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29"/>
  </p:notesMasterIdLst>
  <p:handoutMasterIdLst>
    <p:handoutMasterId r:id="rId30"/>
  </p:handoutMasterIdLst>
  <p:sldIdLst>
    <p:sldId id="345" r:id="rId3"/>
    <p:sldId id="325" r:id="rId4"/>
    <p:sldId id="334" r:id="rId5"/>
    <p:sldId id="369" r:id="rId6"/>
    <p:sldId id="359" r:id="rId7"/>
    <p:sldId id="327" r:id="rId8"/>
    <p:sldId id="363" r:id="rId9"/>
    <p:sldId id="370" r:id="rId10"/>
    <p:sldId id="371" r:id="rId11"/>
    <p:sldId id="372" r:id="rId12"/>
    <p:sldId id="360" r:id="rId13"/>
    <p:sldId id="336" r:id="rId14"/>
    <p:sldId id="364" r:id="rId15"/>
    <p:sldId id="365" r:id="rId16"/>
    <p:sldId id="367" r:id="rId17"/>
    <p:sldId id="368" r:id="rId18"/>
    <p:sldId id="361" r:id="rId19"/>
    <p:sldId id="340" r:id="rId20"/>
    <p:sldId id="373" r:id="rId21"/>
    <p:sldId id="374" r:id="rId22"/>
    <p:sldId id="375" r:id="rId23"/>
    <p:sldId id="376" r:id="rId24"/>
    <p:sldId id="377" r:id="rId25"/>
    <p:sldId id="362" r:id="rId26"/>
    <p:sldId id="343" r:id="rId27"/>
    <p:sldId id="344"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8C1E27A-8D59-4D3A-825D-58B14363424F}">
          <p14:sldIdLst>
            <p14:sldId id="345"/>
            <p14:sldId id="325"/>
            <p14:sldId id="334"/>
            <p14:sldId id="369"/>
            <p14:sldId id="359"/>
            <p14:sldId id="327"/>
            <p14:sldId id="363"/>
            <p14:sldId id="370"/>
            <p14:sldId id="371"/>
            <p14:sldId id="372"/>
            <p14:sldId id="360"/>
            <p14:sldId id="336"/>
            <p14:sldId id="364"/>
            <p14:sldId id="365"/>
            <p14:sldId id="367"/>
            <p14:sldId id="368"/>
            <p14:sldId id="361"/>
            <p14:sldId id="340"/>
            <p14:sldId id="373"/>
            <p14:sldId id="374"/>
            <p14:sldId id="375"/>
            <p14:sldId id="376"/>
            <p14:sldId id="377"/>
            <p14:sldId id="362"/>
            <p14:sldId id="343"/>
            <p14:sldId id="34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000"/>
    <a:srgbClr val="CCFFFF"/>
    <a:srgbClr val="CCCCFF"/>
    <a:srgbClr val="FFFFFF"/>
    <a:srgbClr val="CCFFCC"/>
    <a:srgbClr val="99CCFF"/>
    <a:srgbClr val="66FF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06" autoAdjust="0"/>
    <p:restoredTop sz="75872" autoAdjust="0"/>
  </p:normalViewPr>
  <p:slideViewPr>
    <p:cSldViewPr snapToGrid="0">
      <p:cViewPr varScale="1">
        <p:scale>
          <a:sx n="70" d="100"/>
          <a:sy n="70" d="100"/>
        </p:scale>
        <p:origin x="-1467" y="-4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5" Type="http://schemas.openxmlformats.org/officeDocument/2006/relationships/image" Target="../media/image24.wmf"/><Relationship Id="rId4"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e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B85DF8-70A5-41C9-A201-C6C18DAF56AA}" type="datetimeFigureOut">
              <a:rPr lang="zh-CN" altLang="en-US" smtClean="0"/>
              <a:t>2020/11/17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838AF2-4121-4B9F-B4F3-202D1BFEB3E5}" type="slidenum">
              <a:rPr lang="zh-CN" altLang="en-US" smtClean="0"/>
              <a:t>‹#›</a:t>
            </a:fld>
            <a:endParaRPr lang="zh-CN" altLang="en-US"/>
          </a:p>
        </p:txBody>
      </p:sp>
    </p:spTree>
    <p:extLst>
      <p:ext uri="{BB962C8B-B14F-4D97-AF65-F5344CB8AC3E}">
        <p14:creationId xmlns:p14="http://schemas.microsoft.com/office/powerpoint/2010/main" val="2891451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A1A3D-4388-4CEB-988A-16672E08C2BA}" type="datetimeFigureOut">
              <a:rPr lang="zh-CN" altLang="en-US" smtClean="0"/>
              <a:t>2020/11/17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8BD76-9246-4E37-9152-7342104CF776}" type="slidenum">
              <a:rPr lang="zh-CN" altLang="en-US" smtClean="0"/>
              <a:t>‹#›</a:t>
            </a:fld>
            <a:endParaRPr lang="zh-CN" altLang="en-US"/>
          </a:p>
        </p:txBody>
      </p:sp>
    </p:spTree>
    <p:extLst>
      <p:ext uri="{BB962C8B-B14F-4D97-AF65-F5344CB8AC3E}">
        <p14:creationId xmlns:p14="http://schemas.microsoft.com/office/powerpoint/2010/main" val="30996413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a:t>
            </a:fld>
            <a:endParaRPr lang="zh-CN" altLang="en-US"/>
          </a:p>
        </p:txBody>
      </p:sp>
    </p:spTree>
    <p:extLst>
      <p:ext uri="{BB962C8B-B14F-4D97-AF65-F5344CB8AC3E}">
        <p14:creationId xmlns:p14="http://schemas.microsoft.com/office/powerpoint/2010/main" val="2698845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10</a:t>
            </a:fld>
            <a:endParaRPr lang="zh-CN" altLang="en-US"/>
          </a:p>
        </p:txBody>
      </p:sp>
    </p:spTree>
    <p:extLst>
      <p:ext uri="{BB962C8B-B14F-4D97-AF65-F5344CB8AC3E}">
        <p14:creationId xmlns:p14="http://schemas.microsoft.com/office/powerpoint/2010/main" val="404128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98791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12</a:t>
            </a:fld>
            <a:endParaRPr lang="zh-CN" altLang="en-US"/>
          </a:p>
        </p:txBody>
      </p:sp>
    </p:spTree>
    <p:extLst>
      <p:ext uri="{BB962C8B-B14F-4D97-AF65-F5344CB8AC3E}">
        <p14:creationId xmlns:p14="http://schemas.microsoft.com/office/powerpoint/2010/main" val="56943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13</a:t>
            </a:fld>
            <a:endParaRPr lang="zh-CN" altLang="en-US"/>
          </a:p>
        </p:txBody>
      </p:sp>
    </p:spTree>
    <p:extLst>
      <p:ext uri="{BB962C8B-B14F-4D97-AF65-F5344CB8AC3E}">
        <p14:creationId xmlns:p14="http://schemas.microsoft.com/office/powerpoint/2010/main" val="17888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14</a:t>
            </a:fld>
            <a:endParaRPr lang="zh-CN" altLang="en-US"/>
          </a:p>
        </p:txBody>
      </p:sp>
    </p:spTree>
    <p:extLst>
      <p:ext uri="{BB962C8B-B14F-4D97-AF65-F5344CB8AC3E}">
        <p14:creationId xmlns:p14="http://schemas.microsoft.com/office/powerpoint/2010/main" val="1062885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15</a:t>
            </a:fld>
            <a:endParaRPr lang="zh-CN" altLang="en-US"/>
          </a:p>
        </p:txBody>
      </p:sp>
    </p:spTree>
    <p:extLst>
      <p:ext uri="{BB962C8B-B14F-4D97-AF65-F5344CB8AC3E}">
        <p14:creationId xmlns:p14="http://schemas.microsoft.com/office/powerpoint/2010/main" val="415844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16</a:t>
            </a:fld>
            <a:endParaRPr lang="zh-CN" altLang="en-US"/>
          </a:p>
        </p:txBody>
      </p:sp>
    </p:spTree>
    <p:extLst>
      <p:ext uri="{BB962C8B-B14F-4D97-AF65-F5344CB8AC3E}">
        <p14:creationId xmlns:p14="http://schemas.microsoft.com/office/powerpoint/2010/main" val="86326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864230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18</a:t>
            </a:fld>
            <a:endParaRPr lang="zh-CN" altLang="en-US"/>
          </a:p>
        </p:txBody>
      </p:sp>
    </p:spTree>
    <p:extLst>
      <p:ext uri="{BB962C8B-B14F-4D97-AF65-F5344CB8AC3E}">
        <p14:creationId xmlns:p14="http://schemas.microsoft.com/office/powerpoint/2010/main" val="188079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19</a:t>
            </a:fld>
            <a:endParaRPr lang="zh-CN" altLang="en-US"/>
          </a:p>
        </p:txBody>
      </p:sp>
    </p:spTree>
    <p:extLst>
      <p:ext uri="{BB962C8B-B14F-4D97-AF65-F5344CB8AC3E}">
        <p14:creationId xmlns:p14="http://schemas.microsoft.com/office/powerpoint/2010/main" val="7400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071897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20</a:t>
            </a:fld>
            <a:endParaRPr lang="zh-CN" altLang="en-US"/>
          </a:p>
        </p:txBody>
      </p:sp>
    </p:spTree>
    <p:extLst>
      <p:ext uri="{BB962C8B-B14F-4D97-AF65-F5344CB8AC3E}">
        <p14:creationId xmlns:p14="http://schemas.microsoft.com/office/powerpoint/2010/main" val="1387200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21</a:t>
            </a:fld>
            <a:endParaRPr lang="zh-CN" altLang="en-US"/>
          </a:p>
        </p:txBody>
      </p:sp>
    </p:spTree>
    <p:extLst>
      <p:ext uri="{BB962C8B-B14F-4D97-AF65-F5344CB8AC3E}">
        <p14:creationId xmlns:p14="http://schemas.microsoft.com/office/powerpoint/2010/main" val="280770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22</a:t>
            </a:fld>
            <a:endParaRPr lang="zh-CN" altLang="en-US"/>
          </a:p>
        </p:txBody>
      </p:sp>
    </p:spTree>
    <p:extLst>
      <p:ext uri="{BB962C8B-B14F-4D97-AF65-F5344CB8AC3E}">
        <p14:creationId xmlns:p14="http://schemas.microsoft.com/office/powerpoint/2010/main" val="392224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23</a:t>
            </a:fld>
            <a:endParaRPr lang="zh-CN" altLang="en-US"/>
          </a:p>
        </p:txBody>
      </p:sp>
    </p:spTree>
    <p:extLst>
      <p:ext uri="{BB962C8B-B14F-4D97-AF65-F5344CB8AC3E}">
        <p14:creationId xmlns:p14="http://schemas.microsoft.com/office/powerpoint/2010/main" val="320333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029075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25</a:t>
            </a:fld>
            <a:endParaRPr lang="zh-CN" altLang="en-US"/>
          </a:p>
        </p:txBody>
      </p:sp>
    </p:spTree>
    <p:extLst>
      <p:ext uri="{BB962C8B-B14F-4D97-AF65-F5344CB8AC3E}">
        <p14:creationId xmlns:p14="http://schemas.microsoft.com/office/powerpoint/2010/main" val="25527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lang="en-US" altLang="zh-CN" sz="2000" dirty="0">
              <a:solidFill>
                <a:schemeClr val="folHlink"/>
              </a:solidFill>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3</a:t>
            </a:fld>
            <a:endParaRPr lang="zh-CN" altLang="en-US"/>
          </a:p>
        </p:txBody>
      </p:sp>
    </p:spTree>
    <p:extLst>
      <p:ext uri="{BB962C8B-B14F-4D97-AF65-F5344CB8AC3E}">
        <p14:creationId xmlns:p14="http://schemas.microsoft.com/office/powerpoint/2010/main" val="366037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Arial" charset="0"/>
              <a:ea typeface="+mn-ea"/>
              <a:cs typeface="+mn-cs"/>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4</a:t>
            </a:fld>
            <a:endParaRPr lang="zh-CN" altLang="en-US"/>
          </a:p>
        </p:txBody>
      </p:sp>
    </p:spTree>
    <p:extLst>
      <p:ext uri="{BB962C8B-B14F-4D97-AF65-F5344CB8AC3E}">
        <p14:creationId xmlns:p14="http://schemas.microsoft.com/office/powerpoint/2010/main" val="6523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28252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6</a:t>
            </a:fld>
            <a:endParaRPr lang="zh-CN" altLang="en-US"/>
          </a:p>
        </p:txBody>
      </p:sp>
    </p:spTree>
    <p:extLst>
      <p:ext uri="{BB962C8B-B14F-4D97-AF65-F5344CB8AC3E}">
        <p14:creationId xmlns:p14="http://schemas.microsoft.com/office/powerpoint/2010/main" val="269448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7</a:t>
            </a:fld>
            <a:endParaRPr lang="zh-CN" altLang="en-US"/>
          </a:p>
        </p:txBody>
      </p:sp>
    </p:spTree>
    <p:extLst>
      <p:ext uri="{BB962C8B-B14F-4D97-AF65-F5344CB8AC3E}">
        <p14:creationId xmlns:p14="http://schemas.microsoft.com/office/powerpoint/2010/main" val="182090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16E8BD76-9246-4E37-9152-7342104CF776}" type="slidenum">
              <a:rPr lang="zh-CN" altLang="en-US" smtClean="0"/>
              <a:t>8</a:t>
            </a:fld>
            <a:endParaRPr lang="zh-CN" altLang="en-US"/>
          </a:p>
        </p:txBody>
      </p:sp>
    </p:spTree>
    <p:extLst>
      <p:ext uri="{BB962C8B-B14F-4D97-AF65-F5344CB8AC3E}">
        <p14:creationId xmlns:p14="http://schemas.microsoft.com/office/powerpoint/2010/main" val="2965925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en-US" b="1" dirty="0"/>
          </a:p>
        </p:txBody>
      </p:sp>
      <p:sp>
        <p:nvSpPr>
          <p:cNvPr id="4" name="灯片编号占位符 3"/>
          <p:cNvSpPr>
            <a:spLocks noGrp="1"/>
          </p:cNvSpPr>
          <p:nvPr>
            <p:ph type="sldNum" sz="quarter" idx="10"/>
          </p:nvPr>
        </p:nvSpPr>
        <p:spPr/>
        <p:txBody>
          <a:bodyPr/>
          <a:lstStyle/>
          <a:p>
            <a:fld id="{16E8BD76-9246-4E37-9152-7342104CF776}" type="slidenum">
              <a:rPr lang="zh-CN" altLang="en-US" smtClean="0"/>
              <a:t>9</a:t>
            </a:fld>
            <a:endParaRPr lang="zh-CN" altLang="en-US"/>
          </a:p>
        </p:txBody>
      </p:sp>
    </p:spTree>
    <p:extLst>
      <p:ext uri="{BB962C8B-B14F-4D97-AF65-F5344CB8AC3E}">
        <p14:creationId xmlns:p14="http://schemas.microsoft.com/office/powerpoint/2010/main" val="1560257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755650" y="3500440"/>
            <a:ext cx="7772400" cy="109537"/>
          </a:xfrm>
          <a:custGeom>
            <a:avLst/>
            <a:gdLst>
              <a:gd name="T0" fmla="*/ 0 w 1000"/>
              <a:gd name="T1" fmla="*/ 0 h 1000"/>
              <a:gd name="T2" fmla="*/ 0 w 1000"/>
              <a:gd name="T3" fmla="*/ 0 h 1000"/>
              <a:gd name="T4" fmla="*/ 0 w 1000"/>
              <a:gd name="T5" fmla="*/ 0 h 1000"/>
              <a:gd name="T6" fmla="*/ 0 w 1000"/>
              <a:gd name="T7" fmla="*/ 0 h 1000"/>
              <a:gd name="T8" fmla="*/ 0 w 1000"/>
              <a:gd name="T9" fmla="*/ 0 h 1000"/>
              <a:gd name="T10" fmla="*/ 0 w 1000"/>
              <a:gd name="T11" fmla="*/ 0 h 1000"/>
              <a:gd name="T12" fmla="*/ 0 60000 65536"/>
              <a:gd name="T13" fmla="*/ 0 60000 65536"/>
              <a:gd name="T14" fmla="*/ 0 60000 65536"/>
              <a:gd name="T15" fmla="*/ 0 60000 65536"/>
              <a:gd name="T16" fmla="*/ 0 60000 65536"/>
              <a:gd name="T17" fmla="*/ 0 60000 65536"/>
              <a:gd name="T18" fmla="*/ 3163 w 1000"/>
              <a:gd name="T19" fmla="*/ 3163 h 1000"/>
              <a:gd name="T20" fmla="*/ 18437 w 1000"/>
              <a:gd name="T21" fmla="*/ 18437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miter lim="800000"/>
            <a:headEnd/>
            <a:tailEnd/>
          </a:ln>
        </p:spPr>
        <p:txBody>
          <a:bodyPr/>
          <a:lstStyle/>
          <a:p>
            <a:pPr fontAlgn="base">
              <a:spcBef>
                <a:spcPct val="0"/>
              </a:spcBef>
              <a:spcAft>
                <a:spcPct val="0"/>
              </a:spcAft>
            </a:pPr>
            <a:endParaRPr lang="zh-CN" altLang="en-US" sz="2250" b="1">
              <a:solidFill>
                <a:srgbClr val="000000"/>
              </a:solidFill>
              <a:ea typeface="宋体" pitchFamily="2" charset="-122"/>
            </a:endParaRPr>
          </a:p>
        </p:txBody>
      </p:sp>
      <p:pic>
        <p:nvPicPr>
          <p:cNvPr id="5" name="Picture 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28575"/>
            <a:ext cx="906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 y="2"/>
            <a:ext cx="18002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4213" y="1912938"/>
            <a:ext cx="7772400" cy="1371600"/>
          </a:xfrm>
        </p:spPr>
        <p:txBody>
          <a:bodyPr/>
          <a:lstStyle>
            <a:lvl1pPr algn="ctr">
              <a:defRPr sz="3000"/>
            </a:lvl1pPr>
          </a:lstStyle>
          <a:p>
            <a:pPr lvl="0"/>
            <a:r>
              <a:rPr lang="zh-CN" altLang="en-US" noProof="0"/>
              <a:t>单击此处编辑母版标题样式</a:t>
            </a:r>
          </a:p>
        </p:txBody>
      </p:sp>
      <p:sp>
        <p:nvSpPr>
          <p:cNvPr id="2051" name="Rectangle 3"/>
          <p:cNvSpPr>
            <a:spLocks noGrp="1" noChangeArrowheads="1"/>
          </p:cNvSpPr>
          <p:nvPr>
            <p:ph type="subTitle" idx="1"/>
          </p:nvPr>
        </p:nvSpPr>
        <p:spPr>
          <a:xfrm>
            <a:off x="1042988" y="3773488"/>
            <a:ext cx="7010400" cy="1600200"/>
          </a:xfrm>
        </p:spPr>
        <p:txBody>
          <a:bodyPr/>
          <a:lstStyle>
            <a:lvl1pPr marL="0" indent="0" algn="ctr">
              <a:buFont typeface="Wingdings" pitchFamily="2" charset="2"/>
              <a:buNone/>
              <a:defRPr sz="2100"/>
            </a:lvl1pPr>
          </a:lstStyle>
          <a:p>
            <a:pPr lvl="0"/>
            <a:r>
              <a:rPr lang="zh-CN" altLang="en-US" noProof="0"/>
              <a:t>单击此处编辑母版副标题样式</a:t>
            </a:r>
          </a:p>
        </p:txBody>
      </p:sp>
      <p:sp>
        <p:nvSpPr>
          <p:cNvPr id="8" name="Rectangle 5"/>
          <p:cNvSpPr>
            <a:spLocks noGrp="1" noChangeArrowheads="1"/>
          </p:cNvSpPr>
          <p:nvPr>
            <p:ph type="ftr" sz="quarter" idx="11"/>
          </p:nvPr>
        </p:nvSpPr>
        <p:spPr>
          <a:xfrm>
            <a:off x="3132138" y="6381750"/>
            <a:ext cx="2895600" cy="312738"/>
          </a:xfrm>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xfrm>
            <a:off x="6588125" y="6381750"/>
            <a:ext cx="1905000" cy="312738"/>
          </a:xfrm>
        </p:spPr>
        <p:txBody>
          <a:bodyPr/>
          <a:lstStyle>
            <a:lvl1pPr>
              <a:defRPr/>
            </a:lvl1pPr>
          </a:lstStyle>
          <a:p>
            <a:pPr>
              <a:defRPr/>
            </a:pPr>
            <a:fld id="{282A6609-A121-42CA-898E-131BA91237A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6254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F1DE6526-3EB0-4BB2-BE8C-EA837DFA4A2D}"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FEA9D33-54AD-4C95-B62F-E2EA56B39B4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3202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0500" y="549277"/>
            <a:ext cx="2000250" cy="58324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39750" y="549277"/>
            <a:ext cx="5848350" cy="5832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8467AB95-36E5-4266-805F-A0ED895441EA}"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F3DD92F-0BFE-4C68-A41F-FE1F19D4F64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78615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AutoShape 7"/>
          <p:cNvSpPr>
            <a:spLocks noChangeArrowheads="1"/>
          </p:cNvSpPr>
          <p:nvPr/>
        </p:nvSpPr>
        <p:spPr bwMode="auto">
          <a:xfrm>
            <a:off x="755650" y="3500440"/>
            <a:ext cx="7772400" cy="109537"/>
          </a:xfrm>
          <a:custGeom>
            <a:avLst/>
            <a:gdLst>
              <a:gd name="T0" fmla="*/ 0 w 1000"/>
              <a:gd name="T1" fmla="*/ 0 h 1000"/>
              <a:gd name="T2" fmla="*/ 0 w 1000"/>
              <a:gd name="T3" fmla="*/ 0 h 1000"/>
              <a:gd name="T4" fmla="*/ 0 w 1000"/>
              <a:gd name="T5" fmla="*/ 0 h 1000"/>
              <a:gd name="T6" fmla="*/ 0 w 1000"/>
              <a:gd name="T7" fmla="*/ 0 h 1000"/>
              <a:gd name="T8" fmla="*/ 0 w 1000"/>
              <a:gd name="T9" fmla="*/ 0 h 1000"/>
              <a:gd name="T10" fmla="*/ 0 w 1000"/>
              <a:gd name="T11" fmla="*/ 0 h 1000"/>
              <a:gd name="T12" fmla="*/ 0 60000 65536"/>
              <a:gd name="T13" fmla="*/ 0 60000 65536"/>
              <a:gd name="T14" fmla="*/ 0 60000 65536"/>
              <a:gd name="T15" fmla="*/ 0 60000 65536"/>
              <a:gd name="T16" fmla="*/ 0 60000 65536"/>
              <a:gd name="T17" fmla="*/ 0 60000 65536"/>
              <a:gd name="T18" fmla="*/ 3163 w 1000"/>
              <a:gd name="T19" fmla="*/ 3163 h 1000"/>
              <a:gd name="T20" fmla="*/ 18437 w 1000"/>
              <a:gd name="T21" fmla="*/ 18437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miter lim="800000"/>
            <a:headEnd/>
            <a:tailEnd/>
          </a:ln>
        </p:spPr>
        <p:txBody>
          <a:bodyPr/>
          <a:lstStyle/>
          <a:p>
            <a:pPr fontAlgn="base">
              <a:spcBef>
                <a:spcPct val="0"/>
              </a:spcBef>
              <a:spcAft>
                <a:spcPct val="0"/>
              </a:spcAft>
            </a:pPr>
            <a:endParaRPr lang="zh-CN" altLang="en-US" sz="2250" b="1">
              <a:solidFill>
                <a:srgbClr val="000000"/>
              </a:solidFill>
              <a:ea typeface="宋体" pitchFamily="2" charset="-122"/>
            </a:endParaRPr>
          </a:p>
        </p:txBody>
      </p:sp>
      <p:pic>
        <p:nvPicPr>
          <p:cNvPr id="5" name="Picture 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28575"/>
            <a:ext cx="906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 y="2"/>
            <a:ext cx="18002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84213" y="1912938"/>
            <a:ext cx="7772400" cy="1371600"/>
          </a:xfrm>
        </p:spPr>
        <p:txBody>
          <a:bodyPr/>
          <a:lstStyle>
            <a:lvl1pPr algn="ctr">
              <a:defRPr sz="3000"/>
            </a:lvl1pPr>
          </a:lstStyle>
          <a:p>
            <a:pPr lvl="0"/>
            <a:r>
              <a:rPr lang="zh-CN" altLang="en-US" noProof="0"/>
              <a:t>单击此处编辑母版标题样式</a:t>
            </a:r>
          </a:p>
        </p:txBody>
      </p:sp>
      <p:sp>
        <p:nvSpPr>
          <p:cNvPr id="2051" name="Rectangle 3"/>
          <p:cNvSpPr>
            <a:spLocks noGrp="1" noChangeArrowheads="1"/>
          </p:cNvSpPr>
          <p:nvPr>
            <p:ph type="subTitle" idx="1"/>
          </p:nvPr>
        </p:nvSpPr>
        <p:spPr>
          <a:xfrm>
            <a:off x="1042988" y="3773488"/>
            <a:ext cx="7010400" cy="1600200"/>
          </a:xfrm>
        </p:spPr>
        <p:txBody>
          <a:bodyPr/>
          <a:lstStyle>
            <a:lvl1pPr marL="0" indent="0" algn="ctr">
              <a:buFont typeface="Wingdings" pitchFamily="2" charset="2"/>
              <a:buNone/>
              <a:defRPr sz="2100"/>
            </a:lvl1pPr>
          </a:lstStyle>
          <a:p>
            <a:pPr lvl="0"/>
            <a:r>
              <a:rPr lang="zh-CN" altLang="en-US" noProof="0"/>
              <a:t>单击此处编辑母版副标题样式</a:t>
            </a:r>
          </a:p>
        </p:txBody>
      </p:sp>
      <p:sp>
        <p:nvSpPr>
          <p:cNvPr id="7" name="Rectangle 4"/>
          <p:cNvSpPr>
            <a:spLocks noGrp="1" noChangeArrowheads="1"/>
          </p:cNvSpPr>
          <p:nvPr>
            <p:ph type="dt" sz="half" idx="10"/>
          </p:nvPr>
        </p:nvSpPr>
        <p:spPr>
          <a:xfrm>
            <a:off x="684213" y="6381750"/>
            <a:ext cx="1905000" cy="312738"/>
          </a:xfrm>
        </p:spPr>
        <p:txBody>
          <a:bodyPr/>
          <a:lstStyle>
            <a:lvl1pPr>
              <a:defRPr/>
            </a:lvl1pPr>
          </a:lstStyle>
          <a:p>
            <a:pPr>
              <a:defRPr/>
            </a:pPr>
            <a:fld id="{F8A259E8-2B36-4865-A62B-0950FE493ABE}" type="datetime1">
              <a:rPr lang="zh-CN" altLang="en-US" smtClean="0">
                <a:solidFill>
                  <a:srgbClr val="000000"/>
                </a:solidFill>
              </a:rPr>
              <a:t>2020/11/17</a:t>
            </a:fld>
            <a:endParaRPr lang="en-US" altLang="zh-CN" dirty="0">
              <a:solidFill>
                <a:srgbClr val="000000"/>
              </a:solidFill>
            </a:endParaRPr>
          </a:p>
        </p:txBody>
      </p:sp>
      <p:sp>
        <p:nvSpPr>
          <p:cNvPr id="8" name="Rectangle 5"/>
          <p:cNvSpPr>
            <a:spLocks noGrp="1" noChangeArrowheads="1"/>
          </p:cNvSpPr>
          <p:nvPr>
            <p:ph type="ftr" sz="quarter" idx="11"/>
          </p:nvPr>
        </p:nvSpPr>
        <p:spPr>
          <a:xfrm>
            <a:off x="3132138" y="6381750"/>
            <a:ext cx="2895600" cy="312738"/>
          </a:xfrm>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xfrm>
            <a:off x="6588125" y="6381750"/>
            <a:ext cx="1905000" cy="312738"/>
          </a:xfrm>
        </p:spPr>
        <p:txBody>
          <a:bodyPr/>
          <a:lstStyle>
            <a:lvl1pPr>
              <a:defRPr/>
            </a:lvl1pPr>
          </a:lstStyle>
          <a:p>
            <a:pPr>
              <a:defRPr/>
            </a:pPr>
            <a:fld id="{282A6609-A121-42CA-898E-131BA91237A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4392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64183B1-05CD-4ED7-B668-709907A9D0BD}"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827109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6"/>
          <p:cNvSpPr>
            <a:spLocks noGrp="1" noChangeArrowheads="1"/>
          </p:cNvSpPr>
          <p:nvPr>
            <p:ph type="dt" sz="half" idx="10"/>
          </p:nvPr>
        </p:nvSpPr>
        <p:spPr>
          <a:ln/>
        </p:spPr>
        <p:txBody>
          <a:bodyPr/>
          <a:lstStyle>
            <a:lvl1pPr>
              <a:defRPr/>
            </a:lvl1pPr>
          </a:lstStyle>
          <a:p>
            <a:pPr>
              <a:defRPr/>
            </a:pPr>
            <a:fld id="{9300FB1F-B40C-42A6-86A2-CBDC38FCD187}"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3854D69-1A2E-4B1D-90B9-68D3AC4D9FD8}"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0069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39750" y="1484315"/>
            <a:ext cx="3924300" cy="48974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16450" y="1484315"/>
            <a:ext cx="3924300" cy="48974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a:ln/>
        </p:spPr>
        <p:txBody>
          <a:bodyPr/>
          <a:lstStyle>
            <a:lvl1pPr>
              <a:defRPr/>
            </a:lvl1pPr>
          </a:lstStyle>
          <a:p>
            <a:pPr>
              <a:defRPr/>
            </a:pPr>
            <a:fld id="{EC112DE4-5A0A-47F5-85C1-0D569B7FEB05}"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37A7A3-FEA1-4D11-BC54-E15068B0EA53}"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38254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a:ln/>
        </p:spPr>
        <p:txBody>
          <a:bodyPr/>
          <a:lstStyle>
            <a:lvl1pPr>
              <a:defRPr/>
            </a:lvl1pPr>
          </a:lstStyle>
          <a:p>
            <a:pPr>
              <a:defRPr/>
            </a:pPr>
            <a:fld id="{3396CF88-3CEA-4610-B7A9-BA39F72D0CB3}" type="datetime1">
              <a:rPr lang="zh-CN" altLang="en-US" smtClean="0">
                <a:solidFill>
                  <a:srgbClr val="000000"/>
                </a:solidFill>
              </a:rPr>
              <a:t>2020/11/17</a:t>
            </a:fld>
            <a:endParaRPr lang="en-US" altLang="zh-CN" dirty="0">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D124BBE-BC57-430A-998A-78708DDFB76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49632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a:ln/>
        </p:spPr>
        <p:txBody>
          <a:bodyPr/>
          <a:lstStyle>
            <a:lvl1pPr>
              <a:defRPr/>
            </a:lvl1pPr>
          </a:lstStyle>
          <a:p>
            <a:pPr>
              <a:defRPr/>
            </a:pPr>
            <a:fld id="{470570FB-84EB-40C7-9FCA-D97D461C1522}" type="datetime1">
              <a:rPr lang="zh-CN" altLang="en-US" smtClean="0">
                <a:solidFill>
                  <a:srgbClr val="000000"/>
                </a:solidFill>
              </a:rPr>
              <a:t>2020/11/17</a:t>
            </a:fld>
            <a:endParaRPr lang="en-US" altLang="zh-CN" dirty="0">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0DF6D74-D053-41A5-A454-C2718DE65BC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887693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258B4EB1-27F2-40F2-9A2C-9191303B1A94}" type="datetime1">
              <a:rPr lang="zh-CN" altLang="en-US" smtClean="0">
                <a:solidFill>
                  <a:srgbClr val="000000"/>
                </a:solidFill>
              </a:rPr>
              <a:t>2020/11/17</a:t>
            </a:fld>
            <a:endParaRPr lang="en-US" altLang="zh-CN" dirty="0">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2DAAA82-DF2B-4D61-BF46-E0F617711CB7}"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76491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4B455910-06C9-498C-9738-A41D37387E99}"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4A3A0E-2DFD-473E-8399-34350EF30248}"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09861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64183B1-05CD-4ED7-B668-709907A9D0BD}"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25137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851702FE-BF72-427C-B0DD-730359B94F69}"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4E7CD81-78F5-4B6F-8CA7-B8F0C4059F6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40504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8871A216-EC23-49CF-995B-B70A2B42563B}"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FEA9D33-54AD-4C95-B62F-E2EA56B39B4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380190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0500" y="549277"/>
            <a:ext cx="2000250" cy="583247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39750" y="549277"/>
            <a:ext cx="5848350" cy="5832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dt" sz="half" idx="10"/>
          </p:nvPr>
        </p:nvSpPr>
        <p:spPr>
          <a:ln/>
        </p:spPr>
        <p:txBody>
          <a:bodyPr/>
          <a:lstStyle>
            <a:lvl1pPr>
              <a:defRPr/>
            </a:lvl1pPr>
          </a:lstStyle>
          <a:p>
            <a:pPr>
              <a:defRPr/>
            </a:pPr>
            <a:fld id="{5F06D920-7A27-4607-8F3E-8EC44073B769}"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F3DD92F-0BFE-4C68-A41F-FE1F19D4F64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52223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6"/>
          <p:cNvSpPr>
            <a:spLocks noGrp="1" noChangeArrowheads="1"/>
          </p:cNvSpPr>
          <p:nvPr>
            <p:ph type="dt" sz="half" idx="10"/>
          </p:nvPr>
        </p:nvSpPr>
        <p:spPr>
          <a:ln/>
        </p:spPr>
        <p:txBody>
          <a:bodyPr/>
          <a:lstStyle>
            <a:lvl1pPr>
              <a:defRPr/>
            </a:lvl1pPr>
          </a:lstStyle>
          <a:p>
            <a:pPr>
              <a:defRPr/>
            </a:pPr>
            <a:fld id="{2B20F764-9ABC-4624-A455-157C2BA3D814}" type="datetime1">
              <a:rPr lang="zh-CN" altLang="en-US" smtClean="0">
                <a:solidFill>
                  <a:srgbClr val="000000"/>
                </a:solidFill>
              </a:rPr>
              <a:t>2020/11/17</a:t>
            </a:fld>
            <a:endParaRPr lang="en-US" altLang="zh-CN"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3854D69-1A2E-4B1D-90B9-68D3AC4D9FD8}"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9513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39750" y="1484315"/>
            <a:ext cx="3924300" cy="48974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16450" y="1484315"/>
            <a:ext cx="3924300" cy="489743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dt" sz="half" idx="10"/>
          </p:nvPr>
        </p:nvSpPr>
        <p:spPr>
          <a:ln/>
        </p:spPr>
        <p:txBody>
          <a:bodyPr/>
          <a:lstStyle>
            <a:lvl1pPr>
              <a:defRPr/>
            </a:lvl1pPr>
          </a:lstStyle>
          <a:p>
            <a:pPr>
              <a:defRPr/>
            </a:pPr>
            <a:fld id="{61C2739A-7045-4F07-A931-3B9552994748}"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D37A7A3-FEA1-4D11-BC54-E15068B0EA53}"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92419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dt" sz="half" idx="10"/>
          </p:nvPr>
        </p:nvSpPr>
        <p:spPr>
          <a:ln/>
        </p:spPr>
        <p:txBody>
          <a:bodyPr/>
          <a:lstStyle>
            <a:lvl1pPr>
              <a:defRPr/>
            </a:lvl1pPr>
          </a:lstStyle>
          <a:p>
            <a:pPr>
              <a:defRPr/>
            </a:pPr>
            <a:fld id="{400AEC19-3CC7-4DCD-A941-5D97BACA4709}" type="datetime1">
              <a:rPr lang="zh-CN" altLang="en-US" smtClean="0">
                <a:solidFill>
                  <a:srgbClr val="000000"/>
                </a:solidFill>
              </a:rPr>
              <a:t>2020/11/17</a:t>
            </a:fld>
            <a:endParaRPr lang="en-US" altLang="zh-CN" dirty="0">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D124BBE-BC57-430A-998A-78708DDFB76B}"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0893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dt" sz="half" idx="10"/>
          </p:nvPr>
        </p:nvSpPr>
        <p:spPr>
          <a:ln/>
        </p:spPr>
        <p:txBody>
          <a:bodyPr/>
          <a:lstStyle>
            <a:lvl1pPr>
              <a:defRPr/>
            </a:lvl1pPr>
          </a:lstStyle>
          <a:p>
            <a:pPr>
              <a:defRPr/>
            </a:pPr>
            <a:fld id="{2FA09437-004F-4488-8FBA-E276791A17F5}" type="datetime1">
              <a:rPr lang="zh-CN" altLang="en-US" smtClean="0">
                <a:solidFill>
                  <a:srgbClr val="000000"/>
                </a:solidFill>
              </a:rPr>
              <a:t>2020/11/17</a:t>
            </a:fld>
            <a:endParaRPr lang="en-US" altLang="zh-CN" dirty="0">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A0DF6D74-D053-41A5-A454-C2718DE65BC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74628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1902AE31-642A-42EB-A0EC-447AA49F5BB5}" type="datetime1">
              <a:rPr lang="zh-CN" altLang="en-US" smtClean="0">
                <a:solidFill>
                  <a:srgbClr val="000000"/>
                </a:solidFill>
              </a:rPr>
              <a:t>2020/11/17</a:t>
            </a:fld>
            <a:endParaRPr lang="en-US" altLang="zh-CN" dirty="0">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2DAAA82-DF2B-4D61-BF46-E0F617711CB7}"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03840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A4C0E5A8-3D74-46BA-8FD7-9BA6DD405D4E}"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4A3A0E-2DFD-473E-8399-34350EF30248}"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29913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6"/>
          <p:cNvSpPr>
            <a:spLocks noGrp="1" noChangeArrowheads="1"/>
          </p:cNvSpPr>
          <p:nvPr>
            <p:ph type="dt" sz="half" idx="10"/>
          </p:nvPr>
        </p:nvSpPr>
        <p:spPr>
          <a:ln/>
        </p:spPr>
        <p:txBody>
          <a:bodyPr/>
          <a:lstStyle>
            <a:lvl1pPr>
              <a:defRPr/>
            </a:lvl1pPr>
          </a:lstStyle>
          <a:p>
            <a:pPr>
              <a:defRPr/>
            </a:pPr>
            <a:fld id="{506C8EFA-31C5-44ED-9B66-80E65F5156ED}" type="datetime1">
              <a:rPr lang="zh-CN" altLang="en-US" smtClean="0">
                <a:solidFill>
                  <a:srgbClr val="000000"/>
                </a:solidFill>
              </a:rPr>
              <a:t>2020/11/17</a:t>
            </a:fld>
            <a:endParaRPr lang="en-US" altLang="zh-CN"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4E7CD81-78F5-4B6F-8CA7-B8F0C4059F6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41726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549276"/>
            <a:ext cx="8001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dirty="0"/>
              <a:t>单击此处编辑母版标题样式</a:t>
            </a:r>
          </a:p>
        </p:txBody>
      </p:sp>
      <p:sp>
        <p:nvSpPr>
          <p:cNvPr id="1027" name="Rectangle 3"/>
          <p:cNvSpPr>
            <a:spLocks noGrp="1" noChangeArrowheads="1"/>
          </p:cNvSpPr>
          <p:nvPr>
            <p:ph type="body" idx="1"/>
          </p:nvPr>
        </p:nvSpPr>
        <p:spPr bwMode="auto">
          <a:xfrm>
            <a:off x="539750" y="1484315"/>
            <a:ext cx="80010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28" name="AutoShape 4"/>
          <p:cNvSpPr>
            <a:spLocks noChangeArrowheads="1"/>
          </p:cNvSpPr>
          <p:nvPr/>
        </p:nvSpPr>
        <p:spPr bwMode="auto">
          <a:xfrm>
            <a:off x="611189" y="1341440"/>
            <a:ext cx="7958137" cy="109537"/>
          </a:xfrm>
          <a:custGeom>
            <a:avLst/>
            <a:gdLst>
              <a:gd name="T0" fmla="*/ 0 w 1000"/>
              <a:gd name="T1" fmla="*/ 0 h 1000"/>
              <a:gd name="T2" fmla="*/ 0 w 1000"/>
              <a:gd name="T3" fmla="*/ 0 h 1000"/>
              <a:gd name="T4" fmla="*/ 0 w 1000"/>
              <a:gd name="T5" fmla="*/ 0 h 1000"/>
              <a:gd name="T6" fmla="*/ 0 w 1000"/>
              <a:gd name="T7" fmla="*/ 0 h 1000"/>
              <a:gd name="T8" fmla="*/ 0 w 1000"/>
              <a:gd name="T9" fmla="*/ 0 h 1000"/>
              <a:gd name="T10" fmla="*/ 0 w 1000"/>
              <a:gd name="T11" fmla="*/ 0 h 1000"/>
              <a:gd name="T12" fmla="*/ 0 60000 65536"/>
              <a:gd name="T13" fmla="*/ 0 60000 65536"/>
              <a:gd name="T14" fmla="*/ 0 60000 65536"/>
              <a:gd name="T15" fmla="*/ 0 60000 65536"/>
              <a:gd name="T16" fmla="*/ 0 60000 65536"/>
              <a:gd name="T17" fmla="*/ 0 60000 65536"/>
              <a:gd name="T18" fmla="*/ 3163 w 1000"/>
              <a:gd name="T19" fmla="*/ 3163 h 1000"/>
              <a:gd name="T20" fmla="*/ 18437 w 1000"/>
              <a:gd name="T21" fmla="*/ 18437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miter lim="800000"/>
            <a:headEnd/>
            <a:tailEnd/>
          </a:ln>
        </p:spPr>
        <p:txBody>
          <a:bodyPr/>
          <a:lstStyle/>
          <a:p>
            <a:pPr fontAlgn="base">
              <a:spcBef>
                <a:spcPct val="0"/>
              </a:spcBef>
              <a:spcAft>
                <a:spcPct val="0"/>
              </a:spcAft>
            </a:pPr>
            <a:endParaRPr lang="zh-CN" altLang="en-US" sz="2250" b="1">
              <a:solidFill>
                <a:srgbClr val="000000"/>
              </a:solidFill>
              <a:ea typeface="宋体" pitchFamily="2" charset="-122"/>
            </a:endParaRPr>
          </a:p>
        </p:txBody>
      </p:sp>
      <p:sp>
        <p:nvSpPr>
          <p:cNvPr id="1029" name="Line 5"/>
          <p:cNvSpPr>
            <a:spLocks noChangeShapeType="1"/>
          </p:cNvSpPr>
          <p:nvPr/>
        </p:nvSpPr>
        <p:spPr bwMode="auto">
          <a:xfrm flipV="1">
            <a:off x="684213" y="6453188"/>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250" b="1">
              <a:solidFill>
                <a:srgbClr val="000000"/>
              </a:solidFill>
              <a:ea typeface="宋体" pitchFamily="2" charset="-122"/>
            </a:endParaRPr>
          </a:p>
        </p:txBody>
      </p:sp>
      <p:sp>
        <p:nvSpPr>
          <p:cNvPr id="1030" name="Rectangle 6"/>
          <p:cNvSpPr>
            <a:spLocks noGrp="1" noChangeArrowheads="1"/>
          </p:cNvSpPr>
          <p:nvPr>
            <p:ph type="dt" sz="half" idx="2"/>
          </p:nvPr>
        </p:nvSpPr>
        <p:spPr bwMode="auto">
          <a:xfrm>
            <a:off x="611188" y="6481763"/>
            <a:ext cx="1981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900" b="0">
                <a:ea typeface="宋体" pitchFamily="2" charset="-122"/>
              </a:defRPr>
            </a:lvl1pPr>
          </a:lstStyle>
          <a:p>
            <a:pPr fontAlgn="base">
              <a:spcBef>
                <a:spcPct val="0"/>
              </a:spcBef>
              <a:spcAft>
                <a:spcPct val="0"/>
              </a:spcAft>
              <a:defRPr/>
            </a:pPr>
            <a:fld id="{5AD701EB-BCAA-4FF2-AC12-486D56286194}" type="datetime1">
              <a:rPr lang="zh-CN" altLang="en-US" smtClean="0">
                <a:solidFill>
                  <a:srgbClr val="000000"/>
                </a:solidFill>
              </a:rPr>
              <a:t>2020/11/17</a:t>
            </a:fld>
            <a:endParaRPr lang="en-US" altLang="zh-CN" dirty="0">
              <a:solidFill>
                <a:srgbClr val="000000"/>
              </a:solidFill>
            </a:endParaRPr>
          </a:p>
        </p:txBody>
      </p:sp>
      <p:sp>
        <p:nvSpPr>
          <p:cNvPr id="1031" name="Rectangle 7"/>
          <p:cNvSpPr>
            <a:spLocks noGrp="1" noChangeArrowheads="1"/>
          </p:cNvSpPr>
          <p:nvPr>
            <p:ph type="ftr" sz="quarter" idx="3"/>
          </p:nvPr>
        </p:nvSpPr>
        <p:spPr bwMode="auto">
          <a:xfrm>
            <a:off x="3132138" y="6481763"/>
            <a:ext cx="28956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ea typeface="宋体" pitchFamily="2" charset="-122"/>
              </a:defRPr>
            </a:lvl1pPr>
          </a:lstStyle>
          <a:p>
            <a:pPr fontAlgn="base">
              <a:spcBef>
                <a:spcPct val="0"/>
              </a:spcBef>
              <a:spcAft>
                <a:spcPct val="0"/>
              </a:spcAft>
              <a:defRPr/>
            </a:pPr>
            <a:endParaRPr lang="en-US" altLang="zh-CN" dirty="0">
              <a:solidFill>
                <a:srgbClr val="000000"/>
              </a:solidFill>
            </a:endParaRPr>
          </a:p>
        </p:txBody>
      </p:sp>
      <p:sp>
        <p:nvSpPr>
          <p:cNvPr id="1032" name="Rectangle 8"/>
          <p:cNvSpPr>
            <a:spLocks noGrp="1" noChangeArrowheads="1"/>
          </p:cNvSpPr>
          <p:nvPr>
            <p:ph type="sldNum" sz="quarter" idx="4"/>
          </p:nvPr>
        </p:nvSpPr>
        <p:spPr bwMode="auto">
          <a:xfrm>
            <a:off x="6588125" y="6481763"/>
            <a:ext cx="1981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ea typeface="宋体" pitchFamily="2" charset="-122"/>
              </a:defRPr>
            </a:lvl1pPr>
          </a:lstStyle>
          <a:p>
            <a:pPr fontAlgn="base">
              <a:spcBef>
                <a:spcPct val="0"/>
              </a:spcBef>
              <a:spcAft>
                <a:spcPct val="0"/>
              </a:spcAft>
              <a:defRPr/>
            </a:pPr>
            <a:fld id="{2D07F170-A87A-4DF8-B4EB-F9388CC1FD34}" type="slidenum">
              <a:rPr lang="zh-CN" altLang="en-US">
                <a:solidFill>
                  <a:srgbClr val="000000"/>
                </a:solidFill>
              </a:rPr>
              <a:pPr fontAlgn="base">
                <a:spcBef>
                  <a:spcPct val="0"/>
                </a:spcBef>
                <a:spcAft>
                  <a:spcPct val="0"/>
                </a:spcAft>
                <a:defRPr/>
              </a:pPr>
              <a:t>‹#›</a:t>
            </a:fld>
            <a:endParaRPr lang="en-US" altLang="zh-CN" dirty="0">
              <a:solidFill>
                <a:srgbClr val="000000"/>
              </a:solidFill>
            </a:endParaRPr>
          </a:p>
        </p:txBody>
      </p:sp>
      <p:pic>
        <p:nvPicPr>
          <p:cNvPr id="1033" name="Picture 9" descr="图片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7988" y="28575"/>
            <a:ext cx="906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11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9" y="2"/>
            <a:ext cx="18002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82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0" fontAlgn="base" hangingPunct="0">
        <a:spcBef>
          <a:spcPct val="0"/>
        </a:spcBef>
        <a:spcAft>
          <a:spcPct val="0"/>
        </a:spcAft>
        <a:defRPr sz="2850">
          <a:solidFill>
            <a:schemeClr val="tx1"/>
          </a:solidFill>
          <a:latin typeface="华文楷体" panose="02010600040101010101" pitchFamily="2" charset="-122"/>
          <a:ea typeface="华文楷体" panose="02010600040101010101" pitchFamily="2" charset="-122"/>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p:titleStyle>
    <p:bodyStyle>
      <a:lvl1pPr marL="352425" indent="-352425" algn="just"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just" rtl="0" eaLnBrk="0" fontAlgn="base" hangingPunct="0">
        <a:spcBef>
          <a:spcPct val="20000"/>
        </a:spcBef>
        <a:spcAft>
          <a:spcPct val="0"/>
        </a:spcAft>
        <a:buClr>
          <a:schemeClr val="accent2"/>
        </a:buClr>
        <a:buFont typeface="Wingdings" pitchFamily="2" charset="2"/>
        <a:buChar char="n"/>
        <a:defRPr sz="1950">
          <a:solidFill>
            <a:schemeClr val="tx1"/>
          </a:solidFill>
          <a:latin typeface="+mn-lt"/>
          <a:ea typeface="+mn-ea"/>
        </a:defRPr>
      </a:lvl2pPr>
      <a:lvl3pPr marL="978694" indent="-296466" algn="just" rtl="0" eaLnBrk="0" fontAlgn="base" hangingPunct="0">
        <a:spcBef>
          <a:spcPct val="20000"/>
        </a:spcBef>
        <a:spcAft>
          <a:spcPct val="0"/>
        </a:spcAft>
        <a:buClr>
          <a:schemeClr val="accent2"/>
        </a:buClr>
        <a:buFont typeface="Wingdings" pitchFamily="2" charset="2"/>
        <a:buChar char="o"/>
        <a:defRPr sz="1725">
          <a:solidFill>
            <a:schemeClr val="tx1"/>
          </a:solidFill>
          <a:latin typeface="+mn-lt"/>
          <a:ea typeface="+mn-ea"/>
        </a:defRPr>
      </a:lvl3pPr>
      <a:lvl4pPr marL="1270397" indent="-290513" algn="just" rtl="0" eaLnBrk="0" fontAlgn="base" hangingPunct="0">
        <a:spcBef>
          <a:spcPct val="20000"/>
        </a:spcBef>
        <a:spcAft>
          <a:spcPct val="0"/>
        </a:spcAft>
        <a:buClr>
          <a:schemeClr val="accent2"/>
        </a:buClr>
        <a:buFont typeface="Wingdings" pitchFamily="2" charset="2"/>
        <a:buChar char="n"/>
        <a:defRPr sz="1500">
          <a:solidFill>
            <a:schemeClr val="tx1"/>
          </a:solidFill>
          <a:latin typeface="+mn-lt"/>
          <a:ea typeface="+mn-ea"/>
        </a:defRPr>
      </a:lvl4pPr>
      <a:lvl5pPr marL="1570435" indent="-298847" algn="just" rtl="0" eaLnBrk="0" fontAlgn="base" hangingPunct="0">
        <a:spcBef>
          <a:spcPct val="25000"/>
        </a:spcBef>
        <a:spcAft>
          <a:spcPct val="0"/>
        </a:spcAft>
        <a:buClr>
          <a:schemeClr val="accent2"/>
        </a:buClr>
        <a:buFont typeface="Wingdings" pitchFamily="2" charset="2"/>
        <a:buChar char="§"/>
        <a:defRPr sz="1500">
          <a:solidFill>
            <a:schemeClr val="tx1"/>
          </a:solidFill>
          <a:latin typeface="+mn-lt"/>
          <a:ea typeface="+mn-ea"/>
        </a:defRPr>
      </a:lvl5pPr>
      <a:lvl6pPr marL="19133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6pPr>
      <a:lvl7pPr marL="22562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7pPr>
      <a:lvl8pPr marL="25991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8pPr>
      <a:lvl9pPr marL="29420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549276"/>
            <a:ext cx="8001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539750" y="1484315"/>
            <a:ext cx="80010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AutoShape 4"/>
          <p:cNvSpPr>
            <a:spLocks noChangeArrowheads="1"/>
          </p:cNvSpPr>
          <p:nvPr/>
        </p:nvSpPr>
        <p:spPr bwMode="auto">
          <a:xfrm>
            <a:off x="611189" y="1341440"/>
            <a:ext cx="7958137" cy="109537"/>
          </a:xfrm>
          <a:custGeom>
            <a:avLst/>
            <a:gdLst>
              <a:gd name="T0" fmla="*/ 0 w 1000"/>
              <a:gd name="T1" fmla="*/ 0 h 1000"/>
              <a:gd name="T2" fmla="*/ 0 w 1000"/>
              <a:gd name="T3" fmla="*/ 0 h 1000"/>
              <a:gd name="T4" fmla="*/ 0 w 1000"/>
              <a:gd name="T5" fmla="*/ 0 h 1000"/>
              <a:gd name="T6" fmla="*/ 0 w 1000"/>
              <a:gd name="T7" fmla="*/ 0 h 1000"/>
              <a:gd name="T8" fmla="*/ 0 w 1000"/>
              <a:gd name="T9" fmla="*/ 0 h 1000"/>
              <a:gd name="T10" fmla="*/ 0 w 1000"/>
              <a:gd name="T11" fmla="*/ 0 h 1000"/>
              <a:gd name="T12" fmla="*/ 0 60000 65536"/>
              <a:gd name="T13" fmla="*/ 0 60000 65536"/>
              <a:gd name="T14" fmla="*/ 0 60000 65536"/>
              <a:gd name="T15" fmla="*/ 0 60000 65536"/>
              <a:gd name="T16" fmla="*/ 0 60000 65536"/>
              <a:gd name="T17" fmla="*/ 0 60000 65536"/>
              <a:gd name="T18" fmla="*/ 3163 w 1000"/>
              <a:gd name="T19" fmla="*/ 3163 h 1000"/>
              <a:gd name="T20" fmla="*/ 18437 w 1000"/>
              <a:gd name="T21" fmla="*/ 18437 h 1000"/>
            </a:gdLst>
            <a:ahLst/>
            <a:cxnLst>
              <a:cxn ang="T12">
                <a:pos x="T0" y="T1"/>
              </a:cxn>
              <a:cxn ang="T13">
                <a:pos x="T2" y="T3"/>
              </a:cxn>
              <a:cxn ang="T14">
                <a:pos x="T4" y="T5"/>
              </a:cxn>
              <a:cxn ang="T15">
                <a:pos x="T6" y="T7"/>
              </a:cxn>
              <a:cxn ang="T16">
                <a:pos x="T8" y="T9"/>
              </a:cxn>
              <a:cxn ang="T17">
                <a:pos x="T10" y="T11"/>
              </a:cxn>
            </a:cxnLst>
            <a:rect l="T18" t="T19" r="T20" b="T21"/>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miter lim="800000"/>
            <a:headEnd/>
            <a:tailEnd/>
          </a:ln>
        </p:spPr>
        <p:txBody>
          <a:bodyPr/>
          <a:lstStyle/>
          <a:p>
            <a:pPr fontAlgn="base">
              <a:spcBef>
                <a:spcPct val="0"/>
              </a:spcBef>
              <a:spcAft>
                <a:spcPct val="0"/>
              </a:spcAft>
            </a:pPr>
            <a:endParaRPr lang="zh-CN" altLang="en-US" sz="2250" b="1">
              <a:solidFill>
                <a:srgbClr val="000000"/>
              </a:solidFill>
              <a:ea typeface="宋体" pitchFamily="2" charset="-122"/>
            </a:endParaRPr>
          </a:p>
        </p:txBody>
      </p:sp>
      <p:sp>
        <p:nvSpPr>
          <p:cNvPr id="1029" name="Line 5"/>
          <p:cNvSpPr>
            <a:spLocks noChangeShapeType="1"/>
          </p:cNvSpPr>
          <p:nvPr/>
        </p:nvSpPr>
        <p:spPr bwMode="auto">
          <a:xfrm flipV="1">
            <a:off x="684213" y="6453188"/>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250" b="1">
              <a:solidFill>
                <a:srgbClr val="000000"/>
              </a:solidFill>
              <a:ea typeface="宋体" pitchFamily="2" charset="-122"/>
            </a:endParaRPr>
          </a:p>
        </p:txBody>
      </p:sp>
      <p:sp>
        <p:nvSpPr>
          <p:cNvPr id="1030" name="Rectangle 6"/>
          <p:cNvSpPr>
            <a:spLocks noGrp="1" noChangeArrowheads="1"/>
          </p:cNvSpPr>
          <p:nvPr>
            <p:ph type="dt" sz="half" idx="2"/>
          </p:nvPr>
        </p:nvSpPr>
        <p:spPr bwMode="auto">
          <a:xfrm>
            <a:off x="611188" y="6481763"/>
            <a:ext cx="1981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900" b="0">
                <a:ea typeface="宋体" pitchFamily="2" charset="-122"/>
              </a:defRPr>
            </a:lvl1pPr>
          </a:lstStyle>
          <a:p>
            <a:pPr fontAlgn="base">
              <a:spcBef>
                <a:spcPct val="0"/>
              </a:spcBef>
              <a:spcAft>
                <a:spcPct val="0"/>
              </a:spcAft>
              <a:defRPr/>
            </a:pPr>
            <a:fld id="{98374B91-D9AB-42F4-9255-E4B35A091E2D}" type="datetime1">
              <a:rPr lang="zh-CN" altLang="en-US" smtClean="0">
                <a:solidFill>
                  <a:srgbClr val="000000"/>
                </a:solidFill>
              </a:rPr>
              <a:t>2020/11/17</a:t>
            </a:fld>
            <a:endParaRPr lang="en-US" altLang="zh-CN" dirty="0">
              <a:solidFill>
                <a:srgbClr val="000000"/>
              </a:solidFill>
            </a:endParaRPr>
          </a:p>
        </p:txBody>
      </p:sp>
      <p:sp>
        <p:nvSpPr>
          <p:cNvPr id="1031" name="Rectangle 7"/>
          <p:cNvSpPr>
            <a:spLocks noGrp="1" noChangeArrowheads="1"/>
          </p:cNvSpPr>
          <p:nvPr>
            <p:ph type="ftr" sz="quarter" idx="3"/>
          </p:nvPr>
        </p:nvSpPr>
        <p:spPr bwMode="auto">
          <a:xfrm>
            <a:off x="3132138" y="6481763"/>
            <a:ext cx="28956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ea typeface="宋体" pitchFamily="2" charset="-122"/>
              </a:defRPr>
            </a:lvl1pPr>
          </a:lstStyle>
          <a:p>
            <a:pPr fontAlgn="base">
              <a:spcBef>
                <a:spcPct val="0"/>
              </a:spcBef>
              <a:spcAft>
                <a:spcPct val="0"/>
              </a:spcAft>
              <a:defRPr/>
            </a:pPr>
            <a:endParaRPr lang="en-US" altLang="zh-CN" dirty="0">
              <a:solidFill>
                <a:srgbClr val="000000"/>
              </a:solidFill>
            </a:endParaRPr>
          </a:p>
        </p:txBody>
      </p:sp>
      <p:sp>
        <p:nvSpPr>
          <p:cNvPr id="1032" name="Rectangle 8"/>
          <p:cNvSpPr>
            <a:spLocks noGrp="1" noChangeArrowheads="1"/>
          </p:cNvSpPr>
          <p:nvPr>
            <p:ph type="sldNum" sz="quarter" idx="4"/>
          </p:nvPr>
        </p:nvSpPr>
        <p:spPr bwMode="auto">
          <a:xfrm>
            <a:off x="6588125" y="6481763"/>
            <a:ext cx="1981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ea typeface="宋体" pitchFamily="2" charset="-122"/>
              </a:defRPr>
            </a:lvl1pPr>
          </a:lstStyle>
          <a:p>
            <a:pPr fontAlgn="base">
              <a:spcBef>
                <a:spcPct val="0"/>
              </a:spcBef>
              <a:spcAft>
                <a:spcPct val="0"/>
              </a:spcAft>
              <a:defRPr/>
            </a:pPr>
            <a:fld id="{2D07F170-A87A-4DF8-B4EB-F9388CC1FD34}" type="slidenum">
              <a:rPr lang="zh-CN" altLang="en-US">
                <a:solidFill>
                  <a:srgbClr val="000000"/>
                </a:solidFill>
              </a:rPr>
              <a:pPr fontAlgn="base">
                <a:spcBef>
                  <a:spcPct val="0"/>
                </a:spcBef>
                <a:spcAft>
                  <a:spcPct val="0"/>
                </a:spcAft>
                <a:defRPr/>
              </a:pPr>
              <a:t>‹#›</a:t>
            </a:fld>
            <a:endParaRPr lang="en-US" altLang="zh-CN" dirty="0">
              <a:solidFill>
                <a:srgbClr val="000000"/>
              </a:solidFill>
            </a:endParaRPr>
          </a:p>
        </p:txBody>
      </p:sp>
      <p:pic>
        <p:nvPicPr>
          <p:cNvPr id="1033" name="Picture 9" descr="图片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7988" y="28575"/>
            <a:ext cx="9064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11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9" y="2"/>
            <a:ext cx="18002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008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p:titleStyle>
    <p:bodyStyle>
      <a:lvl1pPr marL="352425" indent="-352425" algn="just"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just" rtl="0" eaLnBrk="0" fontAlgn="base" hangingPunct="0">
        <a:spcBef>
          <a:spcPct val="20000"/>
        </a:spcBef>
        <a:spcAft>
          <a:spcPct val="0"/>
        </a:spcAft>
        <a:buClr>
          <a:schemeClr val="accent2"/>
        </a:buClr>
        <a:buFont typeface="Wingdings" pitchFamily="2" charset="2"/>
        <a:buChar char="n"/>
        <a:defRPr sz="1950">
          <a:solidFill>
            <a:schemeClr val="tx1"/>
          </a:solidFill>
          <a:latin typeface="+mn-lt"/>
          <a:ea typeface="+mn-ea"/>
        </a:defRPr>
      </a:lvl2pPr>
      <a:lvl3pPr marL="978694" indent="-296466" algn="just" rtl="0" eaLnBrk="0" fontAlgn="base" hangingPunct="0">
        <a:spcBef>
          <a:spcPct val="20000"/>
        </a:spcBef>
        <a:spcAft>
          <a:spcPct val="0"/>
        </a:spcAft>
        <a:buClr>
          <a:schemeClr val="accent2"/>
        </a:buClr>
        <a:buFont typeface="Wingdings" pitchFamily="2" charset="2"/>
        <a:buChar char="o"/>
        <a:defRPr sz="1725">
          <a:solidFill>
            <a:schemeClr val="tx1"/>
          </a:solidFill>
          <a:latin typeface="+mn-lt"/>
          <a:ea typeface="+mn-ea"/>
        </a:defRPr>
      </a:lvl3pPr>
      <a:lvl4pPr marL="1270397" indent="-290513" algn="just" rtl="0" eaLnBrk="0" fontAlgn="base" hangingPunct="0">
        <a:spcBef>
          <a:spcPct val="20000"/>
        </a:spcBef>
        <a:spcAft>
          <a:spcPct val="0"/>
        </a:spcAft>
        <a:buClr>
          <a:schemeClr val="accent2"/>
        </a:buClr>
        <a:buFont typeface="Wingdings" pitchFamily="2" charset="2"/>
        <a:buChar char="n"/>
        <a:defRPr sz="1500">
          <a:solidFill>
            <a:schemeClr val="tx1"/>
          </a:solidFill>
          <a:latin typeface="+mn-lt"/>
          <a:ea typeface="+mn-ea"/>
        </a:defRPr>
      </a:lvl4pPr>
      <a:lvl5pPr marL="1570435" indent="-298847" algn="just" rtl="0" eaLnBrk="0" fontAlgn="base" hangingPunct="0">
        <a:spcBef>
          <a:spcPct val="25000"/>
        </a:spcBef>
        <a:spcAft>
          <a:spcPct val="0"/>
        </a:spcAft>
        <a:buClr>
          <a:schemeClr val="accent2"/>
        </a:buClr>
        <a:buFont typeface="Wingdings" pitchFamily="2" charset="2"/>
        <a:buChar char="§"/>
        <a:defRPr sz="1500">
          <a:solidFill>
            <a:schemeClr val="tx1"/>
          </a:solidFill>
          <a:latin typeface="+mn-lt"/>
          <a:ea typeface="+mn-ea"/>
        </a:defRPr>
      </a:lvl5pPr>
      <a:lvl6pPr marL="19133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6pPr>
      <a:lvl7pPr marL="22562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7pPr>
      <a:lvl8pPr marL="25991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8pPr>
      <a:lvl9pPr marL="29420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25.w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2.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27.wmf"/><Relationship Id="rId4" Type="http://schemas.openxmlformats.org/officeDocument/2006/relationships/oleObject" Target="../embeddings/oleObject9.bin"/><Relationship Id="rId9" Type="http://schemas.openxmlformats.org/officeDocument/2006/relationships/image" Target="../media/image29.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3.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33.wmf"/><Relationship Id="rId5" Type="http://schemas.openxmlformats.org/officeDocument/2006/relationships/image" Target="../media/image30.e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32.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4.emf"/><Relationship Id="rId5" Type="http://schemas.openxmlformats.org/officeDocument/2006/relationships/oleObject" Target="../embeddings/oleObject16.bin"/><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5.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36.emf"/><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18.xml"/><Relationship Id="rId7" Type="http://schemas.openxmlformats.org/officeDocument/2006/relationships/oleObject" Target="../embeddings/oleObject19.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6.jpeg"/><Relationship Id="rId11" Type="http://schemas.openxmlformats.org/officeDocument/2006/relationships/oleObject" Target="../embeddings/oleObject21.bin"/><Relationship Id="rId5" Type="http://schemas.openxmlformats.org/officeDocument/2006/relationships/image" Target="../media/image45.jpeg"/><Relationship Id="rId10" Type="http://schemas.openxmlformats.org/officeDocument/2006/relationships/image" Target="../media/image28.wmf"/><Relationship Id="rId4" Type="http://schemas.openxmlformats.org/officeDocument/2006/relationships/image" Target="../media/image44.tiff"/><Relationship Id="rId9"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em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4.wmf"/><Relationship Id="rId3" Type="http://schemas.openxmlformats.org/officeDocument/2006/relationships/notesSlide" Target="../notesSlides/notesSlide9.xml"/><Relationship Id="rId7" Type="http://schemas.openxmlformats.org/officeDocument/2006/relationships/image" Target="../media/image21.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3.wmf"/><Relationship Id="rId5" Type="http://schemas.openxmlformats.org/officeDocument/2006/relationships/image" Target="../media/image2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589479" y="2140819"/>
            <a:ext cx="7838401" cy="1514454"/>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algn="ctr"/>
            <a:r>
              <a:rPr lang="zh-CN" altLang="zh-CN" sz="4800" dirty="0">
                <a:solidFill>
                  <a:srgbClr val="C00000"/>
                </a:solidFill>
                <a:latin typeface="华文楷体" panose="02010600040101010101" pitchFamily="2" charset="-122"/>
                <a:ea typeface="华文楷体" panose="02010600040101010101" pitchFamily="2" charset="-122"/>
              </a:rPr>
              <a:t>基于</a:t>
            </a:r>
            <a:r>
              <a:rPr lang="en-US" altLang="zh-CN" sz="4800" dirty="0">
                <a:solidFill>
                  <a:srgbClr val="C00000"/>
                </a:solidFill>
                <a:latin typeface="华文楷体" panose="02010600040101010101" pitchFamily="2" charset="-122"/>
                <a:ea typeface="华文楷体" panose="02010600040101010101" pitchFamily="2" charset="-122"/>
              </a:rPr>
              <a:t>DSP</a:t>
            </a:r>
            <a:r>
              <a:rPr lang="zh-CN" altLang="zh-CN" sz="4800" dirty="0">
                <a:solidFill>
                  <a:srgbClr val="C00000"/>
                </a:solidFill>
                <a:latin typeface="华文楷体" panose="02010600040101010101" pitchFamily="2" charset="-122"/>
                <a:ea typeface="华文楷体" panose="02010600040101010101" pitchFamily="2" charset="-122"/>
              </a:rPr>
              <a:t>的</a:t>
            </a:r>
            <a:r>
              <a:rPr lang="en-US" altLang="zh-CN" sz="4800" dirty="0">
                <a:solidFill>
                  <a:srgbClr val="C00000"/>
                </a:solidFill>
                <a:latin typeface="华文楷体" panose="02010600040101010101" pitchFamily="2" charset="-122"/>
                <a:ea typeface="华文楷体" panose="02010600040101010101" pitchFamily="2" charset="-122"/>
              </a:rPr>
              <a:t>GNSS/INS</a:t>
            </a:r>
            <a:r>
              <a:rPr lang="zh-CN" altLang="zh-CN" sz="4800" dirty="0">
                <a:solidFill>
                  <a:srgbClr val="C00000"/>
                </a:solidFill>
                <a:latin typeface="华文楷体" panose="02010600040101010101" pitchFamily="2" charset="-122"/>
                <a:ea typeface="华文楷体" panose="02010600040101010101" pitchFamily="2" charset="-122"/>
              </a:rPr>
              <a:t>实时</a:t>
            </a:r>
          </a:p>
          <a:p>
            <a:pPr algn="ctr"/>
            <a:r>
              <a:rPr lang="zh-CN" altLang="zh-CN" sz="4800" dirty="0">
                <a:solidFill>
                  <a:srgbClr val="C00000"/>
                </a:solidFill>
                <a:latin typeface="华文楷体" panose="02010600040101010101" pitchFamily="2" charset="-122"/>
                <a:ea typeface="华文楷体" panose="02010600040101010101" pitchFamily="2" charset="-122"/>
              </a:rPr>
              <a:t>组合导航系统的研究</a:t>
            </a:r>
            <a:endParaRPr lang="zh-CN" altLang="en-US" sz="4800" dirty="0">
              <a:solidFill>
                <a:srgbClr val="C0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11946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b="1" dirty="0">
                <a:latin typeface="Times New Roman" panose="02020603050405020304" pitchFamily="18" charset="0"/>
                <a:ea typeface="宋体" pitchFamily="2" charset="-122"/>
                <a:cs typeface="Times New Roman" panose="02020603050405020304" pitchFamily="18" charset="0"/>
              </a:rPr>
              <a:t>GNSS/INS</a:t>
            </a:r>
            <a:r>
              <a:rPr lang="zh-CN" altLang="en-US" sz="2800" b="1" dirty="0">
                <a:latin typeface="Times New Roman" panose="02020603050405020304" pitchFamily="18" charset="0"/>
                <a:ea typeface="宋体" pitchFamily="2" charset="-122"/>
                <a:cs typeface="Times New Roman" panose="02020603050405020304" pitchFamily="18" charset="0"/>
              </a:rPr>
              <a:t>组合导航原理</a:t>
            </a:r>
            <a:endParaRPr lang="zh-CN" altLang="en-US" dirty="0"/>
          </a:p>
        </p:txBody>
      </p:sp>
      <p:sp>
        <p:nvSpPr>
          <p:cNvPr id="3" name="内容占位符 2"/>
          <p:cNvSpPr>
            <a:spLocks noGrp="1"/>
          </p:cNvSpPr>
          <p:nvPr>
            <p:ph idx="1"/>
          </p:nvPr>
        </p:nvSpPr>
        <p:spPr/>
        <p:txBody>
          <a:bodyPr/>
          <a:lstStyle/>
          <a:p>
            <a:pPr>
              <a:buFont typeface="Wingdings" panose="05000000000000000000" pitchFamily="2" charset="2"/>
              <a:buChar char="ü"/>
            </a:pPr>
            <a:r>
              <a:rPr lang="zh-CN" altLang="en-US" dirty="0"/>
              <a:t>观测方程</a:t>
            </a:r>
            <a:endParaRPr lang="en-US" altLang="zh-CN" dirty="0"/>
          </a:p>
          <a:p>
            <a:pPr lvl="1">
              <a:buFont typeface="Arial" panose="020B0604020202020204" pitchFamily="34" charset="0"/>
              <a:buChar char="•"/>
            </a:pPr>
            <a:r>
              <a:rPr lang="zh-CN" altLang="en-US" dirty="0"/>
              <a:t>位置</a:t>
            </a:r>
            <a:endParaRPr lang="en-US" altLang="zh-CN" dirty="0"/>
          </a:p>
          <a:p>
            <a:pPr lvl="1">
              <a:buFont typeface="Arial" panose="020B0604020202020204" pitchFamily="34" charset="0"/>
              <a:buChar char="•"/>
            </a:pPr>
            <a:endParaRPr lang="en-US" altLang="zh-CN" dirty="0"/>
          </a:p>
          <a:p>
            <a:pPr marL="353616" lvl="1" indent="0">
              <a:buNone/>
            </a:pPr>
            <a:endParaRPr lang="en-US" altLang="zh-CN" dirty="0"/>
          </a:p>
          <a:p>
            <a:pPr marL="353616" lvl="1" indent="0">
              <a:buNone/>
            </a:pPr>
            <a:endParaRPr lang="en-US" altLang="zh-CN" dirty="0"/>
          </a:p>
          <a:p>
            <a:pPr lvl="1">
              <a:buFont typeface="Arial" panose="020B0604020202020204" pitchFamily="34" charset="0"/>
              <a:buChar char="•"/>
            </a:pPr>
            <a:r>
              <a:rPr lang="zh-CN" altLang="en-US" dirty="0"/>
              <a:t>里程计、</a:t>
            </a:r>
            <a:r>
              <a:rPr lang="en-US" altLang="zh-CN" dirty="0"/>
              <a:t>NHC</a:t>
            </a:r>
          </a:p>
          <a:p>
            <a:pPr marL="353616" lvl="1" indent="0">
              <a:buNone/>
            </a:pPr>
            <a:endParaRPr lang="en-US" altLang="zh-CN" dirty="0"/>
          </a:p>
          <a:p>
            <a:pPr marL="353616" lvl="1" indent="0">
              <a:buNone/>
            </a:pPr>
            <a:endParaRPr lang="en-US" altLang="zh-CN" dirty="0"/>
          </a:p>
          <a:p>
            <a:pPr marL="1108472" lvl="2" indent="-457200">
              <a:buFont typeface="+mj-ea"/>
              <a:buAutoNum type="circleNumDbPlain"/>
            </a:pPr>
            <a:endParaRPr lang="en-US" altLang="zh-CN" dirty="0"/>
          </a:p>
          <a:p>
            <a:pPr marL="1108472" lvl="2" indent="-457200">
              <a:buFont typeface="+mj-ea"/>
              <a:buAutoNum type="circleNumDbPlain"/>
            </a:pPr>
            <a:endParaRPr lang="en-US" altLang="zh-CN" dirty="0"/>
          </a:p>
          <a:p>
            <a:pPr>
              <a:buFont typeface="Arial" panose="020B0604020202020204" pitchFamily="34" charset="0"/>
              <a:buChar char="•"/>
            </a:pPr>
            <a:endParaRPr lang="en-US" altLang="zh-CN" dirty="0"/>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10</a:t>
            </a:fld>
            <a:endParaRPr lang="en-US" altLang="zh-CN" dirty="0">
              <a:solidFill>
                <a:srgbClr val="000000"/>
              </a:solidFill>
            </a:endParaRPr>
          </a:p>
        </p:txBody>
      </p:sp>
      <p:graphicFrame>
        <p:nvGraphicFramePr>
          <p:cNvPr id="11" name="对象 10"/>
          <p:cNvGraphicFramePr>
            <a:graphicFrameLocks noChangeAspect="1"/>
          </p:cNvGraphicFramePr>
          <p:nvPr>
            <p:extLst>
              <p:ext uri="{D42A27DB-BD31-4B8C-83A1-F6EECF244321}">
                <p14:modId xmlns:p14="http://schemas.microsoft.com/office/powerpoint/2010/main" val="3783629601"/>
              </p:ext>
            </p:extLst>
          </p:nvPr>
        </p:nvGraphicFramePr>
        <p:xfrm>
          <a:off x="1238330" y="2285640"/>
          <a:ext cx="3784600" cy="1117600"/>
        </p:xfrm>
        <a:graphic>
          <a:graphicData uri="http://schemas.openxmlformats.org/presentationml/2006/ole">
            <mc:AlternateContent xmlns:mc="http://schemas.openxmlformats.org/markup-compatibility/2006">
              <mc:Choice xmlns:v="urn:schemas-microsoft-com:vml" Requires="v">
                <p:oleObj spid="_x0000_s10523" name="Equation" r:id="rId4" imgW="1892160" imgH="558720" progId="Equation.DSMT4">
                  <p:embed/>
                </p:oleObj>
              </mc:Choice>
              <mc:Fallback>
                <p:oleObj name="Equation" r:id="rId4" imgW="1892160" imgH="558720" progId="Equation.DSMT4">
                  <p:embed/>
                  <p:pic>
                    <p:nvPicPr>
                      <p:cNvPr id="8" name="对象 7"/>
                      <p:cNvPicPr>
                        <a:picLocks noChangeAspect="1" noChangeArrowheads="1"/>
                      </p:cNvPicPr>
                      <p:nvPr/>
                    </p:nvPicPr>
                    <p:blipFill>
                      <a:blip r:embed="rId5"/>
                      <a:srcRect/>
                      <a:stretch>
                        <a:fillRect/>
                      </a:stretch>
                    </p:blipFill>
                    <p:spPr bwMode="auto">
                      <a:xfrm>
                        <a:off x="1238330" y="2285640"/>
                        <a:ext cx="3784600" cy="1117600"/>
                      </a:xfrm>
                      <a:prstGeom prst="rect">
                        <a:avLst/>
                      </a:prstGeom>
                      <a:noFill/>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1326135108"/>
              </p:ext>
            </p:extLst>
          </p:nvPr>
        </p:nvGraphicFramePr>
        <p:xfrm>
          <a:off x="1238330" y="3825696"/>
          <a:ext cx="6070600" cy="1066800"/>
        </p:xfrm>
        <a:graphic>
          <a:graphicData uri="http://schemas.openxmlformats.org/presentationml/2006/ole">
            <mc:AlternateContent xmlns:mc="http://schemas.openxmlformats.org/markup-compatibility/2006">
              <mc:Choice xmlns:v="urn:schemas-microsoft-com:vml" Requires="v">
                <p:oleObj spid="_x0000_s10524" name="Equation" r:id="rId6" imgW="3035160" imgH="533160" progId="Equation.DSMT4">
                  <p:embed/>
                </p:oleObj>
              </mc:Choice>
              <mc:Fallback>
                <p:oleObj name="Equation" r:id="rId6" imgW="3035160" imgH="533160" progId="Equation.DSMT4">
                  <p:embed/>
                  <p:pic>
                    <p:nvPicPr>
                      <p:cNvPr id="13" name="对象 12"/>
                      <p:cNvPicPr>
                        <a:picLocks noChangeAspect="1" noChangeArrowheads="1"/>
                      </p:cNvPicPr>
                      <p:nvPr/>
                    </p:nvPicPr>
                    <p:blipFill>
                      <a:blip r:embed="rId7"/>
                      <a:srcRect/>
                      <a:stretch>
                        <a:fillRect/>
                      </a:stretch>
                    </p:blipFill>
                    <p:spPr bwMode="auto">
                      <a:xfrm>
                        <a:off x="1238330" y="3825696"/>
                        <a:ext cx="6070600" cy="1066800"/>
                      </a:xfrm>
                      <a:prstGeom prst="rect">
                        <a:avLst/>
                      </a:prstGeom>
                      <a:noFill/>
                    </p:spPr>
                  </p:pic>
                </p:oleObj>
              </mc:Fallback>
            </mc:AlternateContent>
          </a:graphicData>
        </a:graphic>
      </p:graphicFrame>
    </p:spTree>
    <p:extLst>
      <p:ext uri="{BB962C8B-B14F-4D97-AF65-F5344CB8AC3E}">
        <p14:creationId xmlns:p14="http://schemas.microsoft.com/office/powerpoint/2010/main" val="2318871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p:cNvSpPr txBox="1">
            <a:spLocks/>
          </p:cNvSpPr>
          <p:nvPr/>
        </p:nvSpPr>
        <p:spPr bwMode="auto">
          <a:xfrm>
            <a:off x="-176022" y="662444"/>
            <a:ext cx="9177139"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a:lstStyle>
          <a:p>
            <a:pPr algn="ctr"/>
            <a:r>
              <a:rPr lang="zh-CN" altLang="en-US" b="1" kern="0" dirty="0">
                <a:latin typeface="华文楷体" panose="02010600040101010101" pitchFamily="2" charset="-122"/>
                <a:ea typeface="华文楷体" panose="02010600040101010101" pitchFamily="2" charset="-122"/>
              </a:rPr>
              <a:t>内容</a:t>
            </a:r>
          </a:p>
        </p:txBody>
      </p:sp>
      <p:sp>
        <p:nvSpPr>
          <p:cNvPr id="200" name="Line 8"/>
          <p:cNvSpPr>
            <a:spLocks noChangeShapeType="1"/>
          </p:cNvSpPr>
          <p:nvPr/>
        </p:nvSpPr>
        <p:spPr bwMode="auto">
          <a:xfrm>
            <a:off x="2481925" y="2175009"/>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1" name="Text Box 9"/>
          <p:cNvSpPr txBox="1">
            <a:spLocks noChangeArrowheads="1"/>
          </p:cNvSpPr>
          <p:nvPr/>
        </p:nvSpPr>
        <p:spPr bwMode="auto">
          <a:xfrm>
            <a:off x="2732577" y="3577209"/>
            <a:ext cx="4483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02" name="组合 201"/>
          <p:cNvGrpSpPr/>
          <p:nvPr/>
        </p:nvGrpSpPr>
        <p:grpSpPr>
          <a:xfrm>
            <a:off x="2025431" y="1621833"/>
            <a:ext cx="609600" cy="560090"/>
            <a:chOff x="1828800" y="2024063"/>
            <a:chExt cx="762000" cy="665162"/>
          </a:xfrm>
        </p:grpSpPr>
        <p:grpSp>
          <p:nvGrpSpPr>
            <p:cNvPr id="203" name="Group 4"/>
            <p:cNvGrpSpPr>
              <a:grpSpLocks/>
            </p:cNvGrpSpPr>
            <p:nvPr/>
          </p:nvGrpSpPr>
          <p:grpSpPr bwMode="auto">
            <a:xfrm>
              <a:off x="1828800" y="2024063"/>
              <a:ext cx="762000" cy="665162"/>
              <a:chOff x="1110" y="2656"/>
              <a:chExt cx="1549" cy="1351"/>
            </a:xfrm>
          </p:grpSpPr>
          <p:sp>
            <p:nvSpPr>
              <p:cNvPr id="205"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6"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04" name="Text Box 10"/>
            <p:cNvSpPr txBox="1">
              <a:spLocks noChangeArrowheads="1"/>
            </p:cNvSpPr>
            <p:nvPr/>
          </p:nvSpPr>
          <p:spPr bwMode="gray">
            <a:xfrm>
              <a:off x="2001401" y="2079394"/>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1</a:t>
              </a:r>
            </a:p>
          </p:txBody>
        </p:sp>
      </p:grpSp>
      <p:sp>
        <p:nvSpPr>
          <p:cNvPr id="208" name="Line 16"/>
          <p:cNvSpPr>
            <a:spLocks noChangeShapeType="1"/>
          </p:cNvSpPr>
          <p:nvPr/>
        </p:nvSpPr>
        <p:spPr bwMode="auto">
          <a:xfrm>
            <a:off x="2481925" y="3122026"/>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9" name="Text Box 17"/>
          <p:cNvSpPr txBox="1">
            <a:spLocks noChangeArrowheads="1"/>
          </p:cNvSpPr>
          <p:nvPr/>
        </p:nvSpPr>
        <p:spPr bwMode="auto">
          <a:xfrm>
            <a:off x="2732577" y="1620554"/>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smtClean="0">
                <a:latin typeface="Times New Roman" panose="02020603050405020304" pitchFamily="18" charset="0"/>
                <a:ea typeface="宋体" pitchFamily="2" charset="-122"/>
                <a:cs typeface="Times New Roman" panose="02020603050405020304" pitchFamily="18" charset="0"/>
              </a:rPr>
              <a:t>背景与现状</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10" name="组合 209"/>
          <p:cNvGrpSpPr/>
          <p:nvPr/>
        </p:nvGrpSpPr>
        <p:grpSpPr>
          <a:xfrm>
            <a:off x="2025431" y="2613097"/>
            <a:ext cx="609600" cy="560090"/>
            <a:chOff x="1828800" y="2938463"/>
            <a:chExt cx="762000" cy="665162"/>
          </a:xfrm>
        </p:grpSpPr>
        <p:grpSp>
          <p:nvGrpSpPr>
            <p:cNvPr id="211" name="Group 12"/>
            <p:cNvGrpSpPr>
              <a:grpSpLocks/>
            </p:cNvGrpSpPr>
            <p:nvPr/>
          </p:nvGrpSpPr>
          <p:grpSpPr bwMode="auto">
            <a:xfrm>
              <a:off x="1828800" y="2938463"/>
              <a:ext cx="762000" cy="665162"/>
              <a:chOff x="3174" y="2656"/>
              <a:chExt cx="1549" cy="1351"/>
            </a:xfrm>
          </p:grpSpPr>
          <p:sp>
            <p:nvSpPr>
              <p:cNvPr id="213"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4"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12" name="Text Box 18"/>
            <p:cNvSpPr txBox="1">
              <a:spLocks noChangeArrowheads="1"/>
            </p:cNvSpPr>
            <p:nvPr/>
          </p:nvSpPr>
          <p:spPr bwMode="gray">
            <a:xfrm>
              <a:off x="2001401" y="2991492"/>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2</a:t>
              </a:r>
            </a:p>
          </p:txBody>
        </p:sp>
      </p:grpSp>
      <p:sp>
        <p:nvSpPr>
          <p:cNvPr id="216" name="Line 24"/>
          <p:cNvSpPr>
            <a:spLocks noChangeShapeType="1"/>
          </p:cNvSpPr>
          <p:nvPr/>
        </p:nvSpPr>
        <p:spPr bwMode="auto">
          <a:xfrm>
            <a:off x="2481925" y="4114801"/>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18" name="组合 217"/>
          <p:cNvGrpSpPr/>
          <p:nvPr/>
        </p:nvGrpSpPr>
        <p:grpSpPr>
          <a:xfrm>
            <a:off x="2016341" y="3577209"/>
            <a:ext cx="609600" cy="560090"/>
            <a:chOff x="1828800" y="3830638"/>
            <a:chExt cx="762000" cy="665162"/>
          </a:xfrm>
        </p:grpSpPr>
        <p:grpSp>
          <p:nvGrpSpPr>
            <p:cNvPr id="219" name="Group 20"/>
            <p:cNvGrpSpPr>
              <a:grpSpLocks/>
            </p:cNvGrpSpPr>
            <p:nvPr/>
          </p:nvGrpSpPr>
          <p:grpSpPr bwMode="auto">
            <a:xfrm>
              <a:off x="1828800" y="3830638"/>
              <a:ext cx="762000" cy="665162"/>
              <a:chOff x="1110" y="2656"/>
              <a:chExt cx="1549" cy="1351"/>
            </a:xfrm>
          </p:grpSpPr>
          <p:sp>
            <p:nvSpPr>
              <p:cNvPr id="221" name="AutoShape 21"/>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2" name="AutoShape 22"/>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3" name="AutoShape 23"/>
              <p:cNvSpPr>
                <a:spLocks noChangeArrowheads="1"/>
              </p:cNvSpPr>
              <p:nvPr/>
            </p:nvSpPr>
            <p:spPr bwMode="gray">
              <a:xfrm>
                <a:off x="1200" y="2714"/>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0" name="Text Box 26"/>
            <p:cNvSpPr txBox="1">
              <a:spLocks noChangeArrowheads="1"/>
            </p:cNvSpPr>
            <p:nvPr/>
          </p:nvSpPr>
          <p:spPr bwMode="gray">
            <a:xfrm>
              <a:off x="2001401" y="387779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3</a:t>
              </a:r>
            </a:p>
          </p:txBody>
        </p:sp>
      </p:grpSp>
      <p:sp>
        <p:nvSpPr>
          <p:cNvPr id="224" name="Line 32"/>
          <p:cNvSpPr>
            <a:spLocks noChangeShapeType="1"/>
          </p:cNvSpPr>
          <p:nvPr/>
        </p:nvSpPr>
        <p:spPr bwMode="auto">
          <a:xfrm>
            <a:off x="2481925" y="5085427"/>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25" name="Text Box 33"/>
          <p:cNvSpPr txBox="1">
            <a:spLocks noChangeArrowheads="1"/>
          </p:cNvSpPr>
          <p:nvPr/>
        </p:nvSpPr>
        <p:spPr bwMode="auto">
          <a:xfrm>
            <a:off x="2732577" y="4541181"/>
            <a:ext cx="4180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测试与验证</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26" name="组合 225"/>
          <p:cNvGrpSpPr/>
          <p:nvPr/>
        </p:nvGrpSpPr>
        <p:grpSpPr>
          <a:xfrm>
            <a:off x="2016341" y="4568473"/>
            <a:ext cx="609600" cy="560090"/>
            <a:chOff x="1828800" y="4745038"/>
            <a:chExt cx="762000" cy="665162"/>
          </a:xfrm>
        </p:grpSpPr>
        <p:grpSp>
          <p:nvGrpSpPr>
            <p:cNvPr id="227" name="Group 28"/>
            <p:cNvGrpSpPr>
              <a:grpSpLocks/>
            </p:cNvGrpSpPr>
            <p:nvPr/>
          </p:nvGrpSpPr>
          <p:grpSpPr bwMode="auto">
            <a:xfrm>
              <a:off x="1828800" y="4745038"/>
              <a:ext cx="762000" cy="665162"/>
              <a:chOff x="3174" y="2656"/>
              <a:chExt cx="1549" cy="1351"/>
            </a:xfrm>
          </p:grpSpPr>
          <p:sp>
            <p:nvSpPr>
              <p:cNvPr id="229" name="AutoShape 29"/>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0"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1" name="AutoShape 31"/>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8" name="Text Box 34"/>
            <p:cNvSpPr txBox="1">
              <a:spLocks noChangeArrowheads="1"/>
            </p:cNvSpPr>
            <p:nvPr/>
          </p:nvSpPr>
          <p:spPr bwMode="gray">
            <a:xfrm>
              <a:off x="2001401" y="480117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4</a:t>
              </a:r>
            </a:p>
          </p:txBody>
        </p:sp>
      </p:grpSp>
      <p:sp>
        <p:nvSpPr>
          <p:cNvPr id="43" name="Text Box 17"/>
          <p:cNvSpPr txBox="1">
            <a:spLocks noChangeArrowheads="1"/>
          </p:cNvSpPr>
          <p:nvPr/>
        </p:nvSpPr>
        <p:spPr bwMode="auto">
          <a:xfrm>
            <a:off x="2732577" y="2589798"/>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zh-CN" sz="3000" b="1" dirty="0">
                <a:latin typeface="Times New Roman" panose="02020603050405020304" pitchFamily="18" charset="0"/>
                <a:ea typeface="宋体" pitchFamily="2" charset="-122"/>
                <a:cs typeface="Times New Roman" panose="02020603050405020304" pitchFamily="18" charset="0"/>
              </a:rPr>
              <a:t>GNSS/INS</a:t>
            </a:r>
            <a:r>
              <a:rPr lang="zh-CN" altLang="en-US" sz="3000" b="1" dirty="0">
                <a:latin typeface="Times New Roman" panose="02020603050405020304" pitchFamily="18" charset="0"/>
                <a:ea typeface="宋体" pitchFamily="2" charset="-122"/>
                <a:cs typeface="Times New Roman" panose="02020603050405020304" pitchFamily="18" charset="0"/>
              </a:rPr>
              <a:t>组合导航原理</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737992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201"/>
                                        </p:tgtEl>
                                        <p:attrNameLst>
                                          <p:attrName>style.color</p:attrName>
                                        </p:attrNameLst>
                                      </p:cBhvr>
                                      <p:to>
                                        <a:srgbClr val="FA2A14"/>
                                      </p:to>
                                    </p:animClr>
                                  </p:childTnLst>
                                </p:cTn>
                              </p:par>
                              <p:par>
                                <p:cTn id="7" presetID="26" presetClass="emph" presetSubtype="0" fill="hold" grpId="1" nodeType="withEffect">
                                  <p:stCondLst>
                                    <p:cond delay="0"/>
                                  </p:stCondLst>
                                  <p:childTnLst>
                                    <p:animEffect transition="out" filter="fade">
                                      <p:cBhvr>
                                        <p:cTn id="8" dur="500" tmFilter="0, 0; .2, .5; .8, .5; 1, 0"/>
                                        <p:tgtEl>
                                          <p:spTgt spid="201"/>
                                        </p:tgtEl>
                                      </p:cBhvr>
                                    </p:animEffect>
                                    <p:animScale>
                                      <p:cBhvr>
                                        <p:cTn id="9" dur="250" autoRev="1" fill="hold"/>
                                        <p:tgtEl>
                                          <p:spTgt spid="2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5"/>
          <p:cNvSpPr txBox="1">
            <a:spLocks/>
          </p:cNvSpPr>
          <p:nvPr/>
        </p:nvSpPr>
        <p:spPr bwMode="auto">
          <a:xfrm>
            <a:off x="611188" y="5619094"/>
            <a:ext cx="7828477" cy="88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t" anchorCtr="0" compatLnSpc="1">
            <a:prstTxWarp prst="textNoShape">
              <a:avLst/>
            </a:prstTxWarp>
          </a:bodyPr>
          <a:lstStyle>
            <a:lvl1pPr marL="352425" indent="-352425" algn="just"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just" rtl="0" eaLnBrk="0" fontAlgn="base" hangingPunct="0">
              <a:spcBef>
                <a:spcPct val="20000"/>
              </a:spcBef>
              <a:spcAft>
                <a:spcPct val="0"/>
              </a:spcAft>
              <a:buClr>
                <a:schemeClr val="accent2"/>
              </a:buClr>
              <a:buFont typeface="Wingdings" pitchFamily="2" charset="2"/>
              <a:buChar char="n"/>
              <a:defRPr sz="1950">
                <a:solidFill>
                  <a:schemeClr val="tx1"/>
                </a:solidFill>
                <a:latin typeface="+mn-lt"/>
                <a:ea typeface="+mn-ea"/>
              </a:defRPr>
            </a:lvl2pPr>
            <a:lvl3pPr marL="978694" indent="-296466" algn="just" rtl="0" eaLnBrk="0" fontAlgn="base" hangingPunct="0">
              <a:spcBef>
                <a:spcPct val="20000"/>
              </a:spcBef>
              <a:spcAft>
                <a:spcPct val="0"/>
              </a:spcAft>
              <a:buClr>
                <a:schemeClr val="accent2"/>
              </a:buClr>
              <a:buFont typeface="Wingdings" pitchFamily="2" charset="2"/>
              <a:buChar char="o"/>
              <a:defRPr sz="1725">
                <a:solidFill>
                  <a:schemeClr val="tx1"/>
                </a:solidFill>
                <a:latin typeface="+mn-lt"/>
                <a:ea typeface="+mn-ea"/>
              </a:defRPr>
            </a:lvl3pPr>
            <a:lvl4pPr marL="1270397" indent="-290513" algn="just" rtl="0" eaLnBrk="0" fontAlgn="base" hangingPunct="0">
              <a:spcBef>
                <a:spcPct val="20000"/>
              </a:spcBef>
              <a:spcAft>
                <a:spcPct val="0"/>
              </a:spcAft>
              <a:buClr>
                <a:schemeClr val="accent2"/>
              </a:buClr>
              <a:buFont typeface="Wingdings" pitchFamily="2" charset="2"/>
              <a:buChar char="n"/>
              <a:defRPr sz="1500">
                <a:solidFill>
                  <a:schemeClr val="tx1"/>
                </a:solidFill>
                <a:latin typeface="+mn-lt"/>
                <a:ea typeface="+mn-ea"/>
              </a:defRPr>
            </a:lvl4pPr>
            <a:lvl5pPr marL="1570435" indent="-298847" algn="just" rtl="0" eaLnBrk="0" fontAlgn="base" hangingPunct="0">
              <a:spcBef>
                <a:spcPct val="25000"/>
              </a:spcBef>
              <a:spcAft>
                <a:spcPct val="0"/>
              </a:spcAft>
              <a:buClr>
                <a:schemeClr val="accent2"/>
              </a:buClr>
              <a:buFont typeface="Wingdings" pitchFamily="2" charset="2"/>
              <a:buChar char="§"/>
              <a:defRPr sz="1500">
                <a:solidFill>
                  <a:schemeClr val="tx1"/>
                </a:solidFill>
                <a:latin typeface="+mn-lt"/>
                <a:ea typeface="+mn-ea"/>
              </a:defRPr>
            </a:lvl5pPr>
            <a:lvl6pPr marL="19133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6pPr>
            <a:lvl7pPr marL="22562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7pPr>
            <a:lvl8pPr marL="25991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8pPr>
            <a:lvl9pPr marL="29420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9pPr>
          </a:lstStyle>
          <a:p>
            <a:pPr lvl="1">
              <a:buFont typeface="Wingdings" panose="05000000000000000000" pitchFamily="2" charset="2"/>
              <a:buChar char="ü"/>
            </a:pPr>
            <a:r>
              <a:rPr lang="zh-CN" altLang="en-US" kern="0" dirty="0"/>
              <a:t>陀螺零偏：</a:t>
            </a:r>
            <a:r>
              <a:rPr lang="en-US" altLang="zh-CN" kern="0" dirty="0"/>
              <a:t>0.5   </a:t>
            </a:r>
          </a:p>
          <a:p>
            <a:pPr lvl="1">
              <a:buFont typeface="Wingdings" panose="05000000000000000000" pitchFamily="2" charset="2"/>
              <a:buChar char="ü"/>
            </a:pPr>
            <a:r>
              <a:rPr lang="zh-CN" altLang="en-US" kern="0" dirty="0"/>
              <a:t>角度随机游走：</a:t>
            </a:r>
            <a:r>
              <a:rPr lang="en-US" altLang="zh-CN" kern="0" dirty="0"/>
              <a:t>0.05</a:t>
            </a:r>
          </a:p>
          <a:p>
            <a:pPr marL="353616" lvl="1" indent="0">
              <a:buNone/>
            </a:pPr>
            <a:endParaRPr lang="en-US" altLang="zh-CN" kern="0" dirty="0"/>
          </a:p>
          <a:p>
            <a:pPr lvl="1">
              <a:buFont typeface="Wingdings" panose="05000000000000000000" pitchFamily="2" charset="2"/>
              <a:buChar char="ü"/>
            </a:pPr>
            <a:endParaRPr lang="en-US" altLang="zh-CN" kern="0" dirty="0"/>
          </a:p>
          <a:p>
            <a:pPr lvl="1">
              <a:buFont typeface="Wingdings" panose="05000000000000000000" pitchFamily="2" charset="2"/>
              <a:buChar char="ü"/>
            </a:pPr>
            <a:endParaRPr lang="en-US" altLang="zh-CN" kern="0" dirty="0"/>
          </a:p>
          <a:p>
            <a:pPr marL="353616" lvl="1" indent="0">
              <a:buNone/>
            </a:pPr>
            <a:endParaRPr lang="en-US" altLang="zh-CN" kern="0" dirty="0"/>
          </a:p>
          <a:p>
            <a:pPr lvl="1">
              <a:buFont typeface="Wingdings" panose="05000000000000000000" pitchFamily="2" charset="2"/>
              <a:buChar char="ü"/>
            </a:pPr>
            <a:r>
              <a:rPr lang="zh-CN" altLang="en-US" kern="0" dirty="0"/>
              <a:t>加速度零偏：</a:t>
            </a:r>
            <a:r>
              <a:rPr lang="en-US" altLang="zh-CN" kern="0" dirty="0"/>
              <a:t>25mGal</a:t>
            </a:r>
          </a:p>
          <a:p>
            <a:pPr lvl="1">
              <a:buFont typeface="Wingdings" panose="05000000000000000000" pitchFamily="2" charset="2"/>
              <a:buChar char="ü"/>
            </a:pPr>
            <a:r>
              <a:rPr lang="zh-CN" altLang="en-US" kern="0" dirty="0"/>
              <a:t>速度随机游走：</a:t>
            </a:r>
            <a:r>
              <a:rPr lang="en-US" altLang="zh-CN" kern="0" dirty="0"/>
              <a:t>0.10</a:t>
            </a:r>
          </a:p>
          <a:p>
            <a:pPr lvl="1">
              <a:buFont typeface="Wingdings" panose="05000000000000000000" pitchFamily="2" charset="2"/>
              <a:buChar char="ü"/>
            </a:pPr>
            <a:endParaRPr lang="en-US" altLang="zh-CN" kern="0" dirty="0"/>
          </a:p>
          <a:p>
            <a:pPr>
              <a:buFont typeface="Wingdings" panose="05000000000000000000" pitchFamily="2" charset="2"/>
              <a:buChar char="p"/>
            </a:pPr>
            <a:endParaRPr lang="en-US" altLang="zh-CN" kern="0" dirty="0"/>
          </a:p>
          <a:p>
            <a:pPr>
              <a:buFont typeface="Wingdings" panose="05000000000000000000" pitchFamily="2" charset="2"/>
              <a:buChar char="p"/>
            </a:pPr>
            <a:endParaRPr lang="en-US" altLang="zh-CN" kern="0" dirty="0"/>
          </a:p>
        </p:txBody>
      </p:sp>
      <p:sp>
        <p:nvSpPr>
          <p:cNvPr id="2" name="标题 1"/>
          <p:cNvSpPr>
            <a:spLocks noGrp="1"/>
          </p:cNvSpPr>
          <p:nvPr>
            <p:ph type="title"/>
          </p:nvPr>
        </p:nvSpPr>
        <p:spPr>
          <a:xfrm>
            <a:off x="611188" y="749147"/>
            <a:ext cx="8001000" cy="592292"/>
          </a:xfrm>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12</a:t>
            </a:fld>
            <a:endParaRPr lang="en-US" altLang="zh-CN" dirty="0">
              <a:solidFill>
                <a:srgbClr val="000000"/>
              </a:solidFill>
            </a:endParaRPr>
          </a:p>
        </p:txBody>
      </p:sp>
      <p:sp>
        <p:nvSpPr>
          <p:cNvPr id="11" name="内容占位符 5"/>
          <p:cNvSpPr txBox="1">
            <a:spLocks/>
          </p:cNvSpPr>
          <p:nvPr/>
        </p:nvSpPr>
        <p:spPr bwMode="auto">
          <a:xfrm>
            <a:off x="611188" y="1436216"/>
            <a:ext cx="7828477" cy="379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2425" indent="-352425" algn="just" rtl="0" eaLnBrk="0" fontAlgn="base" hangingPunct="0">
              <a:spcBef>
                <a:spcPct val="20000"/>
              </a:spcBef>
              <a:spcAft>
                <a:spcPct val="0"/>
              </a:spcAft>
              <a:buClr>
                <a:schemeClr val="accent2"/>
              </a:buClr>
              <a:buFont typeface="Wingdings" pitchFamily="2" charset="2"/>
              <a:buChar char="o"/>
              <a:defRPr sz="2250">
                <a:solidFill>
                  <a:schemeClr val="tx1"/>
                </a:solidFill>
                <a:latin typeface="+mn-lt"/>
                <a:ea typeface="+mn-ea"/>
                <a:cs typeface="+mn-cs"/>
              </a:defRPr>
            </a:lvl1pPr>
            <a:lvl2pPr marL="681038" indent="-327422" algn="just" rtl="0" eaLnBrk="0" fontAlgn="base" hangingPunct="0">
              <a:spcBef>
                <a:spcPct val="20000"/>
              </a:spcBef>
              <a:spcAft>
                <a:spcPct val="0"/>
              </a:spcAft>
              <a:buClr>
                <a:schemeClr val="accent2"/>
              </a:buClr>
              <a:buFont typeface="Wingdings" pitchFamily="2" charset="2"/>
              <a:buChar char="n"/>
              <a:defRPr sz="1950">
                <a:solidFill>
                  <a:schemeClr val="tx1"/>
                </a:solidFill>
                <a:latin typeface="+mn-lt"/>
                <a:ea typeface="+mn-ea"/>
              </a:defRPr>
            </a:lvl2pPr>
            <a:lvl3pPr marL="978694" indent="-296466" algn="just" rtl="0" eaLnBrk="0" fontAlgn="base" hangingPunct="0">
              <a:spcBef>
                <a:spcPct val="20000"/>
              </a:spcBef>
              <a:spcAft>
                <a:spcPct val="0"/>
              </a:spcAft>
              <a:buClr>
                <a:schemeClr val="accent2"/>
              </a:buClr>
              <a:buFont typeface="Wingdings" pitchFamily="2" charset="2"/>
              <a:buChar char="o"/>
              <a:defRPr sz="1725">
                <a:solidFill>
                  <a:schemeClr val="tx1"/>
                </a:solidFill>
                <a:latin typeface="+mn-lt"/>
                <a:ea typeface="+mn-ea"/>
              </a:defRPr>
            </a:lvl3pPr>
            <a:lvl4pPr marL="1270397" indent="-290513" algn="just" rtl="0" eaLnBrk="0" fontAlgn="base" hangingPunct="0">
              <a:spcBef>
                <a:spcPct val="20000"/>
              </a:spcBef>
              <a:spcAft>
                <a:spcPct val="0"/>
              </a:spcAft>
              <a:buClr>
                <a:schemeClr val="accent2"/>
              </a:buClr>
              <a:buFont typeface="Wingdings" pitchFamily="2" charset="2"/>
              <a:buChar char="n"/>
              <a:defRPr sz="1500">
                <a:solidFill>
                  <a:schemeClr val="tx1"/>
                </a:solidFill>
                <a:latin typeface="+mn-lt"/>
                <a:ea typeface="+mn-ea"/>
              </a:defRPr>
            </a:lvl4pPr>
            <a:lvl5pPr marL="1570435" indent="-298847" algn="just" rtl="0" eaLnBrk="0" fontAlgn="base" hangingPunct="0">
              <a:spcBef>
                <a:spcPct val="25000"/>
              </a:spcBef>
              <a:spcAft>
                <a:spcPct val="0"/>
              </a:spcAft>
              <a:buClr>
                <a:schemeClr val="accent2"/>
              </a:buClr>
              <a:buFont typeface="Wingdings" pitchFamily="2" charset="2"/>
              <a:buChar char="§"/>
              <a:defRPr sz="1500">
                <a:solidFill>
                  <a:schemeClr val="tx1"/>
                </a:solidFill>
                <a:latin typeface="+mn-lt"/>
                <a:ea typeface="+mn-ea"/>
              </a:defRPr>
            </a:lvl5pPr>
            <a:lvl6pPr marL="19133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6pPr>
            <a:lvl7pPr marL="22562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7pPr>
            <a:lvl8pPr marL="25991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8pPr>
            <a:lvl9pPr marL="2942035" indent="-298847" algn="just" rtl="0" fontAlgn="base">
              <a:spcBef>
                <a:spcPct val="25000"/>
              </a:spcBef>
              <a:spcAft>
                <a:spcPct val="0"/>
              </a:spcAft>
              <a:buClr>
                <a:schemeClr val="accent2"/>
              </a:buClr>
              <a:buFont typeface="Wingdings" pitchFamily="2" charset="2"/>
              <a:buChar char="§"/>
              <a:defRPr sz="1500">
                <a:solidFill>
                  <a:schemeClr val="tx1"/>
                </a:solidFill>
                <a:latin typeface="+mn-lt"/>
                <a:ea typeface="+mn-ea"/>
              </a:defRPr>
            </a:lvl9pPr>
          </a:lstStyle>
          <a:p>
            <a:pPr>
              <a:buFont typeface="Wingdings" panose="05000000000000000000" pitchFamily="2" charset="2"/>
              <a:buChar char="p"/>
            </a:pPr>
            <a:r>
              <a:rPr lang="zh-CN" altLang="en-US" kern="0" dirty="0"/>
              <a:t>开发工具</a:t>
            </a:r>
            <a:endParaRPr lang="en-US" altLang="zh-CN" kern="0" dirty="0"/>
          </a:p>
          <a:p>
            <a:pPr lvl="1">
              <a:buFont typeface="Wingdings" panose="05000000000000000000" pitchFamily="2" charset="2"/>
              <a:buChar char="ü"/>
            </a:pPr>
            <a:r>
              <a:rPr lang="en-US" altLang="zh-CN" kern="0" dirty="0"/>
              <a:t>DSP</a:t>
            </a:r>
            <a:r>
              <a:rPr lang="zh-CN" altLang="en-US" kern="0" dirty="0"/>
              <a:t>平台：</a:t>
            </a:r>
            <a:r>
              <a:rPr lang="en-US" altLang="zh-CN" kern="0" dirty="0"/>
              <a:t>CCS 6.1.0</a:t>
            </a:r>
          </a:p>
          <a:p>
            <a:pPr lvl="1">
              <a:buFont typeface="Wingdings" panose="05000000000000000000" pitchFamily="2" charset="2"/>
              <a:buChar char="ü"/>
            </a:pPr>
            <a:r>
              <a:rPr lang="en-US" altLang="zh-CN" kern="0" dirty="0"/>
              <a:t>Windows</a:t>
            </a:r>
            <a:r>
              <a:rPr lang="zh-CN" altLang="en-US" kern="0" dirty="0"/>
              <a:t>平台：</a:t>
            </a:r>
            <a:r>
              <a:rPr lang="en-US" altLang="zh-CN" kern="0" dirty="0"/>
              <a:t>VS 2015+Qt 5.6.0</a:t>
            </a:r>
          </a:p>
          <a:p>
            <a:pPr>
              <a:buFont typeface="Wingdings" panose="05000000000000000000" pitchFamily="2" charset="2"/>
              <a:buChar char="p"/>
            </a:pPr>
            <a:r>
              <a:rPr lang="en-US" altLang="zh-CN" kern="0" dirty="0"/>
              <a:t>GNSS/INS</a:t>
            </a:r>
            <a:r>
              <a:rPr lang="zh-CN" altLang="en-US" kern="0" dirty="0"/>
              <a:t>实时组合导航系统</a:t>
            </a:r>
            <a:endParaRPr lang="en-US" altLang="zh-CN" kern="0" dirty="0"/>
          </a:p>
          <a:p>
            <a:pPr lvl="1">
              <a:buFont typeface="Wingdings" panose="05000000000000000000" pitchFamily="2" charset="2"/>
              <a:buChar char="ü"/>
            </a:pPr>
            <a:r>
              <a:rPr lang="zh-CN" altLang="en-US" kern="0" dirty="0"/>
              <a:t>惯性导航：</a:t>
            </a:r>
            <a:r>
              <a:rPr lang="en-US" altLang="zh-CN" kern="0" dirty="0"/>
              <a:t>200Hz</a:t>
            </a:r>
          </a:p>
          <a:p>
            <a:pPr lvl="1">
              <a:buFont typeface="Wingdings" panose="05000000000000000000" pitchFamily="2" charset="2"/>
              <a:buChar char="ü"/>
            </a:pPr>
            <a:r>
              <a:rPr lang="zh-CN" altLang="en-US" kern="0" dirty="0"/>
              <a:t>组合更新：</a:t>
            </a:r>
            <a:r>
              <a:rPr lang="en-US" altLang="zh-CN" kern="0" dirty="0"/>
              <a:t>1Hz</a:t>
            </a:r>
          </a:p>
          <a:p>
            <a:pPr lvl="1">
              <a:buFont typeface="Wingdings" panose="05000000000000000000" pitchFamily="2" charset="2"/>
              <a:buChar char="ü"/>
            </a:pPr>
            <a:r>
              <a:rPr lang="zh-CN" altLang="en-US" kern="0" dirty="0"/>
              <a:t>最高输出：</a:t>
            </a:r>
            <a:r>
              <a:rPr lang="en-US" altLang="zh-CN" kern="0" dirty="0"/>
              <a:t>100Hz</a:t>
            </a:r>
          </a:p>
          <a:p>
            <a:pPr lvl="1">
              <a:buFont typeface="Wingdings" panose="05000000000000000000" pitchFamily="2" charset="2"/>
              <a:buChar char="ü"/>
            </a:pPr>
            <a:r>
              <a:rPr lang="zh-CN" altLang="en-US" kern="0" dirty="0"/>
              <a:t>输出类型：位置、速度、姿态、角速度、加速度</a:t>
            </a:r>
            <a:endParaRPr lang="en-US" altLang="zh-CN" kern="0" dirty="0"/>
          </a:p>
          <a:p>
            <a:pPr lvl="1">
              <a:buFont typeface="Wingdings" panose="05000000000000000000" pitchFamily="2" charset="2"/>
              <a:buChar char="ü"/>
            </a:pPr>
            <a:r>
              <a:rPr lang="zh-CN" altLang="en-US" kern="0" dirty="0"/>
              <a:t>车辆辅助：里程计、</a:t>
            </a:r>
            <a:r>
              <a:rPr lang="en-US" altLang="zh-CN" kern="0" dirty="0"/>
              <a:t>ZUPT</a:t>
            </a:r>
            <a:r>
              <a:rPr lang="zh-CN" altLang="en-US" kern="0" dirty="0"/>
              <a:t>、</a:t>
            </a:r>
            <a:r>
              <a:rPr lang="en-US" altLang="zh-CN" kern="0" dirty="0"/>
              <a:t>NHC</a:t>
            </a:r>
          </a:p>
          <a:p>
            <a:pPr lvl="1">
              <a:buFont typeface="Wingdings" panose="05000000000000000000" pitchFamily="2" charset="2"/>
              <a:buChar char="ü"/>
            </a:pPr>
            <a:r>
              <a:rPr lang="zh-CN" altLang="en-US" kern="0" dirty="0"/>
              <a:t>设计精度：位置厘米级，航向角分级</a:t>
            </a:r>
            <a:endParaRPr lang="en-US" altLang="zh-CN" kern="0" dirty="0"/>
          </a:p>
          <a:p>
            <a:pPr>
              <a:buFont typeface="Wingdings" panose="05000000000000000000" pitchFamily="2" charset="2"/>
              <a:buChar char="p"/>
            </a:pPr>
            <a:r>
              <a:rPr lang="en-US" altLang="zh-CN" kern="0" dirty="0"/>
              <a:t>IMU</a:t>
            </a:r>
            <a:r>
              <a:rPr lang="zh-CN" altLang="en-US" kern="0" dirty="0"/>
              <a:t>主要性能参数</a:t>
            </a:r>
            <a:endParaRPr lang="en-US" altLang="zh-CN" kern="0" dirty="0"/>
          </a:p>
          <a:p>
            <a:pPr lvl="1">
              <a:buFont typeface="Wingdings" panose="05000000000000000000" pitchFamily="2" charset="2"/>
              <a:buChar char="ü"/>
            </a:pPr>
            <a:endParaRPr lang="en-US" altLang="zh-CN" kern="0" dirty="0"/>
          </a:p>
          <a:p>
            <a:pPr>
              <a:buFont typeface="Wingdings" panose="05000000000000000000" pitchFamily="2" charset="2"/>
              <a:buChar char="p"/>
            </a:pPr>
            <a:endParaRPr lang="en-US" altLang="zh-CN" kern="0" dirty="0"/>
          </a:p>
          <a:p>
            <a:pPr>
              <a:buFont typeface="Wingdings" panose="05000000000000000000" pitchFamily="2" charset="2"/>
              <a:buChar char="p"/>
            </a:pPr>
            <a:endParaRPr lang="en-US" altLang="zh-CN" kern="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4"/>
          <p:cNvSpPr>
            <a:spLocks noChangeArrowheads="1"/>
          </p:cNvSpPr>
          <p:nvPr/>
        </p:nvSpPr>
        <p:spPr bwMode="auto">
          <a:xfrm rot="5116450">
            <a:off x="3420534" y="56444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687431937"/>
              </p:ext>
            </p:extLst>
          </p:nvPr>
        </p:nvGraphicFramePr>
        <p:xfrm>
          <a:off x="3108109" y="5589153"/>
          <a:ext cx="685800" cy="411480"/>
        </p:xfrm>
        <a:graphic>
          <a:graphicData uri="http://schemas.openxmlformats.org/presentationml/2006/ole">
            <mc:AlternateContent xmlns:mc="http://schemas.openxmlformats.org/markup-compatibility/2006">
              <mc:Choice xmlns:v="urn:schemas-microsoft-com:vml" Requires="v">
                <p:oleObj spid="_x0000_s5560" name="Equation" r:id="rId4" imgW="381000" imgH="228600" progId="Equation.DSMT4">
                  <p:embed/>
                </p:oleObj>
              </mc:Choice>
              <mc:Fallback>
                <p:oleObj name="Equation" r:id="rId4" imgW="381000" imgH="2286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09" y="5589153"/>
                        <a:ext cx="685800" cy="411480"/>
                      </a:xfrm>
                      <a:prstGeom prst="rect">
                        <a:avLst/>
                      </a:prstGeom>
                      <a:noFill/>
                    </p:spPr>
                  </p:pic>
                </p:oleObj>
              </mc:Fallback>
            </mc:AlternateContent>
          </a:graphicData>
        </a:graphic>
      </p:graphicFrame>
      <p:sp>
        <p:nvSpPr>
          <p:cNvPr id="14"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5" name="对象 14"/>
          <p:cNvGraphicFramePr>
            <a:graphicFrameLocks noChangeAspect="1"/>
          </p:cNvGraphicFramePr>
          <p:nvPr>
            <p:extLst>
              <p:ext uri="{D42A27DB-BD31-4B8C-83A1-F6EECF244321}">
                <p14:modId xmlns:p14="http://schemas.microsoft.com/office/powerpoint/2010/main" val="2131769044"/>
              </p:ext>
            </p:extLst>
          </p:nvPr>
        </p:nvGraphicFramePr>
        <p:xfrm>
          <a:off x="3819309" y="5964984"/>
          <a:ext cx="845820" cy="411480"/>
        </p:xfrm>
        <a:graphic>
          <a:graphicData uri="http://schemas.openxmlformats.org/presentationml/2006/ole">
            <mc:AlternateContent xmlns:mc="http://schemas.openxmlformats.org/markup-compatibility/2006">
              <mc:Choice xmlns:v="urn:schemas-microsoft-com:vml" Requires="v">
                <p:oleObj spid="_x0000_s5561" name="Equation" r:id="rId6" imgW="469900" imgH="228600" progId="Equation.DSMT4">
                  <p:embed/>
                </p:oleObj>
              </mc:Choice>
              <mc:Fallback>
                <p:oleObj name="Equation" r:id="rId6" imgW="469900" imgH="2286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9309" y="5964984"/>
                        <a:ext cx="845820" cy="411480"/>
                      </a:xfrm>
                      <a:prstGeom prst="rect">
                        <a:avLst/>
                      </a:prstGeom>
                      <a:noFill/>
                    </p:spPr>
                  </p:pic>
                </p:oleObj>
              </mc:Fallback>
            </mc:AlternateContent>
          </a:graphicData>
        </a:graphic>
      </p:graphicFrame>
      <p:graphicFrame>
        <p:nvGraphicFramePr>
          <p:cNvPr id="17" name="对象 16"/>
          <p:cNvGraphicFramePr>
            <a:graphicFrameLocks noChangeAspect="1"/>
          </p:cNvGraphicFramePr>
          <p:nvPr>
            <p:extLst>
              <p:ext uri="{D42A27DB-BD31-4B8C-83A1-F6EECF244321}">
                <p14:modId xmlns:p14="http://schemas.microsoft.com/office/powerpoint/2010/main" val="3461597303"/>
              </p:ext>
            </p:extLst>
          </p:nvPr>
        </p:nvGraphicFramePr>
        <p:xfrm>
          <a:off x="7590456" y="5951841"/>
          <a:ext cx="1119654" cy="411302"/>
        </p:xfrm>
        <a:graphic>
          <a:graphicData uri="http://schemas.openxmlformats.org/presentationml/2006/ole">
            <mc:AlternateContent xmlns:mc="http://schemas.openxmlformats.org/markup-compatibility/2006">
              <mc:Choice xmlns:v="urn:schemas-microsoft-com:vml" Requires="v">
                <p:oleObj spid="_x0000_s5562" name="Equation" r:id="rId8" imgW="622030" imgH="228501" progId="Equation.DSMT4">
                  <p:embed/>
                </p:oleObj>
              </mc:Choice>
              <mc:Fallback>
                <p:oleObj name="Equation" r:id="rId8" imgW="622030" imgH="228501"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0456" y="5951841"/>
                        <a:ext cx="1119654" cy="411302"/>
                      </a:xfrm>
                      <a:prstGeom prst="rect">
                        <a:avLst/>
                      </a:prstGeom>
                      <a:noFill/>
                    </p:spPr>
                  </p:pic>
                </p:oleObj>
              </mc:Fallback>
            </mc:AlternateContent>
          </a:graphicData>
        </a:graphic>
      </p:graphicFrame>
    </p:spTree>
    <p:extLst>
      <p:ext uri="{BB962C8B-B14F-4D97-AF65-F5344CB8AC3E}">
        <p14:creationId xmlns:p14="http://schemas.microsoft.com/office/powerpoint/2010/main" val="175785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anim calcmode="lin" valueType="num">
                                      <p:cBhvr additive="base">
                                        <p:cTn id="3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 calcmode="lin" valueType="num">
                                      <p:cBhvr additive="base">
                                        <p:cTn id="4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xEl>
                                              <p:pRg st="9" end="9"/>
                                            </p:txEl>
                                          </p:spTgt>
                                        </p:tgtEl>
                                        <p:attrNameLst>
                                          <p:attrName>style.visibility</p:attrName>
                                        </p:attrNameLst>
                                      </p:cBhvr>
                                      <p:to>
                                        <p:strVal val="visible"/>
                                      </p:to>
                                    </p:set>
                                    <p:anim calcmode="lin" valueType="num">
                                      <p:cBhvr additive="base">
                                        <p:cTn id="4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11">
                                            <p:txEl>
                                              <p:pRg st="10" end="10"/>
                                            </p:txEl>
                                          </p:spTgt>
                                        </p:tgtEl>
                                        <p:attrNameLst>
                                          <p:attrName>style.visibility</p:attrName>
                                        </p:attrNameLst>
                                      </p:cBhvr>
                                      <p:to>
                                        <p:strVal val="visible"/>
                                      </p:to>
                                    </p:set>
                                    <p:anim calcmode="lin" valueType="num">
                                      <p:cBhvr additive="base">
                                        <p:cTn id="50"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ppt_x"/>
                                          </p:val>
                                        </p:tav>
                                        <p:tav tm="100000">
                                          <p:val>
                                            <p:strVal val="#ppt_x"/>
                                          </p:val>
                                        </p:tav>
                                      </p:tavLst>
                                    </p:anim>
                                    <p:anim calcmode="lin" valueType="num">
                                      <p:cBhvr additive="base">
                                        <p:cTn id="6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latin typeface="Times New Roman" panose="02020603050405020304" pitchFamily="18" charset="0"/>
                <a:ea typeface="宋体" pitchFamily="2" charset="-122"/>
                <a:cs typeface="Times New Roman" panose="02020603050405020304" pitchFamily="18" charset="0"/>
              </a:rPr>
              <a:t>实时系统设计</a:t>
            </a:r>
            <a:endParaRPr lang="zh-CN" altLang="en-US" dirty="0"/>
          </a:p>
        </p:txBody>
      </p:sp>
      <p:sp>
        <p:nvSpPr>
          <p:cNvPr id="3" name="内容占位符 2"/>
          <p:cNvSpPr>
            <a:spLocks noGrp="1"/>
          </p:cNvSpPr>
          <p:nvPr>
            <p:ph idx="1"/>
          </p:nvPr>
        </p:nvSpPr>
        <p:spPr>
          <a:xfrm>
            <a:off x="539750" y="1484315"/>
            <a:ext cx="8001000" cy="426485"/>
          </a:xfrm>
        </p:spPr>
        <p:txBody>
          <a:bodyPr/>
          <a:lstStyle/>
          <a:p>
            <a:r>
              <a:rPr lang="zh-CN" altLang="en-US" dirty="0"/>
              <a:t>时间延迟处理</a:t>
            </a:r>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13</a:t>
            </a:fld>
            <a:endParaRPr lang="en-US" altLang="zh-CN" dirty="0">
              <a:solidFill>
                <a:srgbClr val="000000"/>
              </a:solidFill>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964525809"/>
              </p:ext>
            </p:extLst>
          </p:nvPr>
        </p:nvGraphicFramePr>
        <p:xfrm>
          <a:off x="849223" y="3282223"/>
          <a:ext cx="7292663" cy="2009669"/>
        </p:xfrm>
        <a:graphic>
          <a:graphicData uri="http://schemas.openxmlformats.org/presentationml/2006/ole">
            <mc:AlternateContent xmlns:mc="http://schemas.openxmlformats.org/markup-compatibility/2006">
              <mc:Choice xmlns:v="urn:schemas-microsoft-com:vml" Requires="v">
                <p:oleObj spid="_x0000_s3691" name="Visio" r:id="rId4" imgW="8010489" imgH="2238283" progId="Visio.Drawing.15">
                  <p:embed/>
                </p:oleObj>
              </mc:Choice>
              <mc:Fallback>
                <p:oleObj name="Visio" r:id="rId4" imgW="8010489" imgH="2238283" progId="Visio.Drawing.15">
                  <p:embed/>
                  <p:pic>
                    <p:nvPicPr>
                      <p:cNvPr id="12" name="对象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223" y="3282223"/>
                        <a:ext cx="7292663" cy="2009669"/>
                      </a:xfrm>
                      <a:prstGeom prst="rect">
                        <a:avLst/>
                      </a:prstGeom>
                      <a:noFill/>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3684283930"/>
              </p:ext>
            </p:extLst>
          </p:nvPr>
        </p:nvGraphicFramePr>
        <p:xfrm>
          <a:off x="536891" y="5671216"/>
          <a:ext cx="2129794" cy="612890"/>
        </p:xfrm>
        <a:graphic>
          <a:graphicData uri="http://schemas.openxmlformats.org/presentationml/2006/ole">
            <mc:AlternateContent xmlns:mc="http://schemas.openxmlformats.org/markup-compatibility/2006">
              <mc:Choice xmlns:v="urn:schemas-microsoft-com:vml" Requires="v">
                <p:oleObj spid="_x0000_s3692" name="Equation" r:id="rId6" imgW="1320227" imgH="380835" progId="Equation.DSMT4">
                  <p:embed/>
                </p:oleObj>
              </mc:Choice>
              <mc:Fallback>
                <p:oleObj name="Equation" r:id="rId6" imgW="1320227" imgH="380835" progId="Equation.DSMT4">
                  <p:embed/>
                  <p:pic>
                    <p:nvPicPr>
                      <p:cNvPr id="18" name="对象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891" y="5671216"/>
                        <a:ext cx="2129794" cy="612890"/>
                      </a:xfrm>
                      <a:prstGeom prst="rect">
                        <a:avLst/>
                      </a:prstGeom>
                      <a:noFill/>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1970590782"/>
              </p:ext>
            </p:extLst>
          </p:nvPr>
        </p:nvGraphicFramePr>
        <p:xfrm>
          <a:off x="2748850" y="5605957"/>
          <a:ext cx="3181095" cy="743408"/>
        </p:xfrm>
        <a:graphic>
          <a:graphicData uri="http://schemas.openxmlformats.org/presentationml/2006/ole">
            <mc:AlternateContent xmlns:mc="http://schemas.openxmlformats.org/markup-compatibility/2006">
              <mc:Choice xmlns:v="urn:schemas-microsoft-com:vml" Requires="v">
                <p:oleObj spid="_x0000_s3693" name="Equation" r:id="rId8" imgW="1752600" imgH="419100" progId="Equation.DSMT4">
                  <p:embed/>
                </p:oleObj>
              </mc:Choice>
              <mc:Fallback>
                <p:oleObj name="Equation" r:id="rId8" imgW="1752600" imgH="419100" progId="Equation.DSMT4">
                  <p:embed/>
                  <p:pic>
                    <p:nvPicPr>
                      <p:cNvPr id="16" name="对象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8850" y="5605957"/>
                        <a:ext cx="3181095" cy="743408"/>
                      </a:xfrm>
                      <a:prstGeom prst="rect">
                        <a:avLst/>
                      </a:prstGeom>
                      <a:noFill/>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1733581169"/>
              </p:ext>
            </p:extLst>
          </p:nvPr>
        </p:nvGraphicFramePr>
        <p:xfrm>
          <a:off x="6012110" y="5522081"/>
          <a:ext cx="2669059" cy="846736"/>
        </p:xfrm>
        <a:graphic>
          <a:graphicData uri="http://schemas.openxmlformats.org/presentationml/2006/ole">
            <mc:AlternateContent xmlns:mc="http://schemas.openxmlformats.org/markup-compatibility/2006">
              <mc:Choice xmlns:v="urn:schemas-microsoft-com:vml" Requires="v">
                <p:oleObj spid="_x0000_s3694" name="Equation" r:id="rId10" imgW="1384300" imgH="444500" progId="Equation.DSMT4">
                  <p:embed/>
                </p:oleObj>
              </mc:Choice>
              <mc:Fallback>
                <p:oleObj name="Equation" r:id="rId10" imgW="1384300" imgH="444500" progId="Equation.DSMT4">
                  <p:embed/>
                  <p:pic>
                    <p:nvPicPr>
                      <p:cNvPr id="14" name="对象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2110" y="5522081"/>
                        <a:ext cx="2669059" cy="846736"/>
                      </a:xfrm>
                      <a:prstGeom prst="rect">
                        <a:avLst/>
                      </a:prstGeom>
                      <a:noFill/>
                    </p:spPr>
                  </p:pic>
                </p:oleObj>
              </mc:Fallback>
            </mc:AlternateContent>
          </a:graphicData>
        </a:graphic>
      </p:graphicFrame>
      <p:sp>
        <p:nvSpPr>
          <p:cNvPr id="13" name="右箭头 12"/>
          <p:cNvSpPr/>
          <p:nvPr/>
        </p:nvSpPr>
        <p:spPr>
          <a:xfrm>
            <a:off x="3612515" y="2173198"/>
            <a:ext cx="619895" cy="704672"/>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p:cNvGrpSpPr/>
          <p:nvPr/>
        </p:nvGrpSpPr>
        <p:grpSpPr>
          <a:xfrm>
            <a:off x="4350935" y="2227922"/>
            <a:ext cx="4565077" cy="595223"/>
            <a:chOff x="4350935" y="2227922"/>
            <a:chExt cx="4565077" cy="595223"/>
          </a:xfrm>
        </p:grpSpPr>
        <p:sp>
          <p:nvSpPr>
            <p:cNvPr id="14" name="圆角矩形 13"/>
            <p:cNvSpPr/>
            <p:nvPr/>
          </p:nvSpPr>
          <p:spPr>
            <a:xfrm>
              <a:off x="4350935" y="2227922"/>
              <a:ext cx="4535342" cy="595223"/>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495555" y="2340867"/>
              <a:ext cx="4420457" cy="369332"/>
            </a:xfrm>
            <a:prstGeom prst="rect">
              <a:avLst/>
            </a:prstGeom>
            <a:noFill/>
          </p:spPr>
          <p:txBody>
            <a:bodyPr wrap="square" rtlCol="0">
              <a:spAutoFit/>
            </a:bodyPr>
            <a:lstStyle/>
            <a:p>
              <a:r>
                <a:rPr lang="zh-CN" altLang="en-US" dirty="0">
                  <a:solidFill>
                    <a:schemeClr val="tx1"/>
                  </a:solidFill>
                  <a:latin typeface="华文细黑" panose="02010600040101010101" pitchFamily="2" charset="-122"/>
                  <a:ea typeface="华文细黑" panose="02010600040101010101" pitchFamily="2" charset="-122"/>
                </a:rPr>
                <a:t>直接影响</a:t>
              </a:r>
              <a:r>
                <a:rPr lang="en-US" altLang="zh-CN" dirty="0">
                  <a:solidFill>
                    <a:schemeClr val="tx1"/>
                  </a:solidFill>
                  <a:latin typeface="Times New Roman" panose="02020603050405020304" pitchFamily="18" charset="0"/>
                  <a:ea typeface="华文细黑" panose="02010600040101010101" pitchFamily="2" charset="-122"/>
                  <a:cs typeface="Times New Roman" panose="02020603050405020304" pitchFamily="18" charset="0"/>
                </a:rPr>
                <a:t>GNSS/INS</a:t>
              </a:r>
              <a:r>
                <a:rPr lang="zh-CN" altLang="zh-CN" dirty="0">
                  <a:solidFill>
                    <a:schemeClr val="tx1"/>
                  </a:solidFill>
                  <a:latin typeface="华文细黑" panose="02010600040101010101" pitchFamily="2" charset="-122"/>
                  <a:ea typeface="华文细黑" panose="02010600040101010101" pitchFamily="2" charset="-122"/>
                </a:rPr>
                <a:t>组合系统的实时性能</a:t>
              </a:r>
              <a:r>
                <a:rPr lang="en-US" altLang="zh-CN" dirty="0">
                  <a:solidFill>
                    <a:schemeClr val="tx1"/>
                  </a:solidFill>
                  <a:latin typeface="华文细黑" panose="02010600040101010101" pitchFamily="2" charset="-122"/>
                  <a:ea typeface="华文细黑" panose="02010600040101010101" pitchFamily="2" charset="-122"/>
                </a:rPr>
                <a:t>!!!</a:t>
              </a:r>
              <a:endParaRPr lang="zh-CN" altLang="en-US" dirty="0">
                <a:solidFill>
                  <a:schemeClr val="tx1"/>
                </a:solidFill>
                <a:latin typeface="华文细黑" panose="02010600040101010101" pitchFamily="2" charset="-122"/>
                <a:ea typeface="华文细黑" panose="02010600040101010101" pitchFamily="2" charset="-122"/>
              </a:endParaRPr>
            </a:p>
          </p:txBody>
        </p:sp>
      </p:grpSp>
      <p:grpSp>
        <p:nvGrpSpPr>
          <p:cNvPr id="7" name="组合 6"/>
          <p:cNvGrpSpPr/>
          <p:nvPr/>
        </p:nvGrpSpPr>
        <p:grpSpPr>
          <a:xfrm>
            <a:off x="765961" y="1986533"/>
            <a:ext cx="2680209" cy="1078002"/>
            <a:chOff x="765961" y="1986533"/>
            <a:chExt cx="2680209" cy="1078002"/>
          </a:xfrm>
        </p:grpSpPr>
        <p:sp>
          <p:nvSpPr>
            <p:cNvPr id="17" name="圆角矩形 16"/>
            <p:cNvSpPr/>
            <p:nvPr/>
          </p:nvSpPr>
          <p:spPr>
            <a:xfrm>
              <a:off x="765961" y="1986533"/>
              <a:ext cx="2628913" cy="1078002"/>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8" name="矩形 17"/>
            <p:cNvSpPr/>
            <p:nvPr/>
          </p:nvSpPr>
          <p:spPr>
            <a:xfrm>
              <a:off x="953180" y="2032549"/>
              <a:ext cx="2492990" cy="369332"/>
            </a:xfrm>
            <a:prstGeom prst="rect">
              <a:avLst/>
            </a:prstGeom>
          </p:spPr>
          <p:txBody>
            <a:bodyPr wrap="none">
              <a:spAutoFit/>
            </a:bodyPr>
            <a:lstStyle/>
            <a:p>
              <a:r>
                <a:rPr lang="zh-CN" altLang="zh-CN" dirty="0">
                  <a:latin typeface="微软雅黑" panose="020B0503020204020204" pitchFamily="34" charset="-122"/>
                  <a:ea typeface="微软雅黑" panose="020B0503020204020204" pitchFamily="34" charset="-122"/>
                </a:rPr>
                <a:t>实时应用中</a:t>
              </a:r>
              <a:r>
                <a:rPr lang="zh-CN" altLang="en-US" dirty="0">
                  <a:latin typeface="微软雅黑" panose="020B0503020204020204" pitchFamily="34" charset="-122"/>
                  <a:ea typeface="微软雅黑" panose="020B0503020204020204" pitchFamily="34" charset="-122"/>
                </a:rPr>
                <a:t>，存在</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问题</a:t>
              </a:r>
              <a:endParaRPr lang="en-US" altLang="zh-CN" dirty="0">
                <a:solidFill>
                  <a:schemeClr val="accent6">
                    <a:lumMod val="75000"/>
                  </a:schemeClr>
                </a:solidFill>
                <a:latin typeface="微软雅黑" panose="020B0503020204020204" pitchFamily="34" charset="-122"/>
                <a:ea typeface="微软雅黑" panose="020B0503020204020204" pitchFamily="34" charset="-122"/>
              </a:endParaRPr>
            </a:p>
          </p:txBody>
        </p:sp>
      </p:grpSp>
      <p:sp>
        <p:nvSpPr>
          <p:cNvPr id="19" name="矩形 18"/>
          <p:cNvSpPr/>
          <p:nvPr/>
        </p:nvSpPr>
        <p:spPr>
          <a:xfrm>
            <a:off x="953180" y="2401881"/>
            <a:ext cx="1897270" cy="584775"/>
          </a:xfrm>
          <a:prstGeom prst="rect">
            <a:avLst/>
          </a:prstGeom>
        </p:spPr>
        <p:txBody>
          <a:bodyPr wrap="square">
            <a:spAutoFit/>
          </a:bodyPr>
          <a:lstStyle/>
          <a:p>
            <a:pPr marL="285750" indent="-285750">
              <a:buFont typeface="Wingdings" panose="05000000000000000000" pitchFamily="2" charset="2"/>
              <a:buChar char="ü"/>
            </a:pPr>
            <a:r>
              <a:rPr lang="zh-CN" altLang="en-US" sz="1600" dirty="0">
                <a:solidFill>
                  <a:srgbClr val="C00000"/>
                </a:solidFill>
                <a:latin typeface="微软雅黑" panose="020B0503020204020204" pitchFamily="34" charset="-122"/>
                <a:ea typeface="微软雅黑" panose="020B0503020204020204" pitchFamily="34" charset="-122"/>
              </a:rPr>
              <a:t>计算延迟</a:t>
            </a:r>
            <a:endParaRPr lang="en-US" altLang="zh-CN" sz="1600" dirty="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600" dirty="0">
                <a:solidFill>
                  <a:srgbClr val="C00000"/>
                </a:solidFill>
                <a:latin typeface="微软雅黑" panose="020B0503020204020204" pitchFamily="34" charset="-122"/>
                <a:ea typeface="微软雅黑" panose="020B0503020204020204" pitchFamily="34" charset="-122"/>
              </a:rPr>
              <a:t>数据传输延迟</a:t>
            </a:r>
            <a:endParaRPr lang="en-US" altLang="zh-CN" sz="1600"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0563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 calcmode="lin" valueType="num">
                                      <p:cBhvr additive="base">
                                        <p:cTn id="1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 calcmode="lin" valueType="num">
                                      <p:cBhvr additive="base">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latin typeface="Times New Roman" panose="02020603050405020304" pitchFamily="18" charset="0"/>
                <a:ea typeface="宋体" pitchFamily="2" charset="-122"/>
                <a:cs typeface="Times New Roman" panose="02020603050405020304" pitchFamily="18" charset="0"/>
              </a:rPr>
              <a:t>实时系统设计</a:t>
            </a:r>
            <a:endParaRPr lang="zh-CN" altLang="en-US" dirty="0"/>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14</a:t>
            </a:fld>
            <a:endParaRPr lang="en-US" altLang="zh-CN" dirty="0">
              <a:solidFill>
                <a:srgbClr val="000000"/>
              </a:solidFill>
            </a:endParaRPr>
          </a:p>
        </p:txBody>
      </p:sp>
      <p:sp>
        <p:nvSpPr>
          <p:cNvPr id="7" name="内容占位符 6"/>
          <p:cNvSpPr>
            <a:spLocks noGrp="1"/>
          </p:cNvSpPr>
          <p:nvPr>
            <p:ph idx="1"/>
          </p:nvPr>
        </p:nvSpPr>
        <p:spPr/>
        <p:txBody>
          <a:bodyPr/>
          <a:lstStyle/>
          <a:p>
            <a:r>
              <a:rPr lang="zh-CN" altLang="en-US" dirty="0"/>
              <a:t>硬件平台设计</a:t>
            </a:r>
            <a:endParaRPr lang="en-US" altLang="zh-CN" dirty="0"/>
          </a:p>
          <a:p>
            <a:pPr>
              <a:buFont typeface="Wingdings" panose="05000000000000000000" pitchFamily="2" charset="2"/>
              <a:buChar char="ü"/>
            </a:pPr>
            <a:r>
              <a:rPr lang="zh-CN" altLang="en-US" dirty="0"/>
              <a:t>处理器型号</a:t>
            </a:r>
            <a:endParaRPr lang="en-US" altLang="zh-CN" dirty="0"/>
          </a:p>
          <a:p>
            <a:pPr lvl="1" algn="l">
              <a:buFont typeface="Arial" panose="020B0604020202020204" pitchFamily="34" charset="0"/>
              <a:buChar char="•"/>
            </a:pPr>
            <a:r>
              <a:rPr lang="en-US" altLang="zh-CN" b="1" dirty="0">
                <a:latin typeface="SimSun-ExtB" panose="02010609060101010101" pitchFamily="49" charset="-122"/>
                <a:ea typeface="SimSun-ExtB" panose="02010609060101010101" pitchFamily="49" charset="-122"/>
                <a:cs typeface="Times New Roman" panose="02020603050405020304" pitchFamily="18" charset="0"/>
              </a:rPr>
              <a:t>ARM</a:t>
            </a:r>
            <a:r>
              <a:rPr lang="zh-CN" altLang="en-US" dirty="0"/>
              <a:t>型号：</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ST</a:t>
            </a:r>
            <a:r>
              <a:rPr lang="zh-CN" altLang="en-US" dirty="0"/>
              <a:t>公司的</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STM32F429</a:t>
            </a:r>
          </a:p>
          <a:p>
            <a:pPr lvl="1" algn="l">
              <a:buFont typeface="Arial" panose="020B0604020202020204" pitchFamily="34" charset="0"/>
              <a:buChar char="•"/>
            </a:pPr>
            <a:r>
              <a:rPr lang="en-US" altLang="zh-CN" b="1" dirty="0">
                <a:latin typeface="SimSun-ExtB" panose="02010609060101010101" pitchFamily="49" charset="-122"/>
                <a:ea typeface="SimSun-ExtB" panose="02010609060101010101" pitchFamily="49" charset="-122"/>
                <a:cs typeface="Times New Roman" panose="02020603050405020304" pitchFamily="18" charset="0"/>
              </a:rPr>
              <a:t>DSP</a:t>
            </a:r>
            <a:r>
              <a:rPr lang="zh-CN" altLang="en-US" dirty="0"/>
              <a:t>型号：</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TI</a:t>
            </a:r>
            <a:r>
              <a:rPr lang="zh-CN" altLang="en-US" dirty="0"/>
              <a:t>公司的</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TMS320C6747</a:t>
            </a:r>
          </a:p>
          <a:p>
            <a:pPr lvl="1" algn="l">
              <a:buFont typeface="Arial" panose="020B0604020202020204" pitchFamily="34" charset="0"/>
              <a:buChar char="•"/>
            </a:pPr>
            <a:r>
              <a:rPr lang="en-US" altLang="zh-CN" b="1" dirty="0">
                <a:latin typeface="SimSun-ExtB" panose="02010609060101010101" pitchFamily="49" charset="-122"/>
                <a:ea typeface="SimSun-ExtB" panose="02010609060101010101" pitchFamily="49" charset="-122"/>
                <a:cs typeface="Times New Roman" panose="02020603050405020304" pitchFamily="18" charset="0"/>
              </a:rPr>
              <a:t>A/D</a:t>
            </a:r>
            <a:r>
              <a:rPr lang="zh-CN" altLang="en-US" dirty="0"/>
              <a:t>转化：</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TI</a:t>
            </a:r>
            <a:r>
              <a:rPr lang="zh-CN" altLang="en-US" dirty="0"/>
              <a:t>公司的</a:t>
            </a:r>
            <a:r>
              <a:rPr lang="en-US" altLang="zh-CN" b="1" dirty="0">
                <a:latin typeface="SimSun-ExtB" panose="02010609060101010101" pitchFamily="49" charset="-122"/>
                <a:ea typeface="SimSun-ExtB" panose="02010609060101010101" pitchFamily="49" charset="-122"/>
                <a:cs typeface="Times New Roman" panose="02020603050405020304" pitchFamily="18" charset="0"/>
              </a:rPr>
              <a:t>ADS1258</a:t>
            </a:r>
            <a:endParaRPr lang="zh-CN" altLang="en-US" b="1" dirty="0">
              <a:latin typeface="SimSun-ExtB" panose="02010609060101010101" pitchFamily="49" charset="-122"/>
              <a:ea typeface="SimSun-ExtB" panose="02010609060101010101" pitchFamily="49" charset="-122"/>
              <a:cs typeface="Times New Roman" panose="02020603050405020304" pitchFamily="18" charset="0"/>
            </a:endParaRPr>
          </a:p>
        </p:txBody>
      </p:sp>
      <p:sp>
        <p:nvSpPr>
          <p:cNvPr id="3" name="Rectangle 7"/>
          <p:cNvSpPr>
            <a:spLocks noChangeArrowheads="1"/>
          </p:cNvSpPr>
          <p:nvPr/>
        </p:nvSpPr>
        <p:spPr bwMode="auto">
          <a:xfrm>
            <a:off x="1742282" y="35337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 name="图片 12" descr="E:\文档\毕设\POS32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7680" y="1484315"/>
            <a:ext cx="2924070" cy="2146045"/>
          </a:xfrm>
          <a:prstGeom prst="rect">
            <a:avLst/>
          </a:prstGeom>
          <a:noFill/>
          <a:ln>
            <a:noFill/>
          </a:ln>
        </p:spPr>
      </p:pic>
      <p:graphicFrame>
        <p:nvGraphicFramePr>
          <p:cNvPr id="9" name="对象 8"/>
          <p:cNvGraphicFramePr>
            <a:graphicFrameLocks noChangeAspect="1"/>
          </p:cNvGraphicFramePr>
          <p:nvPr>
            <p:extLst>
              <p:ext uri="{D42A27DB-BD31-4B8C-83A1-F6EECF244321}">
                <p14:modId xmlns:p14="http://schemas.microsoft.com/office/powerpoint/2010/main" val="782708642"/>
              </p:ext>
            </p:extLst>
          </p:nvPr>
        </p:nvGraphicFramePr>
        <p:xfrm>
          <a:off x="1742282" y="3319277"/>
          <a:ext cx="5695950" cy="2990850"/>
        </p:xfrm>
        <a:graphic>
          <a:graphicData uri="http://schemas.openxmlformats.org/presentationml/2006/ole">
            <mc:AlternateContent xmlns:mc="http://schemas.openxmlformats.org/markup-compatibility/2006">
              <mc:Choice xmlns:v="urn:schemas-microsoft-com:vml" Requires="v">
                <p:oleObj spid="_x0000_s4257" name="Visio" r:id="rId5" imgW="10001250" imgH="5257800" progId="Visio.Drawing.15">
                  <p:embed/>
                </p:oleObj>
              </mc:Choice>
              <mc:Fallback>
                <p:oleObj name="Visio" r:id="rId5" imgW="10001250" imgH="5257800" progId="Visio.Drawing.15">
                  <p:embed/>
                  <p:pic>
                    <p:nvPicPr>
                      <p:cNvPr id="0" name="Object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2282" y="3319277"/>
                        <a:ext cx="5695950" cy="299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217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latin typeface="Times New Roman" panose="02020603050405020304" pitchFamily="18" charset="0"/>
                <a:ea typeface="宋体" pitchFamily="2" charset="-122"/>
                <a:cs typeface="Times New Roman" panose="02020603050405020304" pitchFamily="18" charset="0"/>
              </a:rPr>
              <a:t>实时系统设计</a:t>
            </a:r>
            <a:endParaRPr lang="zh-CN" altLang="en-US" dirty="0"/>
          </a:p>
        </p:txBody>
      </p:sp>
      <p:sp>
        <p:nvSpPr>
          <p:cNvPr id="3" name="内容占位符 2"/>
          <p:cNvSpPr>
            <a:spLocks noGrp="1"/>
          </p:cNvSpPr>
          <p:nvPr>
            <p:ph idx="1"/>
          </p:nvPr>
        </p:nvSpPr>
        <p:spPr/>
        <p:txBody>
          <a:bodyPr/>
          <a:lstStyle/>
          <a:p>
            <a:r>
              <a:rPr lang="en-US" altLang="zh-CN" dirty="0"/>
              <a:t>DSP</a:t>
            </a:r>
            <a:r>
              <a:rPr lang="zh-CN" altLang="en-US" dirty="0"/>
              <a:t>端程序</a:t>
            </a:r>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15</a:t>
            </a:fld>
            <a:endParaRPr lang="en-US" altLang="zh-CN" dirty="0">
              <a:solidFill>
                <a:srgbClr val="000000"/>
              </a:solidFill>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4114187769"/>
              </p:ext>
            </p:extLst>
          </p:nvPr>
        </p:nvGraphicFramePr>
        <p:xfrm>
          <a:off x="1897061" y="1600426"/>
          <a:ext cx="5286375" cy="4752975"/>
        </p:xfrm>
        <a:graphic>
          <a:graphicData uri="http://schemas.openxmlformats.org/presentationml/2006/ole">
            <mc:AlternateContent xmlns:mc="http://schemas.openxmlformats.org/markup-compatibility/2006">
              <mc:Choice xmlns:v="urn:schemas-microsoft-com:vml" Requires="v">
                <p:oleObj spid="_x0000_s7459" name="Visio" r:id="rId4" imgW="6210403" imgH="5600753" progId="Visio.Drawing.15">
                  <p:embed/>
                </p:oleObj>
              </mc:Choice>
              <mc:Fallback>
                <p:oleObj name="Visio" r:id="rId4" imgW="6210403" imgH="5600753" progId="Visio.Drawing.15">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061" y="1600426"/>
                        <a:ext cx="5286375" cy="475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1434914521"/>
              </p:ext>
            </p:extLst>
          </p:nvPr>
        </p:nvGraphicFramePr>
        <p:xfrm>
          <a:off x="3048216" y="1562670"/>
          <a:ext cx="2984067" cy="4740726"/>
        </p:xfrm>
        <a:graphic>
          <a:graphicData uri="http://schemas.openxmlformats.org/presentationml/2006/ole">
            <mc:AlternateContent xmlns:mc="http://schemas.openxmlformats.org/markup-compatibility/2006">
              <mc:Choice xmlns:v="urn:schemas-microsoft-com:vml" Requires="v">
                <p:oleObj spid="_x0000_s7460" name="Visio" r:id="rId6" imgW="4143357" imgH="6591247" progId="Visio.Drawing.15">
                  <p:embed/>
                </p:oleObj>
              </mc:Choice>
              <mc:Fallback>
                <p:oleObj name="Visio" r:id="rId6" imgW="4143357" imgH="6591247" progId="Visio.Drawing.15">
                  <p:embed/>
                  <p:pic>
                    <p:nvPicPr>
                      <p:cNvPr id="8" name="对象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216" y="1562670"/>
                        <a:ext cx="2984067" cy="4740726"/>
                      </a:xfrm>
                      <a:prstGeom prst="rect">
                        <a:avLst/>
                      </a:prstGeom>
                      <a:noFill/>
                    </p:spPr>
                  </p:pic>
                </p:oleObj>
              </mc:Fallback>
            </mc:AlternateContent>
          </a:graphicData>
        </a:graphic>
      </p:graphicFrame>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7186" y="2508205"/>
            <a:ext cx="5838729" cy="3060481"/>
          </a:xfrm>
          <a:prstGeom prst="rect">
            <a:avLst/>
          </a:prstGeom>
        </p:spPr>
      </p:pic>
    </p:spTree>
    <p:extLst>
      <p:ext uri="{BB962C8B-B14F-4D97-AF65-F5344CB8AC3E}">
        <p14:creationId xmlns:p14="http://schemas.microsoft.com/office/powerpoint/2010/main" val="14437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0-ppt_h/2"/>
                                          </p:val>
                                        </p:tav>
                                      </p:tavLst>
                                    </p:anim>
                                    <p:set>
                                      <p:cBhvr>
                                        <p:cTn id="8" dur="1" fill="hold">
                                          <p:stCondLst>
                                            <p:cond delay="499"/>
                                          </p:stCondLst>
                                        </p:cTn>
                                        <p:tgtEl>
                                          <p:spTgt spid="10"/>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1" fill="hold" nodeType="clickEffect">
                                  <p:stCondLst>
                                    <p:cond delay="0"/>
                                  </p:stCondLst>
                                  <p:childTnLst>
                                    <p:anim calcmode="lin" valueType="num">
                                      <p:cBhvr additive="base">
                                        <p:cTn id="17" dur="500"/>
                                        <p:tgtEl>
                                          <p:spTgt spid="11"/>
                                        </p:tgtEl>
                                        <p:attrNameLst>
                                          <p:attrName>ppt_x</p:attrName>
                                        </p:attrNameLst>
                                      </p:cBhvr>
                                      <p:tavLst>
                                        <p:tav tm="0">
                                          <p:val>
                                            <p:strVal val="ppt_x"/>
                                          </p:val>
                                        </p:tav>
                                        <p:tav tm="100000">
                                          <p:val>
                                            <p:strVal val="ppt_x"/>
                                          </p:val>
                                        </p:tav>
                                      </p:tavLst>
                                    </p:anim>
                                    <p:anim calcmode="lin" valueType="num">
                                      <p:cBhvr additive="base">
                                        <p:cTn id="18" dur="500"/>
                                        <p:tgtEl>
                                          <p:spTgt spid="11"/>
                                        </p:tgtEl>
                                        <p:attrNameLst>
                                          <p:attrName>ppt_y</p:attrName>
                                        </p:attrNameLst>
                                      </p:cBhvr>
                                      <p:tavLst>
                                        <p:tav tm="0">
                                          <p:val>
                                            <p:strVal val="ppt_y"/>
                                          </p:val>
                                        </p:tav>
                                        <p:tav tm="100000">
                                          <p:val>
                                            <p:strVal val="0-ppt_h/2"/>
                                          </p:val>
                                        </p:tav>
                                      </p:tavLst>
                                    </p:anim>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实时系统设计</a:t>
            </a:r>
            <a:endParaRPr lang="zh-CN" altLang="en-US" dirty="0"/>
          </a:p>
        </p:txBody>
      </p:sp>
      <p:sp>
        <p:nvSpPr>
          <p:cNvPr id="3" name="内容占位符 2"/>
          <p:cNvSpPr>
            <a:spLocks noGrp="1"/>
          </p:cNvSpPr>
          <p:nvPr>
            <p:ph idx="1"/>
          </p:nvPr>
        </p:nvSpPr>
        <p:spPr/>
        <p:txBody>
          <a:bodyPr/>
          <a:lstStyle/>
          <a:p>
            <a:r>
              <a:rPr lang="en-US" altLang="zh-CN" dirty="0"/>
              <a:t>PC</a:t>
            </a:r>
            <a:r>
              <a:rPr lang="zh-CN" altLang="en-US" dirty="0"/>
              <a:t>端程序</a:t>
            </a:r>
            <a:endParaRPr lang="en-US" altLang="zh-CN" dirty="0"/>
          </a:p>
        </p:txBody>
      </p:sp>
      <p:pic>
        <p:nvPicPr>
          <p:cNvPr id="11" name="图片 10"/>
          <p:cNvPicPr>
            <a:picLocks noChangeAspect="1"/>
          </p:cNvPicPr>
          <p:nvPr/>
        </p:nvPicPr>
        <p:blipFill>
          <a:blip r:embed="rId3"/>
          <a:stretch>
            <a:fillRect/>
          </a:stretch>
        </p:blipFill>
        <p:spPr>
          <a:xfrm>
            <a:off x="639763" y="2098108"/>
            <a:ext cx="7929562" cy="4283644"/>
          </a:xfrm>
          <a:prstGeom prst="rect">
            <a:avLst/>
          </a:prstGeom>
        </p:spPr>
      </p:pic>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16</a:t>
            </a:fld>
            <a:endParaRPr lang="en-US" altLang="zh-CN" dirty="0">
              <a:solidFill>
                <a:srgbClr val="000000"/>
              </a:solidFill>
            </a:endParaRPr>
          </a:p>
        </p:txBody>
      </p:sp>
      <p:pic>
        <p:nvPicPr>
          <p:cNvPr id="7" name="图片 6"/>
          <p:cNvPicPr>
            <a:picLocks noChangeAspect="1"/>
          </p:cNvPicPr>
          <p:nvPr/>
        </p:nvPicPr>
        <p:blipFill>
          <a:blip r:embed="rId4"/>
          <a:stretch>
            <a:fillRect/>
          </a:stretch>
        </p:blipFill>
        <p:spPr>
          <a:xfrm>
            <a:off x="1948023" y="2348674"/>
            <a:ext cx="5386666" cy="3878095"/>
          </a:xfrm>
          <a:prstGeom prst="rect">
            <a:avLst/>
          </a:prstGeom>
        </p:spPr>
      </p:pic>
      <p:pic>
        <p:nvPicPr>
          <p:cNvPr id="10" name="图片 9" descr="C:\Users\chang\Desktop\无标题 (已恢复).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6346" y="3108955"/>
            <a:ext cx="3950018" cy="2451735"/>
          </a:xfrm>
          <a:prstGeom prst="rect">
            <a:avLst/>
          </a:prstGeom>
          <a:noFill/>
          <a:ln>
            <a:noFill/>
          </a:ln>
        </p:spPr>
      </p:pic>
      <p:pic>
        <p:nvPicPr>
          <p:cNvPr id="8" name="图片 7"/>
          <p:cNvPicPr/>
          <p:nvPr/>
        </p:nvPicPr>
        <p:blipFill>
          <a:blip r:embed="rId6">
            <a:extLst>
              <a:ext uri="{28A0092B-C50C-407E-A947-70E740481C1C}">
                <a14:useLocalDpi xmlns:a14="http://schemas.microsoft.com/office/drawing/2010/main" val="0"/>
              </a:ext>
            </a:extLst>
          </a:blip>
          <a:srcRect/>
          <a:stretch>
            <a:fillRect/>
          </a:stretch>
        </p:blipFill>
        <p:spPr bwMode="auto">
          <a:xfrm>
            <a:off x="2004200" y="3373750"/>
            <a:ext cx="5274310" cy="2186940"/>
          </a:xfrm>
          <a:prstGeom prst="rect">
            <a:avLst/>
          </a:prstGeom>
          <a:noFill/>
          <a:ln>
            <a:noFill/>
          </a:ln>
        </p:spPr>
      </p:pic>
      <p:pic>
        <p:nvPicPr>
          <p:cNvPr id="9" name="图片 8"/>
          <p:cNvPicPr/>
          <p:nvPr/>
        </p:nvPicPr>
        <p:blipFill>
          <a:blip r:embed="rId7">
            <a:extLst>
              <a:ext uri="{28A0092B-C50C-407E-A947-70E740481C1C}">
                <a14:useLocalDpi xmlns:a14="http://schemas.microsoft.com/office/drawing/2010/main" val="0"/>
              </a:ext>
            </a:extLst>
          </a:blip>
          <a:srcRect/>
          <a:stretch>
            <a:fillRect/>
          </a:stretch>
        </p:blipFill>
        <p:spPr bwMode="auto">
          <a:xfrm>
            <a:off x="2051825" y="3760029"/>
            <a:ext cx="5179060" cy="1668145"/>
          </a:xfrm>
          <a:prstGeom prst="rect">
            <a:avLst/>
          </a:prstGeom>
          <a:noFill/>
          <a:ln>
            <a:noFill/>
          </a:ln>
        </p:spPr>
      </p:pic>
    </p:spTree>
    <p:extLst>
      <p:ext uri="{BB962C8B-B14F-4D97-AF65-F5344CB8AC3E}">
        <p14:creationId xmlns:p14="http://schemas.microsoft.com/office/powerpoint/2010/main" val="16338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1" fill="hold"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0-ppt_h/2"/>
                                          </p:val>
                                        </p:tav>
                                      </p:tavLst>
                                    </p:anim>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1" fill="hold"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0-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1" fill="hold" nodeType="click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0-ppt_h/2"/>
                                          </p:val>
                                        </p:tav>
                                      </p:tavLst>
                                    </p:anim>
                                    <p:set>
                                      <p:cBhvr>
                                        <p:cTn id="41" dur="1" fill="hold">
                                          <p:stCondLst>
                                            <p:cond delay="499"/>
                                          </p:stCondLst>
                                        </p:cTn>
                                        <p:tgtEl>
                                          <p:spTgt spid="8"/>
                                        </p:tgtEl>
                                        <p:attrNameLst>
                                          <p:attrName>style.visibility</p:attrName>
                                        </p:attrNameLst>
                                      </p:cBhvr>
                                      <p:to>
                                        <p:strVal val="hidden"/>
                                      </p:to>
                                    </p:set>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1" fill="hold" nodeType="clickEffect">
                                  <p:stCondLst>
                                    <p:cond delay="0"/>
                                  </p:stCondLst>
                                  <p:childTnLst>
                                    <p:anim calcmode="lin" valueType="num">
                                      <p:cBhvr additive="base">
                                        <p:cTn id="50" dur="500"/>
                                        <p:tgtEl>
                                          <p:spTgt spid="9"/>
                                        </p:tgtEl>
                                        <p:attrNameLst>
                                          <p:attrName>ppt_x</p:attrName>
                                        </p:attrNameLst>
                                      </p:cBhvr>
                                      <p:tavLst>
                                        <p:tav tm="0">
                                          <p:val>
                                            <p:strVal val="ppt_x"/>
                                          </p:val>
                                        </p:tav>
                                        <p:tav tm="100000">
                                          <p:val>
                                            <p:strVal val="ppt_x"/>
                                          </p:val>
                                        </p:tav>
                                      </p:tavLst>
                                    </p:anim>
                                    <p:anim calcmode="lin" valueType="num">
                                      <p:cBhvr additive="base">
                                        <p:cTn id="51" dur="500"/>
                                        <p:tgtEl>
                                          <p:spTgt spid="9"/>
                                        </p:tgtEl>
                                        <p:attrNameLst>
                                          <p:attrName>ppt_y</p:attrName>
                                        </p:attrNameLst>
                                      </p:cBhvr>
                                      <p:tavLst>
                                        <p:tav tm="0">
                                          <p:val>
                                            <p:strVal val="ppt_y"/>
                                          </p:val>
                                        </p:tav>
                                        <p:tav tm="100000">
                                          <p:val>
                                            <p:strVal val="0-ppt_h/2"/>
                                          </p:val>
                                        </p:tav>
                                      </p:tavLst>
                                    </p:anim>
                                    <p:set>
                                      <p:cBhvr>
                                        <p:cTn id="5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p:cNvSpPr txBox="1">
            <a:spLocks/>
          </p:cNvSpPr>
          <p:nvPr/>
        </p:nvSpPr>
        <p:spPr bwMode="auto">
          <a:xfrm>
            <a:off x="-176022" y="662444"/>
            <a:ext cx="9177139"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a:lstStyle>
          <a:p>
            <a:pPr algn="ctr"/>
            <a:r>
              <a:rPr lang="zh-CN" altLang="en-US" b="1" kern="0" dirty="0">
                <a:latin typeface="华文楷体" panose="02010600040101010101" pitchFamily="2" charset="-122"/>
                <a:ea typeface="华文楷体" panose="02010600040101010101" pitchFamily="2" charset="-122"/>
              </a:rPr>
              <a:t>内容</a:t>
            </a:r>
          </a:p>
        </p:txBody>
      </p:sp>
      <p:sp>
        <p:nvSpPr>
          <p:cNvPr id="200" name="Line 8"/>
          <p:cNvSpPr>
            <a:spLocks noChangeShapeType="1"/>
          </p:cNvSpPr>
          <p:nvPr/>
        </p:nvSpPr>
        <p:spPr bwMode="auto">
          <a:xfrm>
            <a:off x="2481925" y="2175009"/>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1" name="Text Box 9"/>
          <p:cNvSpPr txBox="1">
            <a:spLocks noChangeArrowheads="1"/>
          </p:cNvSpPr>
          <p:nvPr/>
        </p:nvSpPr>
        <p:spPr bwMode="auto">
          <a:xfrm>
            <a:off x="2723487" y="4540561"/>
            <a:ext cx="4483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测试与验证</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02" name="组合 201"/>
          <p:cNvGrpSpPr/>
          <p:nvPr/>
        </p:nvGrpSpPr>
        <p:grpSpPr>
          <a:xfrm>
            <a:off x="2025431" y="1621833"/>
            <a:ext cx="609600" cy="560090"/>
            <a:chOff x="1828800" y="2024063"/>
            <a:chExt cx="762000" cy="665162"/>
          </a:xfrm>
        </p:grpSpPr>
        <p:grpSp>
          <p:nvGrpSpPr>
            <p:cNvPr id="203" name="Group 4"/>
            <p:cNvGrpSpPr>
              <a:grpSpLocks/>
            </p:cNvGrpSpPr>
            <p:nvPr/>
          </p:nvGrpSpPr>
          <p:grpSpPr bwMode="auto">
            <a:xfrm>
              <a:off x="1828800" y="2024063"/>
              <a:ext cx="762000" cy="665162"/>
              <a:chOff x="1110" y="2656"/>
              <a:chExt cx="1549" cy="1351"/>
            </a:xfrm>
          </p:grpSpPr>
          <p:sp>
            <p:nvSpPr>
              <p:cNvPr id="205"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6"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04" name="Text Box 10"/>
            <p:cNvSpPr txBox="1">
              <a:spLocks noChangeArrowheads="1"/>
            </p:cNvSpPr>
            <p:nvPr/>
          </p:nvSpPr>
          <p:spPr bwMode="gray">
            <a:xfrm>
              <a:off x="2001401" y="2079394"/>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1</a:t>
              </a:r>
            </a:p>
          </p:txBody>
        </p:sp>
      </p:grpSp>
      <p:sp>
        <p:nvSpPr>
          <p:cNvPr id="208" name="Line 16"/>
          <p:cNvSpPr>
            <a:spLocks noChangeShapeType="1"/>
          </p:cNvSpPr>
          <p:nvPr/>
        </p:nvSpPr>
        <p:spPr bwMode="auto">
          <a:xfrm>
            <a:off x="2481925" y="3122026"/>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9" name="Text Box 17"/>
          <p:cNvSpPr txBox="1">
            <a:spLocks noChangeArrowheads="1"/>
          </p:cNvSpPr>
          <p:nvPr/>
        </p:nvSpPr>
        <p:spPr bwMode="auto">
          <a:xfrm>
            <a:off x="2732577" y="1620577"/>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smtClean="0">
                <a:latin typeface="Times New Roman" panose="02020603050405020304" pitchFamily="18" charset="0"/>
                <a:ea typeface="宋体" pitchFamily="2" charset="-122"/>
                <a:cs typeface="Times New Roman" panose="02020603050405020304" pitchFamily="18" charset="0"/>
              </a:rPr>
              <a:t>背景与现状</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10" name="组合 209"/>
          <p:cNvGrpSpPr/>
          <p:nvPr/>
        </p:nvGrpSpPr>
        <p:grpSpPr>
          <a:xfrm>
            <a:off x="2025431" y="2613097"/>
            <a:ext cx="609600" cy="560090"/>
            <a:chOff x="1828800" y="2938463"/>
            <a:chExt cx="762000" cy="665162"/>
          </a:xfrm>
        </p:grpSpPr>
        <p:grpSp>
          <p:nvGrpSpPr>
            <p:cNvPr id="211" name="Group 12"/>
            <p:cNvGrpSpPr>
              <a:grpSpLocks/>
            </p:cNvGrpSpPr>
            <p:nvPr/>
          </p:nvGrpSpPr>
          <p:grpSpPr bwMode="auto">
            <a:xfrm>
              <a:off x="1828800" y="2938463"/>
              <a:ext cx="762000" cy="665162"/>
              <a:chOff x="3174" y="2656"/>
              <a:chExt cx="1549" cy="1351"/>
            </a:xfrm>
          </p:grpSpPr>
          <p:sp>
            <p:nvSpPr>
              <p:cNvPr id="213"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4"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12" name="Text Box 18"/>
            <p:cNvSpPr txBox="1">
              <a:spLocks noChangeArrowheads="1"/>
            </p:cNvSpPr>
            <p:nvPr/>
          </p:nvSpPr>
          <p:spPr bwMode="gray">
            <a:xfrm>
              <a:off x="2001401" y="2991492"/>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2</a:t>
              </a:r>
            </a:p>
          </p:txBody>
        </p:sp>
      </p:grpSp>
      <p:sp>
        <p:nvSpPr>
          <p:cNvPr id="216" name="Line 24"/>
          <p:cNvSpPr>
            <a:spLocks noChangeShapeType="1"/>
          </p:cNvSpPr>
          <p:nvPr/>
        </p:nvSpPr>
        <p:spPr bwMode="auto">
          <a:xfrm>
            <a:off x="2481925" y="4114801"/>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18" name="组合 217"/>
          <p:cNvGrpSpPr/>
          <p:nvPr/>
        </p:nvGrpSpPr>
        <p:grpSpPr>
          <a:xfrm>
            <a:off x="2016341" y="3577209"/>
            <a:ext cx="609600" cy="560090"/>
            <a:chOff x="1828800" y="3830638"/>
            <a:chExt cx="762000" cy="665162"/>
          </a:xfrm>
        </p:grpSpPr>
        <p:grpSp>
          <p:nvGrpSpPr>
            <p:cNvPr id="219" name="Group 20"/>
            <p:cNvGrpSpPr>
              <a:grpSpLocks/>
            </p:cNvGrpSpPr>
            <p:nvPr/>
          </p:nvGrpSpPr>
          <p:grpSpPr bwMode="auto">
            <a:xfrm>
              <a:off x="1828800" y="3830638"/>
              <a:ext cx="762000" cy="665162"/>
              <a:chOff x="1110" y="2656"/>
              <a:chExt cx="1549" cy="1351"/>
            </a:xfrm>
          </p:grpSpPr>
          <p:sp>
            <p:nvSpPr>
              <p:cNvPr id="221" name="AutoShape 21"/>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2" name="AutoShape 22"/>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3" name="AutoShape 23"/>
              <p:cNvSpPr>
                <a:spLocks noChangeArrowheads="1"/>
              </p:cNvSpPr>
              <p:nvPr/>
            </p:nvSpPr>
            <p:spPr bwMode="gray">
              <a:xfrm>
                <a:off x="1200" y="2714"/>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0" name="Text Box 26"/>
            <p:cNvSpPr txBox="1">
              <a:spLocks noChangeArrowheads="1"/>
            </p:cNvSpPr>
            <p:nvPr/>
          </p:nvSpPr>
          <p:spPr bwMode="gray">
            <a:xfrm>
              <a:off x="2001401" y="387779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3</a:t>
              </a:r>
            </a:p>
          </p:txBody>
        </p:sp>
      </p:grpSp>
      <p:sp>
        <p:nvSpPr>
          <p:cNvPr id="224" name="Line 32"/>
          <p:cNvSpPr>
            <a:spLocks noChangeShapeType="1"/>
          </p:cNvSpPr>
          <p:nvPr/>
        </p:nvSpPr>
        <p:spPr bwMode="auto">
          <a:xfrm>
            <a:off x="2481925" y="5085427"/>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25" name="Text Box 33"/>
          <p:cNvSpPr txBox="1">
            <a:spLocks noChangeArrowheads="1"/>
          </p:cNvSpPr>
          <p:nvPr/>
        </p:nvSpPr>
        <p:spPr bwMode="auto">
          <a:xfrm>
            <a:off x="2723487" y="2577160"/>
            <a:ext cx="42343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zh-CN" sz="3000" b="1" dirty="0">
                <a:latin typeface="Times New Roman" panose="02020603050405020304" pitchFamily="18" charset="0"/>
                <a:ea typeface="宋体" pitchFamily="2" charset="-122"/>
                <a:cs typeface="Times New Roman" panose="02020603050405020304" pitchFamily="18" charset="0"/>
              </a:rPr>
              <a:t>GNSS/INS</a:t>
            </a:r>
            <a:r>
              <a:rPr lang="zh-CN" altLang="en-US" sz="3000" b="1" dirty="0">
                <a:latin typeface="Times New Roman" panose="02020603050405020304" pitchFamily="18" charset="0"/>
                <a:ea typeface="宋体" pitchFamily="2" charset="-122"/>
                <a:cs typeface="Times New Roman" panose="02020603050405020304" pitchFamily="18" charset="0"/>
              </a:rPr>
              <a:t>组合导航原理</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26" name="组合 225"/>
          <p:cNvGrpSpPr/>
          <p:nvPr/>
        </p:nvGrpSpPr>
        <p:grpSpPr>
          <a:xfrm>
            <a:off x="2016341" y="4568473"/>
            <a:ext cx="609600" cy="560090"/>
            <a:chOff x="1828800" y="4745038"/>
            <a:chExt cx="762000" cy="665162"/>
          </a:xfrm>
        </p:grpSpPr>
        <p:grpSp>
          <p:nvGrpSpPr>
            <p:cNvPr id="227" name="Group 28"/>
            <p:cNvGrpSpPr>
              <a:grpSpLocks/>
            </p:cNvGrpSpPr>
            <p:nvPr/>
          </p:nvGrpSpPr>
          <p:grpSpPr bwMode="auto">
            <a:xfrm>
              <a:off x="1828800" y="4745038"/>
              <a:ext cx="762000" cy="665162"/>
              <a:chOff x="3174" y="2656"/>
              <a:chExt cx="1549" cy="1351"/>
            </a:xfrm>
          </p:grpSpPr>
          <p:sp>
            <p:nvSpPr>
              <p:cNvPr id="229" name="AutoShape 29"/>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0"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1" name="AutoShape 31"/>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8" name="Text Box 34"/>
            <p:cNvSpPr txBox="1">
              <a:spLocks noChangeArrowheads="1"/>
            </p:cNvSpPr>
            <p:nvPr/>
          </p:nvSpPr>
          <p:spPr bwMode="gray">
            <a:xfrm>
              <a:off x="2001401" y="480117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4</a:t>
              </a:r>
            </a:p>
          </p:txBody>
        </p:sp>
      </p:grpSp>
      <p:sp>
        <p:nvSpPr>
          <p:cNvPr id="43" name="Text Box 17"/>
          <p:cNvSpPr txBox="1">
            <a:spLocks noChangeArrowheads="1"/>
          </p:cNvSpPr>
          <p:nvPr/>
        </p:nvSpPr>
        <p:spPr bwMode="auto">
          <a:xfrm>
            <a:off x="2723487" y="3570873"/>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20298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201"/>
                                        </p:tgtEl>
                                        <p:attrNameLst>
                                          <p:attrName>style.color</p:attrName>
                                        </p:attrNameLst>
                                      </p:cBhvr>
                                      <p:to>
                                        <a:srgbClr val="FA2A14"/>
                                      </p:to>
                                    </p:animClr>
                                  </p:childTnLst>
                                </p:cTn>
                              </p:par>
                              <p:par>
                                <p:cTn id="7" presetID="26" presetClass="emph" presetSubtype="0" fill="hold" grpId="1" nodeType="withEffect">
                                  <p:stCondLst>
                                    <p:cond delay="0"/>
                                  </p:stCondLst>
                                  <p:childTnLst>
                                    <p:animEffect transition="out" filter="fade">
                                      <p:cBhvr>
                                        <p:cTn id="8" dur="500" tmFilter="0, 0; .2, .5; .8, .5; 1, 0"/>
                                        <p:tgtEl>
                                          <p:spTgt spid="201"/>
                                        </p:tgtEl>
                                      </p:cBhvr>
                                    </p:animEffect>
                                    <p:animScale>
                                      <p:cBhvr>
                                        <p:cTn id="9" dur="250" autoRev="1" fill="hold"/>
                                        <p:tgtEl>
                                          <p:spTgt spid="2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18</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en-US" dirty="0"/>
              <a:t>测试方案</a:t>
            </a:r>
            <a:endParaRPr lang="en-US" altLang="zh-CN" dirty="0"/>
          </a:p>
          <a:p>
            <a:pPr lvl="1">
              <a:buFont typeface="Wingdings" panose="05000000000000000000" pitchFamily="2" charset="2"/>
              <a:buChar char="ü"/>
            </a:pPr>
            <a:r>
              <a:rPr lang="zh-CN" altLang="en-US" dirty="0"/>
              <a:t>参考设备：</a:t>
            </a:r>
            <a:r>
              <a:rPr lang="en-US" altLang="zh-CN" dirty="0"/>
              <a:t>POS620</a:t>
            </a:r>
          </a:p>
          <a:p>
            <a:pPr lvl="2">
              <a:buFont typeface="Arial" panose="020B0604020202020204" pitchFamily="34" charset="0"/>
              <a:buChar char="•"/>
            </a:pPr>
            <a:r>
              <a:rPr lang="zh-CN" altLang="en-US" dirty="0"/>
              <a:t>陀螺零偏：</a:t>
            </a:r>
            <a:r>
              <a:rPr lang="en-US" altLang="zh-CN" dirty="0"/>
              <a:t>0.1 </a:t>
            </a:r>
          </a:p>
          <a:p>
            <a:pPr lvl="2">
              <a:buFont typeface="Arial" panose="020B0604020202020204" pitchFamily="34" charset="0"/>
              <a:buChar char="•"/>
            </a:pPr>
            <a:r>
              <a:rPr lang="zh-CN" altLang="en-US" dirty="0"/>
              <a:t>角度随机游走：</a:t>
            </a:r>
            <a:r>
              <a:rPr lang="en-US" altLang="zh-CN" dirty="0"/>
              <a:t>0.03</a:t>
            </a:r>
          </a:p>
          <a:p>
            <a:pPr lvl="2">
              <a:buFont typeface="Arial" panose="020B0604020202020204" pitchFamily="34" charset="0"/>
              <a:buChar char="•"/>
            </a:pPr>
            <a:r>
              <a:rPr lang="zh-CN" altLang="en-US" dirty="0"/>
              <a:t>加速度零偏：</a:t>
            </a:r>
            <a:r>
              <a:rPr lang="en-US" altLang="zh-CN" dirty="0"/>
              <a:t>25mGal</a:t>
            </a:r>
          </a:p>
          <a:p>
            <a:pPr lvl="2">
              <a:buFont typeface="Arial" panose="020B0604020202020204" pitchFamily="34" charset="0"/>
              <a:buChar char="•"/>
            </a:pPr>
            <a:r>
              <a:rPr lang="zh-CN" altLang="en-US" dirty="0"/>
              <a:t>速度随机游走：</a:t>
            </a:r>
            <a:r>
              <a:rPr lang="en-US" altLang="zh-CN" dirty="0"/>
              <a:t>0.05</a:t>
            </a:r>
          </a:p>
          <a:p>
            <a:pPr lvl="1">
              <a:buFont typeface="Wingdings" panose="05000000000000000000" pitchFamily="2" charset="2"/>
              <a:buChar char="ü"/>
            </a:pPr>
            <a:r>
              <a:rPr lang="zh-CN" altLang="en-US" dirty="0"/>
              <a:t>精度评估：</a:t>
            </a:r>
            <a:r>
              <a:rPr lang="en-US" altLang="zh-CN" dirty="0"/>
              <a:t>outage</a:t>
            </a:r>
            <a:r>
              <a:rPr lang="zh-CN" altLang="en-US" dirty="0"/>
              <a:t>期间的导航误差</a:t>
            </a:r>
            <a:endParaRPr lang="en-US" altLang="zh-CN" dirty="0"/>
          </a:p>
          <a:p>
            <a:pPr lvl="1">
              <a:buFont typeface="Wingdings" panose="05000000000000000000" pitchFamily="2" charset="2"/>
              <a:buChar char="ü"/>
            </a:pPr>
            <a:r>
              <a:rPr lang="zh-CN" altLang="en-US" dirty="0"/>
              <a:t>参考真值：</a:t>
            </a:r>
            <a:r>
              <a:rPr lang="en-US" altLang="zh-CN" dirty="0"/>
              <a:t>GINS2.0 PPK/INS</a:t>
            </a:r>
            <a:r>
              <a:rPr lang="zh-CN" altLang="en-US" dirty="0"/>
              <a:t>的结果</a:t>
            </a:r>
            <a:endParaRPr lang="en-US" altLang="zh-CN" dirty="0"/>
          </a:p>
          <a:p>
            <a:pPr lvl="1">
              <a:buFont typeface="Wingdings" panose="05000000000000000000" pitchFamily="2" charset="2"/>
              <a:buChar char="ü"/>
            </a:pPr>
            <a:r>
              <a:rPr lang="zh-CN" altLang="en-US" dirty="0"/>
              <a:t>耗时验证：使用</a:t>
            </a:r>
            <a:r>
              <a:rPr lang="en-US" altLang="zh-CN" dirty="0"/>
              <a:t>DSP</a:t>
            </a:r>
            <a:r>
              <a:rPr lang="zh-CN" altLang="en-US" dirty="0"/>
              <a:t>计时器统计</a:t>
            </a:r>
          </a:p>
        </p:txBody>
      </p:sp>
      <p:pic>
        <p:nvPicPr>
          <p:cNvPr id="7" name="图片 6" descr="E:\文档\毕设\绘图\设备连接图0.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413" y="1570377"/>
            <a:ext cx="3651647" cy="2194800"/>
          </a:xfrm>
          <a:prstGeom prst="rect">
            <a:avLst/>
          </a:prstGeom>
          <a:noFill/>
          <a:ln>
            <a:noFill/>
          </a:ln>
        </p:spPr>
      </p:pic>
      <p:pic>
        <p:nvPicPr>
          <p:cNvPr id="8" name="图片 7" descr="H:\yahao\2012Aug_BD_TC\Aug7_Data\Photo\20120807\IMG_004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9656" y="4616580"/>
            <a:ext cx="2352376" cy="1765171"/>
          </a:xfrm>
          <a:prstGeom prst="rect">
            <a:avLst/>
          </a:prstGeom>
          <a:noFill/>
          <a:ln>
            <a:noFill/>
          </a:ln>
        </p:spPr>
      </p:pic>
      <p:pic>
        <p:nvPicPr>
          <p:cNvPr id="9" name="图片 8" descr="E:\FieldTest\2012Aug7_Wuhan_BD_Test\Aug7_Data\Photo\Photo\20120807\IMG_005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1937" y="4616580"/>
            <a:ext cx="2352375" cy="1765171"/>
          </a:xfrm>
          <a:prstGeom prst="rect">
            <a:avLst/>
          </a:prstGeom>
          <a:noFill/>
          <a:ln>
            <a:noFill/>
          </a:ln>
        </p:spPr>
      </p:pic>
      <p:graphicFrame>
        <p:nvGraphicFramePr>
          <p:cNvPr id="11" name="对象 10"/>
          <p:cNvGraphicFramePr>
            <a:graphicFrameLocks noChangeAspect="1"/>
          </p:cNvGraphicFramePr>
          <p:nvPr>
            <p:extLst>
              <p:ext uri="{D42A27DB-BD31-4B8C-83A1-F6EECF244321}">
                <p14:modId xmlns:p14="http://schemas.microsoft.com/office/powerpoint/2010/main" val="701833421"/>
              </p:ext>
            </p:extLst>
          </p:nvPr>
        </p:nvGraphicFramePr>
        <p:xfrm>
          <a:off x="3050902" y="2207067"/>
          <a:ext cx="685800" cy="411480"/>
        </p:xfrm>
        <a:graphic>
          <a:graphicData uri="http://schemas.openxmlformats.org/presentationml/2006/ole">
            <mc:AlternateContent xmlns:mc="http://schemas.openxmlformats.org/markup-compatibility/2006">
              <mc:Choice xmlns:v="urn:schemas-microsoft-com:vml" Requires="v">
                <p:oleObj spid="_x0000_s11290" name="Equation" r:id="rId7" imgW="381000" imgH="228600" progId="Equation.DSMT4">
                  <p:embed/>
                </p:oleObj>
              </mc:Choice>
              <mc:Fallback>
                <p:oleObj name="Equation" r:id="rId7" imgW="381000" imgH="228600" progId="Equation.DSMT4">
                  <p:embed/>
                  <p:pic>
                    <p:nvPicPr>
                      <p:cNvPr id="10" name="对象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0902" y="2207067"/>
                        <a:ext cx="685800" cy="411480"/>
                      </a:xfrm>
                      <a:prstGeom prst="rect">
                        <a:avLst/>
                      </a:prstGeom>
                      <a:noFill/>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3531623846"/>
              </p:ext>
            </p:extLst>
          </p:nvPr>
        </p:nvGraphicFramePr>
        <p:xfrm>
          <a:off x="3633872" y="2501141"/>
          <a:ext cx="845820" cy="411480"/>
        </p:xfrm>
        <a:graphic>
          <a:graphicData uri="http://schemas.openxmlformats.org/presentationml/2006/ole">
            <mc:AlternateContent xmlns:mc="http://schemas.openxmlformats.org/markup-compatibility/2006">
              <mc:Choice xmlns:v="urn:schemas-microsoft-com:vml" Requires="v">
                <p:oleObj spid="_x0000_s11291" name="Equation" r:id="rId9" imgW="469900" imgH="228600" progId="Equation.DSMT4">
                  <p:embed/>
                </p:oleObj>
              </mc:Choice>
              <mc:Fallback>
                <p:oleObj name="Equation" r:id="rId9" imgW="469900" imgH="228600" progId="Equation.DSMT4">
                  <p:embed/>
                  <p:pic>
                    <p:nvPicPr>
                      <p:cNvPr id="15" name="对象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3872" y="2501141"/>
                        <a:ext cx="845820" cy="411480"/>
                      </a:xfrm>
                      <a:prstGeom prst="rect">
                        <a:avLst/>
                      </a:prstGeom>
                      <a:noFill/>
                    </p:spPr>
                  </p:pic>
                </p:oleObj>
              </mc:Fallback>
            </mc:AlternateContent>
          </a:graphicData>
        </a:graphic>
      </p:graphicFrame>
      <p:graphicFrame>
        <p:nvGraphicFramePr>
          <p:cNvPr id="13" name="对象 12"/>
          <p:cNvGraphicFramePr>
            <a:graphicFrameLocks noChangeAspect="1"/>
          </p:cNvGraphicFramePr>
          <p:nvPr>
            <p:extLst>
              <p:ext uri="{D42A27DB-BD31-4B8C-83A1-F6EECF244321}">
                <p14:modId xmlns:p14="http://schemas.microsoft.com/office/powerpoint/2010/main" val="3616173524"/>
              </p:ext>
            </p:extLst>
          </p:nvPr>
        </p:nvGraphicFramePr>
        <p:xfrm>
          <a:off x="3633872" y="3125073"/>
          <a:ext cx="1119654" cy="411302"/>
        </p:xfrm>
        <a:graphic>
          <a:graphicData uri="http://schemas.openxmlformats.org/presentationml/2006/ole">
            <mc:AlternateContent xmlns:mc="http://schemas.openxmlformats.org/markup-compatibility/2006">
              <mc:Choice xmlns:v="urn:schemas-microsoft-com:vml" Requires="v">
                <p:oleObj spid="_x0000_s11292" name="Equation" r:id="rId11" imgW="622030" imgH="228501" progId="Equation.DSMT4">
                  <p:embed/>
                </p:oleObj>
              </mc:Choice>
              <mc:Fallback>
                <p:oleObj name="Equation" r:id="rId11" imgW="622030" imgH="228501" progId="Equation.DSMT4">
                  <p:embed/>
                  <p:pic>
                    <p:nvPicPr>
                      <p:cNvPr id="17" name="对象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3872" y="3125073"/>
                        <a:ext cx="1119654" cy="411302"/>
                      </a:xfrm>
                      <a:prstGeom prst="rect">
                        <a:avLst/>
                      </a:prstGeom>
                      <a:noFill/>
                    </p:spPr>
                  </p:pic>
                </p:oleObj>
              </mc:Fallback>
            </mc:AlternateContent>
          </a:graphicData>
        </a:graphic>
      </p:graphicFrame>
    </p:spTree>
    <p:extLst>
      <p:ext uri="{BB962C8B-B14F-4D97-AF65-F5344CB8AC3E}">
        <p14:creationId xmlns:p14="http://schemas.microsoft.com/office/powerpoint/2010/main" val="2010840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19</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zh-CN" dirty="0"/>
              <a:t>开阔环境</a:t>
            </a:r>
            <a:r>
              <a:rPr lang="zh-CN" altLang="en-US" dirty="0"/>
              <a:t>中无车辆辅助</a:t>
            </a:r>
            <a:endParaRPr lang="en-US" altLang="zh-CN" dirty="0"/>
          </a:p>
        </p:txBody>
      </p:sp>
      <p:pic>
        <p:nvPicPr>
          <p:cNvPr id="7" name="图片 6" descr="C:\Users\chang\Desktop\1_0.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611" y="2116044"/>
            <a:ext cx="4319905" cy="2131060"/>
          </a:xfrm>
          <a:prstGeom prst="rect">
            <a:avLst/>
          </a:prstGeom>
          <a:noFill/>
          <a:ln>
            <a:noFill/>
          </a:ln>
        </p:spPr>
      </p:pic>
      <p:pic>
        <p:nvPicPr>
          <p:cNvPr id="8" name="图片 7" descr="E:\文档\毕设\绘图\s1.em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9377" y="1803941"/>
            <a:ext cx="3599815" cy="2755265"/>
          </a:xfrm>
          <a:prstGeom prst="rect">
            <a:avLst/>
          </a:prstGeom>
          <a:noFill/>
          <a:ln>
            <a:noFill/>
          </a:ln>
        </p:spPr>
      </p:pic>
      <p:pic>
        <p:nvPicPr>
          <p:cNvPr id="9" name="图片 8" descr="E:\文档\毕设\绘图\1.emf"/>
          <p:cNvPicPr/>
          <p:nvPr/>
        </p:nvPicPr>
        <p:blipFill rotWithShape="1">
          <a:blip r:embed="rId5" cstate="print">
            <a:extLst>
              <a:ext uri="{28A0092B-C50C-407E-A947-70E740481C1C}">
                <a14:useLocalDpi xmlns:a14="http://schemas.microsoft.com/office/drawing/2010/main" val="0"/>
              </a:ext>
            </a:extLst>
          </a:blip>
          <a:srcRect t="7420" r="6956"/>
          <a:stretch/>
        </p:blipFill>
        <p:spPr bwMode="auto">
          <a:xfrm>
            <a:off x="5269376" y="1472343"/>
            <a:ext cx="3599815" cy="3583305"/>
          </a:xfrm>
          <a:prstGeom prst="rect">
            <a:avLst/>
          </a:prstGeom>
          <a:noFill/>
          <a:ln>
            <a:noFill/>
          </a:ln>
          <a:extLst>
            <a:ext uri="{53640926-AAD7-44D8-BBD7-CCE9431645EC}">
              <a14:shadowObscured xmlns:a14="http://schemas.microsoft.com/office/drawing/2010/main"/>
            </a:ext>
          </a:extLst>
        </p:spPr>
      </p:pic>
      <p:graphicFrame>
        <p:nvGraphicFramePr>
          <p:cNvPr id="3" name="表格 2"/>
          <p:cNvGraphicFramePr>
            <a:graphicFrameLocks noGrp="1"/>
          </p:cNvGraphicFramePr>
          <p:nvPr>
            <p:extLst>
              <p:ext uri="{D42A27DB-BD31-4B8C-83A1-F6EECF244321}">
                <p14:modId xmlns:p14="http://schemas.microsoft.com/office/powerpoint/2010/main" val="4073728219"/>
              </p:ext>
            </p:extLst>
          </p:nvPr>
        </p:nvGraphicFramePr>
        <p:xfrm>
          <a:off x="1401706" y="5324875"/>
          <a:ext cx="6277088" cy="960120"/>
        </p:xfrm>
        <a:graphic>
          <a:graphicData uri="http://schemas.openxmlformats.org/drawingml/2006/table">
            <a:tbl>
              <a:tblPr firstCol="1" bandRow="1">
                <a:tableStyleId>{68D230F3-CF80-4859-8CE7-A43EE81993B5}</a:tableStyleId>
              </a:tblPr>
              <a:tblGrid>
                <a:gridCol w="289151">
                  <a:extLst>
                    <a:ext uri="{9D8B030D-6E8A-4147-A177-3AD203B41FA5}">
                      <a16:colId xmlns:a16="http://schemas.microsoft.com/office/drawing/2014/main" xmlns="" val="4123560119"/>
                    </a:ext>
                  </a:extLst>
                </a:gridCol>
                <a:gridCol w="289151">
                  <a:extLst>
                    <a:ext uri="{9D8B030D-6E8A-4147-A177-3AD203B41FA5}">
                      <a16:colId xmlns:a16="http://schemas.microsoft.com/office/drawing/2014/main" xmlns="" val="2690566103"/>
                    </a:ext>
                  </a:extLst>
                </a:gridCol>
                <a:gridCol w="737860">
                  <a:extLst>
                    <a:ext uri="{9D8B030D-6E8A-4147-A177-3AD203B41FA5}">
                      <a16:colId xmlns:a16="http://schemas.microsoft.com/office/drawing/2014/main" xmlns="" val="376016720"/>
                    </a:ext>
                  </a:extLst>
                </a:gridCol>
                <a:gridCol w="579035">
                  <a:extLst>
                    <a:ext uri="{9D8B030D-6E8A-4147-A177-3AD203B41FA5}">
                      <a16:colId xmlns:a16="http://schemas.microsoft.com/office/drawing/2014/main" xmlns="" val="444175847"/>
                    </a:ext>
                  </a:extLst>
                </a:gridCol>
                <a:gridCol w="551040">
                  <a:extLst>
                    <a:ext uri="{9D8B030D-6E8A-4147-A177-3AD203B41FA5}">
                      <a16:colId xmlns:a16="http://schemas.microsoft.com/office/drawing/2014/main" xmlns="" val="1586548648"/>
                    </a:ext>
                  </a:extLst>
                </a:gridCol>
                <a:gridCol w="172196">
                  <a:extLst>
                    <a:ext uri="{9D8B030D-6E8A-4147-A177-3AD203B41FA5}">
                      <a16:colId xmlns:a16="http://schemas.microsoft.com/office/drawing/2014/main" xmlns="" val="618424263"/>
                    </a:ext>
                  </a:extLst>
                </a:gridCol>
                <a:gridCol w="551040">
                  <a:extLst>
                    <a:ext uri="{9D8B030D-6E8A-4147-A177-3AD203B41FA5}">
                      <a16:colId xmlns:a16="http://schemas.microsoft.com/office/drawing/2014/main" xmlns="" val="4165212390"/>
                    </a:ext>
                  </a:extLst>
                </a:gridCol>
                <a:gridCol w="590327">
                  <a:extLst>
                    <a:ext uri="{9D8B030D-6E8A-4147-A177-3AD203B41FA5}">
                      <a16:colId xmlns:a16="http://schemas.microsoft.com/office/drawing/2014/main" xmlns="" val="1260228157"/>
                    </a:ext>
                  </a:extLst>
                </a:gridCol>
                <a:gridCol w="613186">
                  <a:extLst>
                    <a:ext uri="{9D8B030D-6E8A-4147-A177-3AD203B41FA5}">
                      <a16:colId xmlns:a16="http://schemas.microsoft.com/office/drawing/2014/main" xmlns="" val="4114154044"/>
                    </a:ext>
                  </a:extLst>
                </a:gridCol>
                <a:gridCol w="162560">
                  <a:extLst>
                    <a:ext uri="{9D8B030D-6E8A-4147-A177-3AD203B41FA5}">
                      <a16:colId xmlns:a16="http://schemas.microsoft.com/office/drawing/2014/main" xmlns="" val="2100887950"/>
                    </a:ext>
                  </a:extLst>
                </a:gridCol>
                <a:gridCol w="558202">
                  <a:extLst>
                    <a:ext uri="{9D8B030D-6E8A-4147-A177-3AD203B41FA5}">
                      <a16:colId xmlns:a16="http://schemas.microsoft.com/office/drawing/2014/main" xmlns="" val="1343121667"/>
                    </a:ext>
                  </a:extLst>
                </a:gridCol>
                <a:gridCol w="591670">
                  <a:extLst>
                    <a:ext uri="{9D8B030D-6E8A-4147-A177-3AD203B41FA5}">
                      <a16:colId xmlns:a16="http://schemas.microsoft.com/office/drawing/2014/main" xmlns="" val="753449266"/>
                    </a:ext>
                  </a:extLst>
                </a:gridCol>
                <a:gridCol w="591670">
                  <a:extLst>
                    <a:ext uri="{9D8B030D-6E8A-4147-A177-3AD203B41FA5}">
                      <a16:colId xmlns:a16="http://schemas.microsoft.com/office/drawing/2014/main" xmlns="" val="2100444483"/>
                    </a:ext>
                  </a:extLst>
                </a:gridCol>
              </a:tblGrid>
              <a:tr h="180975">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位置误差</a:t>
                      </a:r>
                      <a:r>
                        <a:rPr lang="en-US" sz="1050" kern="0" dirty="0">
                          <a:effectLst/>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速度误差</a:t>
                      </a:r>
                      <a:r>
                        <a:rPr lang="en-US" sz="1050" kern="0" dirty="0">
                          <a:effectLst/>
                        </a:rPr>
                        <a:t>(m/s)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姿态误差</a:t>
                      </a:r>
                      <a:r>
                        <a:rPr lang="en-US" sz="1050" kern="0" dirty="0">
                          <a:effectLst/>
                        </a:rPr>
                        <a:t>(</a:t>
                      </a:r>
                      <a:r>
                        <a:rPr lang="en-US" altLang="zh-CN" sz="1050" kern="0" dirty="0">
                          <a:effectLst/>
                        </a:rPr>
                        <a:t>°</a:t>
                      </a:r>
                      <a:r>
                        <a:rPr lang="en-US" sz="1050" kern="0" dirty="0">
                          <a:effectLst/>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3739166756"/>
                  </a:ext>
                </a:extLst>
              </a:tr>
              <a:tr h="171450">
                <a:tc>
                  <a:txBody>
                    <a:bodyPr/>
                    <a:lstStyle/>
                    <a:p>
                      <a:endParaRPr lang="zh-CN" altLang="en-US" dirty="0"/>
                    </a:p>
                  </a:txBody>
                  <a:tcPr marL="68580" marR="68580" marT="0" marB="0" anchor="ctr">
                    <a:lnB w="12700" cap="flat" cmpd="sng" algn="ctr">
                      <a:solidFill>
                        <a:srgbClr val="C00000"/>
                      </a:solidFill>
                      <a:prstDash val="solid"/>
                      <a:round/>
                      <a:headEnd type="none" w="med" len="med"/>
                      <a:tailEnd type="none" w="med" len="med"/>
                    </a:lnB>
                  </a:tcPr>
                </a:tc>
                <a:tc>
                  <a:txBody>
                    <a:bodyPr/>
                    <a:lstStyle/>
                    <a:p>
                      <a:endParaRPr lang="zh-CN" altLang="en-US"/>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横滚</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俯仰</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航向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xmlns="" val="2851204212"/>
                  </a:ext>
                </a:extLst>
              </a:tr>
              <a:tr h="190500">
                <a:tc gridSpan="2">
                  <a:txBody>
                    <a:bodyPr/>
                    <a:lstStyle/>
                    <a:p>
                      <a:pPr algn="ctr">
                        <a:spcAft>
                          <a:spcPts val="0"/>
                        </a:spcAft>
                      </a:pPr>
                      <a:r>
                        <a:rPr lang="en-US" sz="1050" kern="0" dirty="0">
                          <a:effectLst/>
                        </a:rPr>
                        <a:t>Max</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hMerge="1">
                  <a:txBody>
                    <a:bodyPr/>
                    <a:lstStyle/>
                    <a:p>
                      <a:endParaRPr lang="zh-CN" altLang="en-US"/>
                    </a:p>
                  </a:txBody>
                  <a:tcPr/>
                </a:tc>
                <a:tc>
                  <a:txBody>
                    <a:bodyPr/>
                    <a:lstStyle/>
                    <a:p>
                      <a:pPr algn="ctr">
                        <a:spcAft>
                          <a:spcPts val="0"/>
                        </a:spcAft>
                      </a:pPr>
                      <a:r>
                        <a:rPr lang="en-US" sz="1050" kern="100" dirty="0">
                          <a:effectLst/>
                        </a:rPr>
                        <a:t>1.364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1.299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1.183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0.056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0.052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0.047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0.035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0.035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effectLst/>
                        </a:rPr>
                        <a:t>0.249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xmlns="" val="3763270206"/>
                  </a:ext>
                </a:extLst>
              </a:tr>
              <a:tr h="190500">
                <a:tc gridSpan="2">
                  <a:txBody>
                    <a:bodyPr/>
                    <a:lstStyle/>
                    <a:p>
                      <a:pPr algn="ctr">
                        <a:spcAft>
                          <a:spcPts val="0"/>
                        </a:spcAft>
                      </a:pPr>
                      <a:r>
                        <a:rPr lang="en-US" sz="1050" kern="0" dirty="0">
                          <a:effectLst/>
                        </a:rPr>
                        <a:t>Mean</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0.063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80149950"/>
                  </a:ext>
                </a:extLst>
              </a:tr>
              <a:tr h="190500">
                <a:tc gridSpan="2">
                  <a:txBody>
                    <a:bodyPr/>
                    <a:lstStyle/>
                    <a:p>
                      <a:pPr algn="ctr">
                        <a:spcAft>
                          <a:spcPts val="0"/>
                        </a:spcAft>
                      </a:pPr>
                      <a:r>
                        <a:rPr lang="en-US" sz="1050" kern="0" dirty="0">
                          <a:effectLst/>
                        </a:rPr>
                        <a:t>Std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effectLst/>
                        </a:rPr>
                        <a:t>0.116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0.118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0.139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effectLst/>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0.011</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0.007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effectLst/>
                        </a:rPr>
                        <a:t>0.067</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79576832"/>
                  </a:ext>
                </a:extLst>
              </a:tr>
            </a:tbl>
          </a:graphicData>
        </a:graphic>
      </p:graphicFrame>
    </p:spTree>
    <p:extLst>
      <p:ext uri="{BB962C8B-B14F-4D97-AF65-F5344CB8AC3E}">
        <p14:creationId xmlns:p14="http://schemas.microsoft.com/office/powerpoint/2010/main" val="33604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0-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标题 1"/>
          <p:cNvSpPr txBox="1">
            <a:spLocks/>
          </p:cNvSpPr>
          <p:nvPr/>
        </p:nvSpPr>
        <p:spPr bwMode="auto">
          <a:xfrm>
            <a:off x="-176022" y="662444"/>
            <a:ext cx="9177139"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a:lstStyle>
          <a:p>
            <a:pPr algn="ctr"/>
            <a:r>
              <a:rPr lang="zh-CN" altLang="en-US" b="1" kern="0" dirty="0">
                <a:latin typeface="华文楷体" panose="02010600040101010101" pitchFamily="2" charset="-122"/>
                <a:ea typeface="华文楷体" panose="02010600040101010101" pitchFamily="2" charset="-122"/>
              </a:rPr>
              <a:t>内容</a:t>
            </a:r>
          </a:p>
        </p:txBody>
      </p:sp>
      <p:sp>
        <p:nvSpPr>
          <p:cNvPr id="200" name="Line 8"/>
          <p:cNvSpPr>
            <a:spLocks noChangeShapeType="1"/>
          </p:cNvSpPr>
          <p:nvPr/>
        </p:nvSpPr>
        <p:spPr bwMode="auto">
          <a:xfrm>
            <a:off x="2481925" y="2175009"/>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1" name="Text Box 9"/>
          <p:cNvSpPr txBox="1">
            <a:spLocks noChangeArrowheads="1"/>
          </p:cNvSpPr>
          <p:nvPr/>
        </p:nvSpPr>
        <p:spPr bwMode="auto">
          <a:xfrm>
            <a:off x="2732577" y="1629754"/>
            <a:ext cx="4180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smtClean="0">
                <a:latin typeface="Times New Roman" panose="02020603050405020304" pitchFamily="18" charset="0"/>
                <a:ea typeface="宋体" pitchFamily="2" charset="-122"/>
                <a:cs typeface="Times New Roman" panose="02020603050405020304" pitchFamily="18" charset="0"/>
              </a:rPr>
              <a:t>背景与现状</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02" name="组合 201"/>
          <p:cNvGrpSpPr/>
          <p:nvPr/>
        </p:nvGrpSpPr>
        <p:grpSpPr>
          <a:xfrm>
            <a:off x="2025431" y="1621833"/>
            <a:ext cx="609600" cy="560090"/>
            <a:chOff x="1828800" y="2024063"/>
            <a:chExt cx="762000" cy="665162"/>
          </a:xfrm>
        </p:grpSpPr>
        <p:grpSp>
          <p:nvGrpSpPr>
            <p:cNvPr id="203" name="Group 4"/>
            <p:cNvGrpSpPr>
              <a:grpSpLocks/>
            </p:cNvGrpSpPr>
            <p:nvPr/>
          </p:nvGrpSpPr>
          <p:grpSpPr bwMode="auto">
            <a:xfrm>
              <a:off x="1828800" y="2024063"/>
              <a:ext cx="762000" cy="665162"/>
              <a:chOff x="1110" y="2656"/>
              <a:chExt cx="1549" cy="1351"/>
            </a:xfrm>
          </p:grpSpPr>
          <p:sp>
            <p:nvSpPr>
              <p:cNvPr id="205"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6"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04" name="Text Box 10"/>
            <p:cNvSpPr txBox="1">
              <a:spLocks noChangeArrowheads="1"/>
            </p:cNvSpPr>
            <p:nvPr/>
          </p:nvSpPr>
          <p:spPr bwMode="gray">
            <a:xfrm>
              <a:off x="2001401" y="2079394"/>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1</a:t>
              </a:r>
            </a:p>
          </p:txBody>
        </p:sp>
      </p:grpSp>
      <p:sp>
        <p:nvSpPr>
          <p:cNvPr id="208" name="Line 16"/>
          <p:cNvSpPr>
            <a:spLocks noChangeShapeType="1"/>
          </p:cNvSpPr>
          <p:nvPr/>
        </p:nvSpPr>
        <p:spPr bwMode="auto">
          <a:xfrm>
            <a:off x="2481925" y="3122026"/>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9" name="Text Box 17"/>
          <p:cNvSpPr txBox="1">
            <a:spLocks noChangeArrowheads="1"/>
          </p:cNvSpPr>
          <p:nvPr/>
        </p:nvSpPr>
        <p:spPr bwMode="auto">
          <a:xfrm>
            <a:off x="2732577" y="2578675"/>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zh-CN" sz="3000" b="1" dirty="0">
                <a:latin typeface="Times New Roman" panose="02020603050405020304" pitchFamily="18" charset="0"/>
                <a:ea typeface="宋体" pitchFamily="2" charset="-122"/>
                <a:cs typeface="Times New Roman" panose="02020603050405020304" pitchFamily="18" charset="0"/>
              </a:rPr>
              <a:t>GNSS/INS</a:t>
            </a:r>
            <a:r>
              <a:rPr lang="zh-CN" altLang="en-US" sz="3000" b="1" dirty="0">
                <a:latin typeface="Times New Roman" panose="02020603050405020304" pitchFamily="18" charset="0"/>
                <a:ea typeface="宋体" pitchFamily="2" charset="-122"/>
                <a:cs typeface="Times New Roman" panose="02020603050405020304" pitchFamily="18" charset="0"/>
              </a:rPr>
              <a:t>组合导航原理</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10" name="组合 209"/>
          <p:cNvGrpSpPr/>
          <p:nvPr/>
        </p:nvGrpSpPr>
        <p:grpSpPr>
          <a:xfrm>
            <a:off x="2025431" y="2613097"/>
            <a:ext cx="609600" cy="560090"/>
            <a:chOff x="1828800" y="2938463"/>
            <a:chExt cx="762000" cy="665162"/>
          </a:xfrm>
        </p:grpSpPr>
        <p:grpSp>
          <p:nvGrpSpPr>
            <p:cNvPr id="211" name="Group 12"/>
            <p:cNvGrpSpPr>
              <a:grpSpLocks/>
            </p:cNvGrpSpPr>
            <p:nvPr/>
          </p:nvGrpSpPr>
          <p:grpSpPr bwMode="auto">
            <a:xfrm>
              <a:off x="1828800" y="2938463"/>
              <a:ext cx="762000" cy="665162"/>
              <a:chOff x="3174" y="2656"/>
              <a:chExt cx="1549" cy="1351"/>
            </a:xfrm>
          </p:grpSpPr>
          <p:sp>
            <p:nvSpPr>
              <p:cNvPr id="213"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4"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12" name="Text Box 18"/>
            <p:cNvSpPr txBox="1">
              <a:spLocks noChangeArrowheads="1"/>
            </p:cNvSpPr>
            <p:nvPr/>
          </p:nvSpPr>
          <p:spPr bwMode="gray">
            <a:xfrm>
              <a:off x="2001401" y="2991492"/>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2</a:t>
              </a:r>
            </a:p>
          </p:txBody>
        </p:sp>
      </p:grpSp>
      <p:sp>
        <p:nvSpPr>
          <p:cNvPr id="216" name="Line 24"/>
          <p:cNvSpPr>
            <a:spLocks noChangeShapeType="1"/>
          </p:cNvSpPr>
          <p:nvPr/>
        </p:nvSpPr>
        <p:spPr bwMode="auto">
          <a:xfrm>
            <a:off x="2481925" y="4114801"/>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18" name="组合 217"/>
          <p:cNvGrpSpPr/>
          <p:nvPr/>
        </p:nvGrpSpPr>
        <p:grpSpPr>
          <a:xfrm>
            <a:off x="2016341" y="3577209"/>
            <a:ext cx="609600" cy="560090"/>
            <a:chOff x="1828800" y="3830638"/>
            <a:chExt cx="762000" cy="665162"/>
          </a:xfrm>
        </p:grpSpPr>
        <p:grpSp>
          <p:nvGrpSpPr>
            <p:cNvPr id="219" name="Group 20"/>
            <p:cNvGrpSpPr>
              <a:grpSpLocks/>
            </p:cNvGrpSpPr>
            <p:nvPr/>
          </p:nvGrpSpPr>
          <p:grpSpPr bwMode="auto">
            <a:xfrm>
              <a:off x="1828800" y="3830638"/>
              <a:ext cx="762000" cy="665162"/>
              <a:chOff x="1110" y="2656"/>
              <a:chExt cx="1549" cy="1351"/>
            </a:xfrm>
          </p:grpSpPr>
          <p:sp>
            <p:nvSpPr>
              <p:cNvPr id="221" name="AutoShape 21"/>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2" name="AutoShape 22"/>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3" name="AutoShape 23"/>
              <p:cNvSpPr>
                <a:spLocks noChangeArrowheads="1"/>
              </p:cNvSpPr>
              <p:nvPr/>
            </p:nvSpPr>
            <p:spPr bwMode="gray">
              <a:xfrm>
                <a:off x="1200" y="2714"/>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0" name="Text Box 26"/>
            <p:cNvSpPr txBox="1">
              <a:spLocks noChangeArrowheads="1"/>
            </p:cNvSpPr>
            <p:nvPr/>
          </p:nvSpPr>
          <p:spPr bwMode="gray">
            <a:xfrm>
              <a:off x="2001401" y="387779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3</a:t>
              </a:r>
            </a:p>
          </p:txBody>
        </p:sp>
      </p:grpSp>
      <p:sp>
        <p:nvSpPr>
          <p:cNvPr id="224" name="Line 32"/>
          <p:cNvSpPr>
            <a:spLocks noChangeShapeType="1"/>
          </p:cNvSpPr>
          <p:nvPr/>
        </p:nvSpPr>
        <p:spPr bwMode="auto">
          <a:xfrm>
            <a:off x="2481925" y="5085427"/>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25" name="Text Box 33"/>
          <p:cNvSpPr txBox="1">
            <a:spLocks noChangeArrowheads="1"/>
          </p:cNvSpPr>
          <p:nvPr/>
        </p:nvSpPr>
        <p:spPr bwMode="auto">
          <a:xfrm>
            <a:off x="2732577" y="4541181"/>
            <a:ext cx="4180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测试与验证</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26" name="组合 225"/>
          <p:cNvGrpSpPr/>
          <p:nvPr/>
        </p:nvGrpSpPr>
        <p:grpSpPr>
          <a:xfrm>
            <a:off x="2016341" y="4568473"/>
            <a:ext cx="609600" cy="560090"/>
            <a:chOff x="1828800" y="4745038"/>
            <a:chExt cx="762000" cy="665162"/>
          </a:xfrm>
        </p:grpSpPr>
        <p:grpSp>
          <p:nvGrpSpPr>
            <p:cNvPr id="227" name="Group 28"/>
            <p:cNvGrpSpPr>
              <a:grpSpLocks/>
            </p:cNvGrpSpPr>
            <p:nvPr/>
          </p:nvGrpSpPr>
          <p:grpSpPr bwMode="auto">
            <a:xfrm>
              <a:off x="1828800" y="4745038"/>
              <a:ext cx="762000" cy="665162"/>
              <a:chOff x="3174" y="2656"/>
              <a:chExt cx="1549" cy="1351"/>
            </a:xfrm>
          </p:grpSpPr>
          <p:sp>
            <p:nvSpPr>
              <p:cNvPr id="229" name="AutoShape 29"/>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0"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1" name="AutoShape 31"/>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8" name="Text Box 34"/>
            <p:cNvSpPr txBox="1">
              <a:spLocks noChangeArrowheads="1"/>
            </p:cNvSpPr>
            <p:nvPr/>
          </p:nvSpPr>
          <p:spPr bwMode="gray">
            <a:xfrm>
              <a:off x="2001401" y="480117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4</a:t>
              </a:r>
            </a:p>
          </p:txBody>
        </p:sp>
      </p:grpSp>
      <p:sp>
        <p:nvSpPr>
          <p:cNvPr id="43" name="Text Box 17"/>
          <p:cNvSpPr txBox="1">
            <a:spLocks noChangeArrowheads="1"/>
          </p:cNvSpPr>
          <p:nvPr/>
        </p:nvSpPr>
        <p:spPr bwMode="auto">
          <a:xfrm>
            <a:off x="2800680" y="3570873"/>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3399775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201"/>
                                        </p:tgtEl>
                                        <p:attrNameLst>
                                          <p:attrName>style.color</p:attrName>
                                        </p:attrNameLst>
                                      </p:cBhvr>
                                      <p:to>
                                        <a:srgbClr val="FA2A14"/>
                                      </p:to>
                                    </p:animClr>
                                  </p:childTnLst>
                                </p:cTn>
                              </p:par>
                              <p:par>
                                <p:cTn id="7" presetID="26" presetClass="emph" presetSubtype="0" fill="hold" grpId="1" nodeType="withEffect">
                                  <p:stCondLst>
                                    <p:cond delay="0"/>
                                  </p:stCondLst>
                                  <p:childTnLst>
                                    <p:animEffect transition="out" filter="fade">
                                      <p:cBhvr>
                                        <p:cTn id="8" dur="500" tmFilter="0, 0; .2, .5; .8, .5; 1, 0"/>
                                        <p:tgtEl>
                                          <p:spTgt spid="201"/>
                                        </p:tgtEl>
                                      </p:cBhvr>
                                    </p:animEffect>
                                    <p:animScale>
                                      <p:cBhvr>
                                        <p:cTn id="9" dur="250" autoRev="1" fill="hold"/>
                                        <p:tgtEl>
                                          <p:spTgt spid="2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20</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zh-CN" dirty="0"/>
              <a:t>开阔环境中使用</a:t>
            </a:r>
            <a:r>
              <a:rPr lang="en-US" altLang="zh-CN" dirty="0"/>
              <a:t>NHC</a:t>
            </a:r>
            <a:r>
              <a:rPr lang="zh-CN" altLang="zh-CN" dirty="0"/>
              <a:t>辅助</a:t>
            </a:r>
            <a:endParaRPr lang="en-US" altLang="zh-CN" dirty="0"/>
          </a:p>
        </p:txBody>
      </p:sp>
      <p:pic>
        <p:nvPicPr>
          <p:cNvPr id="7" name="图片 6" descr="C:\Users\chang\Desktop\2_0.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082977"/>
            <a:ext cx="4319905" cy="2312035"/>
          </a:xfrm>
          <a:prstGeom prst="rect">
            <a:avLst/>
          </a:prstGeom>
          <a:noFill/>
          <a:ln>
            <a:noFill/>
          </a:ln>
        </p:spPr>
      </p:pic>
      <p:pic>
        <p:nvPicPr>
          <p:cNvPr id="8" name="图片 7" descr="E:\文档\毕设\绘图\s2.emf"/>
          <p:cNvPicPr/>
          <p:nvPr/>
        </p:nvPicPr>
        <p:blipFill rotWithShape="1">
          <a:blip r:embed="rId4" cstate="print">
            <a:extLst>
              <a:ext uri="{28A0092B-C50C-407E-A947-70E740481C1C}">
                <a14:useLocalDpi xmlns:a14="http://schemas.microsoft.com/office/drawing/2010/main" val="0"/>
              </a:ext>
            </a:extLst>
          </a:blip>
          <a:srcRect t="4070"/>
          <a:stretch/>
        </p:blipFill>
        <p:spPr bwMode="auto">
          <a:xfrm>
            <a:off x="5159350" y="2082977"/>
            <a:ext cx="3599180" cy="2642870"/>
          </a:xfrm>
          <a:prstGeom prst="rect">
            <a:avLst/>
          </a:prstGeom>
          <a:noFill/>
          <a:ln>
            <a:noFill/>
          </a:ln>
          <a:extLst>
            <a:ext uri="{53640926-AAD7-44D8-BBD7-CCE9431645EC}">
              <a14:shadowObscured xmlns:a14="http://schemas.microsoft.com/office/drawing/2010/main"/>
            </a:ext>
          </a:extLst>
        </p:spPr>
      </p:pic>
      <p:pic>
        <p:nvPicPr>
          <p:cNvPr id="9" name="图片 8" descr="E:\文档\毕设\绘图\2.emf"/>
          <p:cNvPicPr/>
          <p:nvPr/>
        </p:nvPicPr>
        <p:blipFill rotWithShape="1">
          <a:blip r:embed="rId5" cstate="print">
            <a:extLst>
              <a:ext uri="{28A0092B-C50C-407E-A947-70E740481C1C}">
                <a14:useLocalDpi xmlns:a14="http://schemas.microsoft.com/office/drawing/2010/main" val="0"/>
              </a:ext>
            </a:extLst>
          </a:blip>
          <a:srcRect t="7765" r="8463"/>
          <a:stretch/>
        </p:blipFill>
        <p:spPr bwMode="auto">
          <a:xfrm>
            <a:off x="5158715" y="1791487"/>
            <a:ext cx="3599815" cy="3628390"/>
          </a:xfrm>
          <a:prstGeom prst="rect">
            <a:avLst/>
          </a:prstGeom>
          <a:noFill/>
          <a:ln>
            <a:noFill/>
          </a:ln>
          <a:extLst>
            <a:ext uri="{53640926-AAD7-44D8-BBD7-CCE9431645EC}">
              <a14:shadowObscured xmlns:a14="http://schemas.microsoft.com/office/drawing/2010/main"/>
            </a:ext>
          </a:extLst>
        </p:spPr>
      </p:pic>
      <p:graphicFrame>
        <p:nvGraphicFramePr>
          <p:cNvPr id="10" name="表格 9"/>
          <p:cNvGraphicFramePr>
            <a:graphicFrameLocks noGrp="1"/>
          </p:cNvGraphicFramePr>
          <p:nvPr>
            <p:extLst>
              <p:ext uri="{D42A27DB-BD31-4B8C-83A1-F6EECF244321}">
                <p14:modId xmlns:p14="http://schemas.microsoft.com/office/powerpoint/2010/main" val="3565234124"/>
              </p:ext>
            </p:extLst>
          </p:nvPr>
        </p:nvGraphicFramePr>
        <p:xfrm>
          <a:off x="1401706" y="5324875"/>
          <a:ext cx="6277088" cy="960120"/>
        </p:xfrm>
        <a:graphic>
          <a:graphicData uri="http://schemas.openxmlformats.org/drawingml/2006/table">
            <a:tbl>
              <a:tblPr firstCol="1" bandRow="1">
                <a:tableStyleId>{68D230F3-CF80-4859-8CE7-A43EE81993B5}</a:tableStyleId>
              </a:tblPr>
              <a:tblGrid>
                <a:gridCol w="289151">
                  <a:extLst>
                    <a:ext uri="{9D8B030D-6E8A-4147-A177-3AD203B41FA5}">
                      <a16:colId xmlns:a16="http://schemas.microsoft.com/office/drawing/2014/main" xmlns="" val="4123560119"/>
                    </a:ext>
                  </a:extLst>
                </a:gridCol>
                <a:gridCol w="289151">
                  <a:extLst>
                    <a:ext uri="{9D8B030D-6E8A-4147-A177-3AD203B41FA5}">
                      <a16:colId xmlns:a16="http://schemas.microsoft.com/office/drawing/2014/main" xmlns="" val="2690566103"/>
                    </a:ext>
                  </a:extLst>
                </a:gridCol>
                <a:gridCol w="737860">
                  <a:extLst>
                    <a:ext uri="{9D8B030D-6E8A-4147-A177-3AD203B41FA5}">
                      <a16:colId xmlns:a16="http://schemas.microsoft.com/office/drawing/2014/main" xmlns="" val="376016720"/>
                    </a:ext>
                  </a:extLst>
                </a:gridCol>
                <a:gridCol w="579035">
                  <a:extLst>
                    <a:ext uri="{9D8B030D-6E8A-4147-A177-3AD203B41FA5}">
                      <a16:colId xmlns:a16="http://schemas.microsoft.com/office/drawing/2014/main" xmlns="" val="444175847"/>
                    </a:ext>
                  </a:extLst>
                </a:gridCol>
                <a:gridCol w="551040">
                  <a:extLst>
                    <a:ext uri="{9D8B030D-6E8A-4147-A177-3AD203B41FA5}">
                      <a16:colId xmlns:a16="http://schemas.microsoft.com/office/drawing/2014/main" xmlns="" val="1586548648"/>
                    </a:ext>
                  </a:extLst>
                </a:gridCol>
                <a:gridCol w="172196">
                  <a:extLst>
                    <a:ext uri="{9D8B030D-6E8A-4147-A177-3AD203B41FA5}">
                      <a16:colId xmlns:a16="http://schemas.microsoft.com/office/drawing/2014/main" xmlns="" val="618424263"/>
                    </a:ext>
                  </a:extLst>
                </a:gridCol>
                <a:gridCol w="551040">
                  <a:extLst>
                    <a:ext uri="{9D8B030D-6E8A-4147-A177-3AD203B41FA5}">
                      <a16:colId xmlns:a16="http://schemas.microsoft.com/office/drawing/2014/main" xmlns="" val="4165212390"/>
                    </a:ext>
                  </a:extLst>
                </a:gridCol>
                <a:gridCol w="590327">
                  <a:extLst>
                    <a:ext uri="{9D8B030D-6E8A-4147-A177-3AD203B41FA5}">
                      <a16:colId xmlns:a16="http://schemas.microsoft.com/office/drawing/2014/main" xmlns="" val="1260228157"/>
                    </a:ext>
                  </a:extLst>
                </a:gridCol>
                <a:gridCol w="613186">
                  <a:extLst>
                    <a:ext uri="{9D8B030D-6E8A-4147-A177-3AD203B41FA5}">
                      <a16:colId xmlns:a16="http://schemas.microsoft.com/office/drawing/2014/main" xmlns="" val="4114154044"/>
                    </a:ext>
                  </a:extLst>
                </a:gridCol>
                <a:gridCol w="162560">
                  <a:extLst>
                    <a:ext uri="{9D8B030D-6E8A-4147-A177-3AD203B41FA5}">
                      <a16:colId xmlns:a16="http://schemas.microsoft.com/office/drawing/2014/main" xmlns="" val="2100887950"/>
                    </a:ext>
                  </a:extLst>
                </a:gridCol>
                <a:gridCol w="558202">
                  <a:extLst>
                    <a:ext uri="{9D8B030D-6E8A-4147-A177-3AD203B41FA5}">
                      <a16:colId xmlns:a16="http://schemas.microsoft.com/office/drawing/2014/main" xmlns="" val="1343121667"/>
                    </a:ext>
                  </a:extLst>
                </a:gridCol>
                <a:gridCol w="591670">
                  <a:extLst>
                    <a:ext uri="{9D8B030D-6E8A-4147-A177-3AD203B41FA5}">
                      <a16:colId xmlns:a16="http://schemas.microsoft.com/office/drawing/2014/main" xmlns="" val="753449266"/>
                    </a:ext>
                  </a:extLst>
                </a:gridCol>
                <a:gridCol w="591670">
                  <a:extLst>
                    <a:ext uri="{9D8B030D-6E8A-4147-A177-3AD203B41FA5}">
                      <a16:colId xmlns:a16="http://schemas.microsoft.com/office/drawing/2014/main" xmlns="" val="2100444483"/>
                    </a:ext>
                  </a:extLst>
                </a:gridCol>
              </a:tblGrid>
              <a:tr h="180975">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位置误差</a:t>
                      </a:r>
                      <a:r>
                        <a:rPr lang="en-US" sz="1050" kern="0" dirty="0">
                          <a:effectLst/>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速度误差</a:t>
                      </a:r>
                      <a:r>
                        <a:rPr lang="en-US" sz="1050" kern="0" dirty="0">
                          <a:effectLst/>
                        </a:rPr>
                        <a:t>(m/s)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姿态误差</a:t>
                      </a:r>
                      <a:r>
                        <a:rPr lang="en-US" sz="1050" kern="0" dirty="0">
                          <a:effectLst/>
                        </a:rPr>
                        <a:t>(</a:t>
                      </a:r>
                      <a:r>
                        <a:rPr lang="en-US" altLang="zh-CN" sz="1050" kern="0" dirty="0">
                          <a:effectLst/>
                        </a:rPr>
                        <a:t>°</a:t>
                      </a:r>
                      <a:r>
                        <a:rPr lang="en-US" sz="1050" kern="0" dirty="0">
                          <a:effectLst/>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3739166756"/>
                  </a:ext>
                </a:extLst>
              </a:tr>
              <a:tr h="171450">
                <a:tc>
                  <a:txBody>
                    <a:bodyPr/>
                    <a:lstStyle/>
                    <a:p>
                      <a:endParaRPr lang="zh-CN" altLang="en-US" dirty="0"/>
                    </a:p>
                  </a:txBody>
                  <a:tcPr marL="68580" marR="68580" marT="0" marB="0" anchor="ctr">
                    <a:lnB w="12700" cap="flat" cmpd="sng" algn="ctr">
                      <a:solidFill>
                        <a:srgbClr val="C00000"/>
                      </a:solidFill>
                      <a:prstDash val="solid"/>
                      <a:round/>
                      <a:headEnd type="none" w="med" len="med"/>
                      <a:tailEnd type="none" w="med" len="med"/>
                    </a:lnB>
                  </a:tcPr>
                </a:tc>
                <a:tc>
                  <a:txBody>
                    <a:bodyPr/>
                    <a:lstStyle/>
                    <a:p>
                      <a:endParaRPr lang="zh-CN" altLang="en-US"/>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横滚</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俯仰</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航向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xmlns="" val="2851204212"/>
                  </a:ext>
                </a:extLst>
              </a:tr>
              <a:tr h="190500">
                <a:tc gridSpan="2">
                  <a:txBody>
                    <a:bodyPr/>
                    <a:lstStyle/>
                    <a:p>
                      <a:pPr algn="ctr">
                        <a:spcAft>
                          <a:spcPts val="0"/>
                        </a:spcAft>
                      </a:pPr>
                      <a:r>
                        <a:rPr lang="en-US" sz="1050" kern="0" dirty="0">
                          <a:effectLst/>
                        </a:rPr>
                        <a:t>Max</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0.890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0.692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1.165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0.197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xmlns="" val="3763270206"/>
                  </a:ext>
                </a:extLst>
              </a:tr>
              <a:tr h="190500">
                <a:tc gridSpan="2">
                  <a:txBody>
                    <a:bodyPr/>
                    <a:lstStyle/>
                    <a:p>
                      <a:pPr algn="ctr">
                        <a:spcAft>
                          <a:spcPts val="0"/>
                        </a:spcAft>
                      </a:pPr>
                      <a:r>
                        <a:rPr lang="en-US" sz="1050" kern="0" dirty="0">
                          <a:effectLst/>
                        </a:rPr>
                        <a:t>Mean</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80149950"/>
                  </a:ext>
                </a:extLst>
              </a:tr>
              <a:tr h="190500">
                <a:tc gridSpan="2">
                  <a:txBody>
                    <a:bodyPr/>
                    <a:lstStyle/>
                    <a:p>
                      <a:pPr algn="ctr">
                        <a:spcAft>
                          <a:spcPts val="0"/>
                        </a:spcAft>
                      </a:pPr>
                      <a:r>
                        <a:rPr lang="en-US" sz="1050" kern="0" dirty="0">
                          <a:effectLst/>
                        </a:rPr>
                        <a:t>Std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0.136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0.110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0.092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0.011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0.056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79576832"/>
                  </a:ext>
                </a:extLst>
              </a:tr>
            </a:tbl>
          </a:graphicData>
        </a:graphic>
      </p:graphicFrame>
    </p:spTree>
    <p:extLst>
      <p:ext uri="{BB962C8B-B14F-4D97-AF65-F5344CB8AC3E}">
        <p14:creationId xmlns:p14="http://schemas.microsoft.com/office/powerpoint/2010/main" val="252389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0-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21</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zh-CN" dirty="0"/>
              <a:t>开阔环境中</a:t>
            </a:r>
            <a:r>
              <a:rPr lang="zh-CN" altLang="en-US" dirty="0"/>
              <a:t>使用</a:t>
            </a:r>
            <a:r>
              <a:rPr lang="en-US" altLang="zh-CN" dirty="0"/>
              <a:t>NHC</a:t>
            </a:r>
            <a:r>
              <a:rPr lang="zh-CN" altLang="en-US" dirty="0"/>
              <a:t>和里程计辅助</a:t>
            </a:r>
            <a:endParaRPr lang="en-US" altLang="zh-CN" dirty="0"/>
          </a:p>
        </p:txBody>
      </p:sp>
      <p:pic>
        <p:nvPicPr>
          <p:cNvPr id="7" name="图片 6" descr="C:\Users\chang\Desktop\3_0.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154538"/>
            <a:ext cx="4319905" cy="2073910"/>
          </a:xfrm>
          <a:prstGeom prst="rect">
            <a:avLst/>
          </a:prstGeom>
          <a:noFill/>
          <a:ln>
            <a:noFill/>
          </a:ln>
        </p:spPr>
      </p:pic>
      <p:pic>
        <p:nvPicPr>
          <p:cNvPr id="8" name="图片 7" descr="E:\文档\毕设\绘图\s3.emf"/>
          <p:cNvPicPr/>
          <p:nvPr/>
        </p:nvPicPr>
        <p:blipFill rotWithShape="1">
          <a:blip r:embed="rId4" cstate="print">
            <a:extLst>
              <a:ext uri="{28A0092B-C50C-407E-A947-70E740481C1C}">
                <a14:useLocalDpi xmlns:a14="http://schemas.microsoft.com/office/drawing/2010/main" val="0"/>
              </a:ext>
            </a:extLst>
          </a:blip>
          <a:srcRect t="6262"/>
          <a:stretch/>
        </p:blipFill>
        <p:spPr bwMode="auto">
          <a:xfrm>
            <a:off x="5230602" y="1900220"/>
            <a:ext cx="3599180" cy="2582545"/>
          </a:xfrm>
          <a:prstGeom prst="rect">
            <a:avLst/>
          </a:prstGeom>
          <a:noFill/>
          <a:ln>
            <a:noFill/>
          </a:ln>
          <a:extLst>
            <a:ext uri="{53640926-AAD7-44D8-BBD7-CCE9431645EC}">
              <a14:shadowObscured xmlns:a14="http://schemas.microsoft.com/office/drawing/2010/main"/>
            </a:ext>
          </a:extLst>
        </p:spPr>
      </p:pic>
      <p:pic>
        <p:nvPicPr>
          <p:cNvPr id="9" name="图片 8" descr="C:\Users\chang\Desktop\Graph5.emf"/>
          <p:cNvPicPr/>
          <p:nvPr/>
        </p:nvPicPr>
        <p:blipFill rotWithShape="1">
          <a:blip r:embed="rId5" cstate="print">
            <a:extLst>
              <a:ext uri="{28A0092B-C50C-407E-A947-70E740481C1C}">
                <a14:useLocalDpi xmlns:a14="http://schemas.microsoft.com/office/drawing/2010/main" val="0"/>
              </a:ext>
            </a:extLst>
          </a:blip>
          <a:srcRect t="8288" r="6576" b="-1"/>
          <a:stretch/>
        </p:blipFill>
        <p:spPr bwMode="auto">
          <a:xfrm>
            <a:off x="5331249" y="1671974"/>
            <a:ext cx="3397885" cy="3336925"/>
          </a:xfrm>
          <a:prstGeom prst="rect">
            <a:avLst/>
          </a:prstGeom>
          <a:noFill/>
          <a:ln>
            <a:noFill/>
          </a:ln>
          <a:extLst>
            <a:ext uri="{53640926-AAD7-44D8-BBD7-CCE9431645EC}">
              <a14:shadowObscured xmlns:a14="http://schemas.microsoft.com/office/drawing/2010/main"/>
            </a:ext>
          </a:extLst>
        </p:spPr>
      </p:pic>
      <p:graphicFrame>
        <p:nvGraphicFramePr>
          <p:cNvPr id="10" name="表格 9"/>
          <p:cNvGraphicFramePr>
            <a:graphicFrameLocks noGrp="1"/>
          </p:cNvGraphicFramePr>
          <p:nvPr>
            <p:extLst>
              <p:ext uri="{D42A27DB-BD31-4B8C-83A1-F6EECF244321}">
                <p14:modId xmlns:p14="http://schemas.microsoft.com/office/powerpoint/2010/main" val="3674391986"/>
              </p:ext>
            </p:extLst>
          </p:nvPr>
        </p:nvGraphicFramePr>
        <p:xfrm>
          <a:off x="1401706" y="5267326"/>
          <a:ext cx="6277088" cy="960120"/>
        </p:xfrm>
        <a:graphic>
          <a:graphicData uri="http://schemas.openxmlformats.org/drawingml/2006/table">
            <a:tbl>
              <a:tblPr firstCol="1" bandRow="1">
                <a:tableStyleId>{68D230F3-CF80-4859-8CE7-A43EE81993B5}</a:tableStyleId>
              </a:tblPr>
              <a:tblGrid>
                <a:gridCol w="289151">
                  <a:extLst>
                    <a:ext uri="{9D8B030D-6E8A-4147-A177-3AD203B41FA5}">
                      <a16:colId xmlns:a16="http://schemas.microsoft.com/office/drawing/2014/main" xmlns="" val="4123560119"/>
                    </a:ext>
                  </a:extLst>
                </a:gridCol>
                <a:gridCol w="289151">
                  <a:extLst>
                    <a:ext uri="{9D8B030D-6E8A-4147-A177-3AD203B41FA5}">
                      <a16:colId xmlns:a16="http://schemas.microsoft.com/office/drawing/2014/main" xmlns="" val="2690566103"/>
                    </a:ext>
                  </a:extLst>
                </a:gridCol>
                <a:gridCol w="737860">
                  <a:extLst>
                    <a:ext uri="{9D8B030D-6E8A-4147-A177-3AD203B41FA5}">
                      <a16:colId xmlns:a16="http://schemas.microsoft.com/office/drawing/2014/main" xmlns="" val="376016720"/>
                    </a:ext>
                  </a:extLst>
                </a:gridCol>
                <a:gridCol w="579035">
                  <a:extLst>
                    <a:ext uri="{9D8B030D-6E8A-4147-A177-3AD203B41FA5}">
                      <a16:colId xmlns:a16="http://schemas.microsoft.com/office/drawing/2014/main" xmlns="" val="444175847"/>
                    </a:ext>
                  </a:extLst>
                </a:gridCol>
                <a:gridCol w="551040">
                  <a:extLst>
                    <a:ext uri="{9D8B030D-6E8A-4147-A177-3AD203B41FA5}">
                      <a16:colId xmlns:a16="http://schemas.microsoft.com/office/drawing/2014/main" xmlns="" val="1586548648"/>
                    </a:ext>
                  </a:extLst>
                </a:gridCol>
                <a:gridCol w="172196">
                  <a:extLst>
                    <a:ext uri="{9D8B030D-6E8A-4147-A177-3AD203B41FA5}">
                      <a16:colId xmlns:a16="http://schemas.microsoft.com/office/drawing/2014/main" xmlns="" val="618424263"/>
                    </a:ext>
                  </a:extLst>
                </a:gridCol>
                <a:gridCol w="551040">
                  <a:extLst>
                    <a:ext uri="{9D8B030D-6E8A-4147-A177-3AD203B41FA5}">
                      <a16:colId xmlns:a16="http://schemas.microsoft.com/office/drawing/2014/main" xmlns="" val="4165212390"/>
                    </a:ext>
                  </a:extLst>
                </a:gridCol>
                <a:gridCol w="590327">
                  <a:extLst>
                    <a:ext uri="{9D8B030D-6E8A-4147-A177-3AD203B41FA5}">
                      <a16:colId xmlns:a16="http://schemas.microsoft.com/office/drawing/2014/main" xmlns="" val="1260228157"/>
                    </a:ext>
                  </a:extLst>
                </a:gridCol>
                <a:gridCol w="613186">
                  <a:extLst>
                    <a:ext uri="{9D8B030D-6E8A-4147-A177-3AD203B41FA5}">
                      <a16:colId xmlns:a16="http://schemas.microsoft.com/office/drawing/2014/main" xmlns="" val="4114154044"/>
                    </a:ext>
                  </a:extLst>
                </a:gridCol>
                <a:gridCol w="162560">
                  <a:extLst>
                    <a:ext uri="{9D8B030D-6E8A-4147-A177-3AD203B41FA5}">
                      <a16:colId xmlns:a16="http://schemas.microsoft.com/office/drawing/2014/main" xmlns="" val="2100887950"/>
                    </a:ext>
                  </a:extLst>
                </a:gridCol>
                <a:gridCol w="558202">
                  <a:extLst>
                    <a:ext uri="{9D8B030D-6E8A-4147-A177-3AD203B41FA5}">
                      <a16:colId xmlns:a16="http://schemas.microsoft.com/office/drawing/2014/main" xmlns="" val="1343121667"/>
                    </a:ext>
                  </a:extLst>
                </a:gridCol>
                <a:gridCol w="591670">
                  <a:extLst>
                    <a:ext uri="{9D8B030D-6E8A-4147-A177-3AD203B41FA5}">
                      <a16:colId xmlns:a16="http://schemas.microsoft.com/office/drawing/2014/main" xmlns="" val="753449266"/>
                    </a:ext>
                  </a:extLst>
                </a:gridCol>
                <a:gridCol w="591670">
                  <a:extLst>
                    <a:ext uri="{9D8B030D-6E8A-4147-A177-3AD203B41FA5}">
                      <a16:colId xmlns:a16="http://schemas.microsoft.com/office/drawing/2014/main" xmlns="" val="2100444483"/>
                    </a:ext>
                  </a:extLst>
                </a:gridCol>
              </a:tblGrid>
              <a:tr h="180975">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位置误差</a:t>
                      </a:r>
                      <a:r>
                        <a:rPr lang="en-US" sz="1050" kern="0" dirty="0">
                          <a:effectLst/>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速度误差</a:t>
                      </a:r>
                      <a:r>
                        <a:rPr lang="en-US" sz="1050" kern="0" dirty="0">
                          <a:effectLst/>
                        </a:rPr>
                        <a:t>(m/s)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姿态误差</a:t>
                      </a:r>
                      <a:r>
                        <a:rPr lang="en-US" sz="1050" kern="0" dirty="0">
                          <a:effectLst/>
                        </a:rPr>
                        <a:t>(</a:t>
                      </a:r>
                      <a:r>
                        <a:rPr lang="en-US" altLang="zh-CN" sz="1050" kern="0" dirty="0">
                          <a:effectLst/>
                        </a:rPr>
                        <a:t>°</a:t>
                      </a:r>
                      <a:r>
                        <a:rPr lang="en-US" sz="1050" kern="0" dirty="0">
                          <a:effectLst/>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3739166756"/>
                  </a:ext>
                </a:extLst>
              </a:tr>
              <a:tr h="171450">
                <a:tc>
                  <a:txBody>
                    <a:bodyPr/>
                    <a:lstStyle/>
                    <a:p>
                      <a:endParaRPr lang="zh-CN" altLang="en-US" dirty="0"/>
                    </a:p>
                  </a:txBody>
                  <a:tcPr marL="68580" marR="68580" marT="0" marB="0" anchor="ctr">
                    <a:lnB w="12700" cap="flat" cmpd="sng" algn="ctr">
                      <a:solidFill>
                        <a:srgbClr val="C00000"/>
                      </a:solidFill>
                      <a:prstDash val="solid"/>
                      <a:round/>
                      <a:headEnd type="none" w="med" len="med"/>
                      <a:tailEnd type="none" w="med" len="med"/>
                    </a:lnB>
                  </a:tcPr>
                </a:tc>
                <a:tc>
                  <a:txBody>
                    <a:bodyPr/>
                    <a:lstStyle/>
                    <a:p>
                      <a:endParaRPr lang="zh-CN" altLang="en-US"/>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横滚</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俯仰</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航向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xmlns="" val="2851204212"/>
                  </a:ext>
                </a:extLst>
              </a:tr>
              <a:tr h="190500">
                <a:tc gridSpan="2">
                  <a:txBody>
                    <a:bodyPr/>
                    <a:lstStyle/>
                    <a:p>
                      <a:pPr algn="ctr">
                        <a:spcAft>
                          <a:spcPts val="0"/>
                        </a:spcAft>
                      </a:pPr>
                      <a:r>
                        <a:rPr lang="en-US" sz="1050" kern="0" dirty="0">
                          <a:effectLst/>
                        </a:rPr>
                        <a:t>Max</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0.702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0.606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0.485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0.051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0.031</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0.235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xmlns="" val="3763270206"/>
                  </a:ext>
                </a:extLst>
              </a:tr>
              <a:tr h="190500">
                <a:tc gridSpan="2">
                  <a:txBody>
                    <a:bodyPr/>
                    <a:lstStyle/>
                    <a:p>
                      <a:pPr algn="ctr">
                        <a:spcAft>
                          <a:spcPts val="0"/>
                        </a:spcAft>
                      </a:pPr>
                      <a:r>
                        <a:rPr lang="en-US" sz="1050" kern="0" dirty="0">
                          <a:effectLst/>
                        </a:rPr>
                        <a:t>Mean</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-0.012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80149950"/>
                  </a:ext>
                </a:extLst>
              </a:tr>
              <a:tr h="190500">
                <a:tc gridSpan="2">
                  <a:txBody>
                    <a:bodyPr/>
                    <a:lstStyle/>
                    <a:p>
                      <a:pPr algn="ctr">
                        <a:spcAft>
                          <a:spcPts val="0"/>
                        </a:spcAft>
                      </a:pPr>
                      <a:r>
                        <a:rPr lang="en-US" sz="1050" kern="0" dirty="0">
                          <a:effectLst/>
                        </a:rPr>
                        <a:t>Std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0.126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0.118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0.070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0.010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0.103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79576832"/>
                  </a:ext>
                </a:extLst>
              </a:tr>
            </a:tbl>
          </a:graphicData>
        </a:graphic>
      </p:graphicFrame>
    </p:spTree>
    <p:extLst>
      <p:ext uri="{BB962C8B-B14F-4D97-AF65-F5344CB8AC3E}">
        <p14:creationId xmlns:p14="http://schemas.microsoft.com/office/powerpoint/2010/main" val="34471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0-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22</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en-US" dirty="0"/>
              <a:t>普通城市</a:t>
            </a:r>
            <a:r>
              <a:rPr lang="zh-CN" altLang="zh-CN" dirty="0"/>
              <a:t>环境</a:t>
            </a:r>
            <a:endParaRPr lang="en-US" altLang="zh-CN" dirty="0"/>
          </a:p>
        </p:txBody>
      </p:sp>
      <p:pic>
        <p:nvPicPr>
          <p:cNvPr id="7" name="图片 6" descr="E:\文档\毕设\绘图\4_0.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93" y="2197209"/>
            <a:ext cx="5045962" cy="1869813"/>
          </a:xfrm>
          <a:prstGeom prst="rect">
            <a:avLst/>
          </a:prstGeom>
          <a:noFill/>
          <a:ln>
            <a:noFill/>
          </a:ln>
        </p:spPr>
      </p:pic>
      <p:pic>
        <p:nvPicPr>
          <p:cNvPr id="8" name="图片 7" descr="E:\文档\毕设\绘图\s4.emf"/>
          <p:cNvPicPr/>
          <p:nvPr/>
        </p:nvPicPr>
        <p:blipFill rotWithShape="1">
          <a:blip r:embed="rId4" cstate="print">
            <a:extLst>
              <a:ext uri="{28A0092B-C50C-407E-A947-70E740481C1C}">
                <a14:useLocalDpi xmlns:a14="http://schemas.microsoft.com/office/drawing/2010/main" val="0"/>
              </a:ext>
            </a:extLst>
          </a:blip>
          <a:srcRect t="5575"/>
          <a:stretch/>
        </p:blipFill>
        <p:spPr bwMode="auto">
          <a:xfrm>
            <a:off x="5736590" y="1900850"/>
            <a:ext cx="3407410" cy="2462530"/>
          </a:xfrm>
          <a:prstGeom prst="rect">
            <a:avLst/>
          </a:prstGeom>
          <a:noFill/>
          <a:ln>
            <a:noFill/>
          </a:ln>
          <a:extLst>
            <a:ext uri="{53640926-AAD7-44D8-BBD7-CCE9431645EC}">
              <a14:shadowObscured xmlns:a14="http://schemas.microsoft.com/office/drawing/2010/main"/>
            </a:ext>
          </a:extLst>
        </p:spPr>
      </p:pic>
      <p:pic>
        <p:nvPicPr>
          <p:cNvPr id="9" name="图片 8" descr="C:\Users\chang\Desktop\Graph7.emf"/>
          <p:cNvPicPr/>
          <p:nvPr/>
        </p:nvPicPr>
        <p:blipFill rotWithShape="1">
          <a:blip r:embed="rId5" cstate="print">
            <a:extLst>
              <a:ext uri="{28A0092B-C50C-407E-A947-70E740481C1C}">
                <a14:useLocalDpi xmlns:a14="http://schemas.microsoft.com/office/drawing/2010/main" val="0"/>
              </a:ext>
            </a:extLst>
          </a:blip>
          <a:srcRect t="6539" r="6435"/>
          <a:stretch/>
        </p:blipFill>
        <p:spPr bwMode="auto">
          <a:xfrm>
            <a:off x="5539719" y="1570040"/>
            <a:ext cx="3599815" cy="3597275"/>
          </a:xfrm>
          <a:prstGeom prst="rect">
            <a:avLst/>
          </a:prstGeom>
          <a:noFill/>
          <a:ln>
            <a:noFill/>
          </a:ln>
          <a:extLst>
            <a:ext uri="{53640926-AAD7-44D8-BBD7-CCE9431645EC}">
              <a14:shadowObscured xmlns:a14="http://schemas.microsoft.com/office/drawing/2010/main"/>
            </a:ext>
          </a:extLst>
        </p:spPr>
      </p:pic>
      <p:graphicFrame>
        <p:nvGraphicFramePr>
          <p:cNvPr id="10" name="表格 9"/>
          <p:cNvGraphicFramePr>
            <a:graphicFrameLocks noGrp="1"/>
          </p:cNvGraphicFramePr>
          <p:nvPr>
            <p:extLst>
              <p:ext uri="{D42A27DB-BD31-4B8C-83A1-F6EECF244321}">
                <p14:modId xmlns:p14="http://schemas.microsoft.com/office/powerpoint/2010/main" val="4013185459"/>
              </p:ext>
            </p:extLst>
          </p:nvPr>
        </p:nvGraphicFramePr>
        <p:xfrm>
          <a:off x="1401706" y="5267326"/>
          <a:ext cx="6277088" cy="960120"/>
        </p:xfrm>
        <a:graphic>
          <a:graphicData uri="http://schemas.openxmlformats.org/drawingml/2006/table">
            <a:tbl>
              <a:tblPr firstCol="1" bandRow="1">
                <a:tableStyleId>{68D230F3-CF80-4859-8CE7-A43EE81993B5}</a:tableStyleId>
              </a:tblPr>
              <a:tblGrid>
                <a:gridCol w="289151">
                  <a:extLst>
                    <a:ext uri="{9D8B030D-6E8A-4147-A177-3AD203B41FA5}">
                      <a16:colId xmlns:a16="http://schemas.microsoft.com/office/drawing/2014/main" xmlns="" val="4123560119"/>
                    </a:ext>
                  </a:extLst>
                </a:gridCol>
                <a:gridCol w="289151">
                  <a:extLst>
                    <a:ext uri="{9D8B030D-6E8A-4147-A177-3AD203B41FA5}">
                      <a16:colId xmlns:a16="http://schemas.microsoft.com/office/drawing/2014/main" xmlns="" val="2690566103"/>
                    </a:ext>
                  </a:extLst>
                </a:gridCol>
                <a:gridCol w="737860">
                  <a:extLst>
                    <a:ext uri="{9D8B030D-6E8A-4147-A177-3AD203B41FA5}">
                      <a16:colId xmlns:a16="http://schemas.microsoft.com/office/drawing/2014/main" xmlns="" val="376016720"/>
                    </a:ext>
                  </a:extLst>
                </a:gridCol>
                <a:gridCol w="579035">
                  <a:extLst>
                    <a:ext uri="{9D8B030D-6E8A-4147-A177-3AD203B41FA5}">
                      <a16:colId xmlns:a16="http://schemas.microsoft.com/office/drawing/2014/main" xmlns="" val="444175847"/>
                    </a:ext>
                  </a:extLst>
                </a:gridCol>
                <a:gridCol w="551040">
                  <a:extLst>
                    <a:ext uri="{9D8B030D-6E8A-4147-A177-3AD203B41FA5}">
                      <a16:colId xmlns:a16="http://schemas.microsoft.com/office/drawing/2014/main" xmlns="" val="1586548648"/>
                    </a:ext>
                  </a:extLst>
                </a:gridCol>
                <a:gridCol w="172196">
                  <a:extLst>
                    <a:ext uri="{9D8B030D-6E8A-4147-A177-3AD203B41FA5}">
                      <a16:colId xmlns:a16="http://schemas.microsoft.com/office/drawing/2014/main" xmlns="" val="618424263"/>
                    </a:ext>
                  </a:extLst>
                </a:gridCol>
                <a:gridCol w="551040">
                  <a:extLst>
                    <a:ext uri="{9D8B030D-6E8A-4147-A177-3AD203B41FA5}">
                      <a16:colId xmlns:a16="http://schemas.microsoft.com/office/drawing/2014/main" xmlns="" val="4165212390"/>
                    </a:ext>
                  </a:extLst>
                </a:gridCol>
                <a:gridCol w="590327">
                  <a:extLst>
                    <a:ext uri="{9D8B030D-6E8A-4147-A177-3AD203B41FA5}">
                      <a16:colId xmlns:a16="http://schemas.microsoft.com/office/drawing/2014/main" xmlns="" val="1260228157"/>
                    </a:ext>
                  </a:extLst>
                </a:gridCol>
                <a:gridCol w="613186">
                  <a:extLst>
                    <a:ext uri="{9D8B030D-6E8A-4147-A177-3AD203B41FA5}">
                      <a16:colId xmlns:a16="http://schemas.microsoft.com/office/drawing/2014/main" xmlns="" val="4114154044"/>
                    </a:ext>
                  </a:extLst>
                </a:gridCol>
                <a:gridCol w="162560">
                  <a:extLst>
                    <a:ext uri="{9D8B030D-6E8A-4147-A177-3AD203B41FA5}">
                      <a16:colId xmlns:a16="http://schemas.microsoft.com/office/drawing/2014/main" xmlns="" val="2100887950"/>
                    </a:ext>
                  </a:extLst>
                </a:gridCol>
                <a:gridCol w="558202">
                  <a:extLst>
                    <a:ext uri="{9D8B030D-6E8A-4147-A177-3AD203B41FA5}">
                      <a16:colId xmlns:a16="http://schemas.microsoft.com/office/drawing/2014/main" xmlns="" val="1343121667"/>
                    </a:ext>
                  </a:extLst>
                </a:gridCol>
                <a:gridCol w="591670">
                  <a:extLst>
                    <a:ext uri="{9D8B030D-6E8A-4147-A177-3AD203B41FA5}">
                      <a16:colId xmlns:a16="http://schemas.microsoft.com/office/drawing/2014/main" xmlns="" val="753449266"/>
                    </a:ext>
                  </a:extLst>
                </a:gridCol>
                <a:gridCol w="591670">
                  <a:extLst>
                    <a:ext uri="{9D8B030D-6E8A-4147-A177-3AD203B41FA5}">
                      <a16:colId xmlns:a16="http://schemas.microsoft.com/office/drawing/2014/main" xmlns="" val="2100444483"/>
                    </a:ext>
                  </a:extLst>
                </a:gridCol>
              </a:tblGrid>
              <a:tr h="180975">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位置误差</a:t>
                      </a:r>
                      <a:r>
                        <a:rPr lang="en-US" sz="1050" kern="0" dirty="0">
                          <a:effectLst/>
                        </a:rPr>
                        <a:t>(m)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速度误差</a:t>
                      </a:r>
                      <a:r>
                        <a:rPr lang="en-US" sz="1050" kern="0" dirty="0">
                          <a:effectLst/>
                        </a:rPr>
                        <a:t>(m/s)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3">
                  <a:txBody>
                    <a:bodyPr/>
                    <a:lstStyle/>
                    <a:p>
                      <a:pPr algn="ctr">
                        <a:spcAft>
                          <a:spcPts val="0"/>
                        </a:spcAft>
                      </a:pPr>
                      <a:r>
                        <a:rPr lang="zh-CN" sz="1050" kern="0" dirty="0">
                          <a:effectLst/>
                        </a:rPr>
                        <a:t>姿态误差</a:t>
                      </a:r>
                      <a:r>
                        <a:rPr lang="en-US" sz="1050" kern="0" dirty="0">
                          <a:effectLst/>
                        </a:rPr>
                        <a:t>(</a:t>
                      </a:r>
                      <a:r>
                        <a:rPr lang="en-US" altLang="zh-CN" sz="1050" kern="0" dirty="0">
                          <a:effectLst/>
                        </a:rPr>
                        <a:t>°</a:t>
                      </a:r>
                      <a:r>
                        <a:rPr lang="en-US" sz="1050" kern="0" dirty="0">
                          <a:effectLst/>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no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3739166756"/>
                  </a:ext>
                </a:extLst>
              </a:tr>
              <a:tr h="171450">
                <a:tc>
                  <a:txBody>
                    <a:bodyPr/>
                    <a:lstStyle/>
                    <a:p>
                      <a:endParaRPr lang="zh-CN" altLang="en-US" dirty="0"/>
                    </a:p>
                  </a:txBody>
                  <a:tcPr marL="68580" marR="68580" marT="0" marB="0" anchor="ctr">
                    <a:lnB w="12700" cap="flat" cmpd="sng" algn="ctr">
                      <a:solidFill>
                        <a:srgbClr val="C00000"/>
                      </a:solidFill>
                      <a:prstDash val="solid"/>
                      <a:round/>
                      <a:headEnd type="none" w="med" len="med"/>
                      <a:tailEnd type="none" w="med" len="med"/>
                    </a:lnB>
                  </a:tcPr>
                </a:tc>
                <a:tc>
                  <a:txBody>
                    <a:bodyPr/>
                    <a:lstStyle/>
                    <a:p>
                      <a:endParaRPr lang="zh-CN" altLang="en-US"/>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北向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东向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dirty="0">
                          <a:effectLst/>
                        </a:rPr>
                        <a:t>垂向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l">
                        <a:spcAft>
                          <a:spcPts val="0"/>
                        </a:spcAft>
                      </a:pPr>
                      <a:r>
                        <a:rPr lang="zh-CN" sz="1050" kern="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横滚</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俯仰</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spcAft>
                          <a:spcPts val="0"/>
                        </a:spcAft>
                      </a:pPr>
                      <a:r>
                        <a:rPr lang="zh-CN" sz="1050" kern="0">
                          <a:effectLst/>
                        </a:rPr>
                        <a:t>航向</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tcPr>
                </a:tc>
                <a:extLst>
                  <a:ext uri="{0D108BD9-81ED-4DB2-BD59-A6C34878D82A}">
                    <a16:rowId xmlns:a16="http://schemas.microsoft.com/office/drawing/2014/main" xmlns="" val="2851204212"/>
                  </a:ext>
                </a:extLst>
              </a:tr>
              <a:tr h="190500">
                <a:tc gridSpan="2">
                  <a:txBody>
                    <a:bodyPr/>
                    <a:lstStyle/>
                    <a:p>
                      <a:pPr algn="ctr">
                        <a:spcAft>
                          <a:spcPts val="0"/>
                        </a:spcAft>
                      </a:pPr>
                      <a:r>
                        <a:rPr lang="en-US" sz="1050" kern="0" dirty="0">
                          <a:effectLst/>
                        </a:rPr>
                        <a:t>Max</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-0.532</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0.826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0.475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0.057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0.049</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0.136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T w="12700" cap="flat" cmpd="sng" algn="ctr">
                      <a:solidFill>
                        <a:srgbClr val="C00000"/>
                      </a:solidFill>
                      <a:prstDash val="solid"/>
                      <a:round/>
                      <a:headEnd type="none" w="med" len="med"/>
                      <a:tailEnd type="none" w="med" len="med"/>
                    </a:lnT>
                  </a:tcPr>
                </a:tc>
                <a:extLst>
                  <a:ext uri="{0D108BD9-81ED-4DB2-BD59-A6C34878D82A}">
                    <a16:rowId xmlns:a16="http://schemas.microsoft.com/office/drawing/2014/main" xmlns="" val="3763270206"/>
                  </a:ext>
                </a:extLst>
              </a:tr>
              <a:tr h="190500">
                <a:tc gridSpan="2">
                  <a:txBody>
                    <a:bodyPr/>
                    <a:lstStyle/>
                    <a:p>
                      <a:pPr algn="ctr">
                        <a:spcAft>
                          <a:spcPts val="0"/>
                        </a:spcAft>
                      </a:pPr>
                      <a:r>
                        <a:rPr lang="en-US" sz="1050" kern="0" dirty="0">
                          <a:effectLst/>
                        </a:rPr>
                        <a:t>Mean</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sz="105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0.000</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280149950"/>
                  </a:ext>
                </a:extLst>
              </a:tr>
              <a:tr h="190500">
                <a:tc gridSpan="2">
                  <a:txBody>
                    <a:bodyPr/>
                    <a:lstStyle/>
                    <a:p>
                      <a:pPr algn="ctr">
                        <a:spcAft>
                          <a:spcPts val="0"/>
                        </a:spcAft>
                      </a:pPr>
                      <a:r>
                        <a:rPr lang="en-US" sz="1050" kern="0" dirty="0">
                          <a:effectLst/>
                        </a:rPr>
                        <a:t>Std</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0.048</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0.047</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0.006</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0.005</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050" kern="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0.003</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0.004</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05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0.030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4279576832"/>
                  </a:ext>
                </a:extLst>
              </a:tr>
            </a:tbl>
          </a:graphicData>
        </a:graphic>
      </p:graphicFrame>
    </p:spTree>
    <p:extLst>
      <p:ext uri="{BB962C8B-B14F-4D97-AF65-F5344CB8AC3E}">
        <p14:creationId xmlns:p14="http://schemas.microsoft.com/office/powerpoint/2010/main" val="36219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0-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测试与验证</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23</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en-US" dirty="0"/>
              <a:t>实时性分析</a:t>
            </a:r>
            <a:endParaRPr lang="en-US" altLang="zh-CN" dirty="0"/>
          </a:p>
        </p:txBody>
      </p:sp>
      <p:pic>
        <p:nvPicPr>
          <p:cNvPr id="11" name="图片 10" descr="E:\文档\毕设\绘图\Graph11.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8042" y="1965240"/>
            <a:ext cx="5660683" cy="4416512"/>
          </a:xfrm>
          <a:prstGeom prst="rect">
            <a:avLst/>
          </a:prstGeom>
          <a:noFill/>
          <a:ln>
            <a:noFill/>
          </a:ln>
        </p:spPr>
      </p:pic>
    </p:spTree>
    <p:extLst>
      <p:ext uri="{BB962C8B-B14F-4D97-AF65-F5344CB8AC3E}">
        <p14:creationId xmlns:p14="http://schemas.microsoft.com/office/powerpoint/2010/main" val="1588184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p:cNvSpPr txBox="1">
            <a:spLocks/>
          </p:cNvSpPr>
          <p:nvPr/>
        </p:nvSpPr>
        <p:spPr bwMode="auto">
          <a:xfrm>
            <a:off x="-176022" y="662444"/>
            <a:ext cx="9177139"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a:lstStyle>
          <a:p>
            <a:pPr algn="ctr"/>
            <a:r>
              <a:rPr lang="zh-CN" altLang="en-US" b="1" kern="0" dirty="0">
                <a:latin typeface="华文楷体" panose="02010600040101010101" pitchFamily="2" charset="-122"/>
                <a:ea typeface="华文楷体" panose="02010600040101010101" pitchFamily="2" charset="-122"/>
              </a:rPr>
              <a:t>内容</a:t>
            </a:r>
          </a:p>
        </p:txBody>
      </p:sp>
      <p:sp>
        <p:nvSpPr>
          <p:cNvPr id="200" name="Line 8"/>
          <p:cNvSpPr>
            <a:spLocks noChangeShapeType="1"/>
          </p:cNvSpPr>
          <p:nvPr/>
        </p:nvSpPr>
        <p:spPr bwMode="auto">
          <a:xfrm>
            <a:off x="2481925" y="2175009"/>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02" name="组合 201"/>
          <p:cNvGrpSpPr/>
          <p:nvPr/>
        </p:nvGrpSpPr>
        <p:grpSpPr>
          <a:xfrm>
            <a:off x="2025431" y="1621833"/>
            <a:ext cx="609600" cy="560090"/>
            <a:chOff x="1828800" y="2024063"/>
            <a:chExt cx="762000" cy="665162"/>
          </a:xfrm>
        </p:grpSpPr>
        <p:grpSp>
          <p:nvGrpSpPr>
            <p:cNvPr id="203" name="Group 4"/>
            <p:cNvGrpSpPr>
              <a:grpSpLocks/>
            </p:cNvGrpSpPr>
            <p:nvPr/>
          </p:nvGrpSpPr>
          <p:grpSpPr bwMode="auto">
            <a:xfrm>
              <a:off x="1828800" y="2024063"/>
              <a:ext cx="762000" cy="665162"/>
              <a:chOff x="1110" y="2656"/>
              <a:chExt cx="1549" cy="1351"/>
            </a:xfrm>
          </p:grpSpPr>
          <p:sp>
            <p:nvSpPr>
              <p:cNvPr id="205"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6"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04" name="Text Box 10"/>
            <p:cNvSpPr txBox="1">
              <a:spLocks noChangeArrowheads="1"/>
            </p:cNvSpPr>
            <p:nvPr/>
          </p:nvSpPr>
          <p:spPr bwMode="gray">
            <a:xfrm>
              <a:off x="2001401" y="2079394"/>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1</a:t>
              </a:r>
            </a:p>
          </p:txBody>
        </p:sp>
      </p:grpSp>
      <p:sp>
        <p:nvSpPr>
          <p:cNvPr id="208" name="Line 16"/>
          <p:cNvSpPr>
            <a:spLocks noChangeShapeType="1"/>
          </p:cNvSpPr>
          <p:nvPr/>
        </p:nvSpPr>
        <p:spPr bwMode="auto">
          <a:xfrm>
            <a:off x="2481925" y="3122026"/>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9" name="Text Box 17"/>
          <p:cNvSpPr txBox="1">
            <a:spLocks noChangeArrowheads="1"/>
          </p:cNvSpPr>
          <p:nvPr/>
        </p:nvSpPr>
        <p:spPr bwMode="auto">
          <a:xfrm>
            <a:off x="2732577" y="1620554"/>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smtClean="0">
                <a:latin typeface="Times New Roman" panose="02020603050405020304" pitchFamily="18" charset="0"/>
                <a:ea typeface="宋体" pitchFamily="2" charset="-122"/>
                <a:cs typeface="Times New Roman" panose="02020603050405020304" pitchFamily="18" charset="0"/>
              </a:rPr>
              <a:t>背景与现状</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10" name="组合 209"/>
          <p:cNvGrpSpPr/>
          <p:nvPr/>
        </p:nvGrpSpPr>
        <p:grpSpPr>
          <a:xfrm>
            <a:off x="2025431" y="2613097"/>
            <a:ext cx="609600" cy="560090"/>
            <a:chOff x="1828800" y="2938463"/>
            <a:chExt cx="762000" cy="665162"/>
          </a:xfrm>
        </p:grpSpPr>
        <p:grpSp>
          <p:nvGrpSpPr>
            <p:cNvPr id="211" name="Group 12"/>
            <p:cNvGrpSpPr>
              <a:grpSpLocks/>
            </p:cNvGrpSpPr>
            <p:nvPr/>
          </p:nvGrpSpPr>
          <p:grpSpPr bwMode="auto">
            <a:xfrm>
              <a:off x="1828800" y="2938463"/>
              <a:ext cx="762000" cy="665162"/>
              <a:chOff x="3174" y="2656"/>
              <a:chExt cx="1549" cy="1351"/>
            </a:xfrm>
          </p:grpSpPr>
          <p:sp>
            <p:nvSpPr>
              <p:cNvPr id="213"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4"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12" name="Text Box 18"/>
            <p:cNvSpPr txBox="1">
              <a:spLocks noChangeArrowheads="1"/>
            </p:cNvSpPr>
            <p:nvPr/>
          </p:nvSpPr>
          <p:spPr bwMode="gray">
            <a:xfrm>
              <a:off x="2001401" y="2991492"/>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2</a:t>
              </a:r>
            </a:p>
          </p:txBody>
        </p:sp>
      </p:grpSp>
      <p:sp>
        <p:nvSpPr>
          <p:cNvPr id="216" name="Line 24"/>
          <p:cNvSpPr>
            <a:spLocks noChangeShapeType="1"/>
          </p:cNvSpPr>
          <p:nvPr/>
        </p:nvSpPr>
        <p:spPr bwMode="auto">
          <a:xfrm>
            <a:off x="2481925" y="4114801"/>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18" name="组合 217"/>
          <p:cNvGrpSpPr/>
          <p:nvPr/>
        </p:nvGrpSpPr>
        <p:grpSpPr>
          <a:xfrm>
            <a:off x="2016341" y="3577209"/>
            <a:ext cx="609600" cy="560090"/>
            <a:chOff x="1828800" y="3830638"/>
            <a:chExt cx="762000" cy="665162"/>
          </a:xfrm>
        </p:grpSpPr>
        <p:grpSp>
          <p:nvGrpSpPr>
            <p:cNvPr id="219" name="Group 20"/>
            <p:cNvGrpSpPr>
              <a:grpSpLocks/>
            </p:cNvGrpSpPr>
            <p:nvPr/>
          </p:nvGrpSpPr>
          <p:grpSpPr bwMode="auto">
            <a:xfrm>
              <a:off x="1828800" y="3830638"/>
              <a:ext cx="762000" cy="665162"/>
              <a:chOff x="1110" y="2656"/>
              <a:chExt cx="1549" cy="1351"/>
            </a:xfrm>
          </p:grpSpPr>
          <p:sp>
            <p:nvSpPr>
              <p:cNvPr id="221" name="AutoShape 21"/>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2" name="AutoShape 22"/>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3" name="AutoShape 23"/>
              <p:cNvSpPr>
                <a:spLocks noChangeArrowheads="1"/>
              </p:cNvSpPr>
              <p:nvPr/>
            </p:nvSpPr>
            <p:spPr bwMode="gray">
              <a:xfrm>
                <a:off x="1200" y="2714"/>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0" name="Text Box 26"/>
            <p:cNvSpPr txBox="1">
              <a:spLocks noChangeArrowheads="1"/>
            </p:cNvSpPr>
            <p:nvPr/>
          </p:nvSpPr>
          <p:spPr bwMode="gray">
            <a:xfrm>
              <a:off x="2001401" y="387779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3</a:t>
              </a:r>
            </a:p>
          </p:txBody>
        </p:sp>
      </p:grpSp>
      <p:sp>
        <p:nvSpPr>
          <p:cNvPr id="224" name="Line 32"/>
          <p:cNvSpPr>
            <a:spLocks noChangeShapeType="1"/>
          </p:cNvSpPr>
          <p:nvPr/>
        </p:nvSpPr>
        <p:spPr bwMode="auto">
          <a:xfrm>
            <a:off x="2481925" y="5085427"/>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25" name="Text Box 33"/>
          <p:cNvSpPr txBox="1">
            <a:spLocks noChangeArrowheads="1"/>
          </p:cNvSpPr>
          <p:nvPr/>
        </p:nvSpPr>
        <p:spPr bwMode="auto">
          <a:xfrm>
            <a:off x="2732577" y="4541181"/>
            <a:ext cx="4180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测试与验证</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26" name="组合 225"/>
          <p:cNvGrpSpPr/>
          <p:nvPr/>
        </p:nvGrpSpPr>
        <p:grpSpPr>
          <a:xfrm>
            <a:off x="2016341" y="4568473"/>
            <a:ext cx="609600" cy="560090"/>
            <a:chOff x="1828800" y="4745038"/>
            <a:chExt cx="762000" cy="665162"/>
          </a:xfrm>
        </p:grpSpPr>
        <p:grpSp>
          <p:nvGrpSpPr>
            <p:cNvPr id="227" name="Group 28"/>
            <p:cNvGrpSpPr>
              <a:grpSpLocks/>
            </p:cNvGrpSpPr>
            <p:nvPr/>
          </p:nvGrpSpPr>
          <p:grpSpPr bwMode="auto">
            <a:xfrm>
              <a:off x="1828800" y="4745038"/>
              <a:ext cx="762000" cy="665162"/>
              <a:chOff x="3174" y="2656"/>
              <a:chExt cx="1549" cy="1351"/>
            </a:xfrm>
          </p:grpSpPr>
          <p:sp>
            <p:nvSpPr>
              <p:cNvPr id="229" name="AutoShape 29"/>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0"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1" name="AutoShape 31"/>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8" name="Text Box 34"/>
            <p:cNvSpPr txBox="1">
              <a:spLocks noChangeArrowheads="1"/>
            </p:cNvSpPr>
            <p:nvPr/>
          </p:nvSpPr>
          <p:spPr bwMode="gray">
            <a:xfrm>
              <a:off x="2001401" y="480117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4</a:t>
              </a:r>
            </a:p>
          </p:txBody>
        </p:sp>
      </p:grpSp>
      <p:sp>
        <p:nvSpPr>
          <p:cNvPr id="233" name="Text Box 25"/>
          <p:cNvSpPr txBox="1">
            <a:spLocks noChangeArrowheads="1"/>
          </p:cNvSpPr>
          <p:nvPr/>
        </p:nvSpPr>
        <p:spPr bwMode="auto">
          <a:xfrm>
            <a:off x="2732577" y="2538044"/>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zh-CN" sz="3000" b="1" dirty="0">
                <a:latin typeface="Times New Roman" panose="02020603050405020304" pitchFamily="18" charset="0"/>
                <a:ea typeface="宋体" pitchFamily="2" charset="-122"/>
                <a:cs typeface="Times New Roman" panose="02020603050405020304" pitchFamily="18" charset="0"/>
              </a:rPr>
              <a:t>GNSS/INS</a:t>
            </a:r>
            <a:r>
              <a:rPr lang="zh-CN" altLang="en-US" sz="3000" b="1" dirty="0">
                <a:latin typeface="Times New Roman" panose="02020603050405020304" pitchFamily="18" charset="0"/>
                <a:ea typeface="宋体" pitchFamily="2" charset="-122"/>
                <a:cs typeface="Times New Roman" panose="02020603050405020304" pitchFamily="18" charset="0"/>
              </a:rPr>
              <a:t>组合导航原理</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
        <p:nvSpPr>
          <p:cNvPr id="43" name="Text Box 17"/>
          <p:cNvSpPr txBox="1">
            <a:spLocks noChangeArrowheads="1"/>
          </p:cNvSpPr>
          <p:nvPr/>
        </p:nvSpPr>
        <p:spPr bwMode="auto">
          <a:xfrm>
            <a:off x="2800680" y="3570873"/>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947530315"/>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b="1" dirty="0">
                <a:latin typeface="Times New Roman" panose="02020603050405020304" pitchFamily="18" charset="0"/>
                <a:ea typeface="宋体" pitchFamily="2" charset="-122"/>
                <a:cs typeface="Times New Roman" panose="02020603050405020304" pitchFamily="18" charset="0"/>
              </a:rPr>
              <a:t>总结与展望</a:t>
            </a:r>
            <a:endParaRPr lang="en-US" altLang="zh-CN" sz="2800" b="1" dirty="0">
              <a:latin typeface="Times New Roman" panose="02020603050405020304" pitchFamily="18" charset="0"/>
              <a:ea typeface="宋体" pitchFamily="2" charset="-122"/>
              <a:cs typeface="Times New Roman" panose="02020603050405020304" pitchFamily="18" charset="0"/>
            </a:endParaRPr>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25</a:t>
            </a:fld>
            <a:endParaRPr lang="en-US" altLang="zh-CN" dirty="0">
              <a:solidFill>
                <a:srgbClr val="000000"/>
              </a:solidFill>
            </a:endParaRPr>
          </a:p>
        </p:txBody>
      </p:sp>
      <p:sp>
        <p:nvSpPr>
          <p:cNvPr id="6" name="内容占位符 5"/>
          <p:cNvSpPr>
            <a:spLocks noGrp="1"/>
          </p:cNvSpPr>
          <p:nvPr>
            <p:ph idx="1"/>
          </p:nvPr>
        </p:nvSpPr>
        <p:spPr>
          <a:xfrm>
            <a:off x="539750" y="1484315"/>
            <a:ext cx="8001000" cy="4997448"/>
          </a:xfrm>
        </p:spPr>
        <p:txBody>
          <a:bodyPr/>
          <a:lstStyle/>
          <a:p>
            <a:pPr>
              <a:buFont typeface="Wingdings" panose="05000000000000000000" pitchFamily="2" charset="2"/>
              <a:buChar char="p"/>
            </a:pPr>
            <a:r>
              <a:rPr lang="zh-CN" altLang="en-US" dirty="0"/>
              <a:t>总结</a:t>
            </a:r>
            <a:endParaRPr lang="en-US" altLang="zh-CN" dirty="0"/>
          </a:p>
          <a:p>
            <a:pPr lvl="1">
              <a:buFont typeface="Wingdings" panose="05000000000000000000" pitchFamily="2" charset="2"/>
              <a:buChar char="ü"/>
            </a:pPr>
            <a:r>
              <a:rPr lang="zh-CN" altLang="en-US" sz="1700" dirty="0"/>
              <a:t>在介绍了</a:t>
            </a:r>
            <a:r>
              <a:rPr lang="en-US" altLang="zh-CN" sz="1700" dirty="0"/>
              <a:t>GNSS/INS</a:t>
            </a:r>
            <a:r>
              <a:rPr lang="zh-CN" altLang="en-US" sz="1700" dirty="0"/>
              <a:t>组合导航原理的基础上，详细说明了</a:t>
            </a:r>
            <a:r>
              <a:rPr lang="en-US" altLang="zh-CN" sz="1700" dirty="0"/>
              <a:t>GNSS/INS</a:t>
            </a:r>
            <a:r>
              <a:rPr lang="zh-CN" altLang="en-US" sz="1700" dirty="0"/>
              <a:t>实时组合导航系统嵌入式端与</a:t>
            </a:r>
            <a:r>
              <a:rPr lang="en-US" altLang="zh-CN" sz="1700" dirty="0"/>
              <a:t>PC</a:t>
            </a:r>
            <a:r>
              <a:rPr lang="zh-CN" altLang="en-US" sz="1700" dirty="0"/>
              <a:t>端的设计与实施方案。</a:t>
            </a:r>
            <a:endParaRPr lang="en-US" altLang="zh-CN" sz="1700" dirty="0"/>
          </a:p>
          <a:p>
            <a:pPr lvl="1">
              <a:buFont typeface="Wingdings" panose="05000000000000000000" pitchFamily="2" charset="2"/>
              <a:buChar char="ü"/>
            </a:pPr>
            <a:r>
              <a:rPr lang="zh-CN" altLang="en-US" sz="1700" dirty="0"/>
              <a:t>针对实时应用，优化算法，尤其针对时间延迟问题，基于</a:t>
            </a:r>
            <a:r>
              <a:rPr lang="en-US" altLang="zh-CN" sz="1700" dirty="0"/>
              <a:t>Kalman</a:t>
            </a:r>
            <a:r>
              <a:rPr lang="zh-CN" altLang="en-US" sz="1700" dirty="0"/>
              <a:t>滤波，提出一种在完成了滞后观测更新后将误差状态向量一步转移到当前时刻的数学模型。</a:t>
            </a:r>
            <a:endParaRPr lang="en-US" altLang="zh-CN" sz="1700" dirty="0"/>
          </a:p>
          <a:p>
            <a:pPr lvl="1">
              <a:buFont typeface="Wingdings" panose="05000000000000000000" pitchFamily="2" charset="2"/>
              <a:buChar char="ü"/>
            </a:pPr>
            <a:r>
              <a:rPr lang="zh-CN" altLang="en-US" sz="1700" dirty="0"/>
              <a:t>普通城市环境中，位置误差标准差为</a:t>
            </a:r>
            <a:r>
              <a:rPr lang="en-US" altLang="zh-CN" sz="1700" dirty="0"/>
              <a:t>0.05m</a:t>
            </a:r>
            <a:r>
              <a:rPr lang="zh-CN" altLang="en-US" sz="1700" dirty="0"/>
              <a:t>，速度误差标准差为</a:t>
            </a:r>
            <a:r>
              <a:rPr lang="en-US" altLang="zh-CN" sz="1700" dirty="0"/>
              <a:t>0.005m/s</a:t>
            </a:r>
            <a:r>
              <a:rPr lang="zh-CN" altLang="en-US" sz="1700" dirty="0"/>
              <a:t>，横滚、俯仰误差标准差为</a:t>
            </a:r>
            <a:r>
              <a:rPr lang="en-US" altLang="zh-CN" sz="1700" dirty="0"/>
              <a:t>0.004°</a:t>
            </a:r>
            <a:r>
              <a:rPr lang="zh-CN" altLang="en-US" sz="1700" dirty="0"/>
              <a:t>，航向误差标准差为</a:t>
            </a:r>
            <a:r>
              <a:rPr lang="en-US" altLang="zh-CN" sz="1700" dirty="0"/>
              <a:t>0.03°</a:t>
            </a:r>
            <a:r>
              <a:rPr lang="zh-CN" altLang="en-US" sz="1700" dirty="0"/>
              <a:t>；导航输出时延为</a:t>
            </a:r>
            <a:r>
              <a:rPr lang="en-US" altLang="zh-CN" sz="1700" dirty="0"/>
              <a:t>1ms</a:t>
            </a:r>
            <a:r>
              <a:rPr lang="zh-CN" altLang="en-US" sz="1700" dirty="0"/>
              <a:t>左右。</a:t>
            </a:r>
            <a:endParaRPr lang="en-US" altLang="zh-CN" sz="1700" dirty="0"/>
          </a:p>
          <a:p>
            <a:pPr lvl="1">
              <a:buFont typeface="Wingdings" panose="05000000000000000000" pitchFamily="2" charset="2"/>
              <a:buChar char="ü"/>
            </a:pPr>
            <a:r>
              <a:rPr lang="zh-CN" altLang="en-US" sz="1700" dirty="0"/>
              <a:t>本文开发的实时组合导航系统已在</a:t>
            </a:r>
            <a:r>
              <a:rPr lang="zh-CN" altLang="zh-CN" sz="1700" dirty="0"/>
              <a:t>郑州宇通集团有限公司、武汉光庭信息技术股份有限公司及武汉环宇智行科技有限公司的部分自动驾驶项目组得到应用，能够满足车辆自动驾驶的实时导航需求</a:t>
            </a:r>
            <a:r>
              <a:rPr lang="zh-CN" altLang="en-US" sz="1700" dirty="0"/>
              <a:t>。</a:t>
            </a:r>
            <a:endParaRPr lang="en-US" altLang="zh-CN" sz="1700" dirty="0"/>
          </a:p>
          <a:p>
            <a:pPr>
              <a:buFont typeface="Wingdings" panose="05000000000000000000" pitchFamily="2" charset="2"/>
              <a:buChar char="p"/>
            </a:pPr>
            <a:r>
              <a:rPr lang="zh-CN" altLang="en-US" dirty="0"/>
              <a:t>展望</a:t>
            </a:r>
            <a:endParaRPr lang="en-US" altLang="zh-CN" dirty="0"/>
          </a:p>
          <a:p>
            <a:pPr lvl="1">
              <a:buFont typeface="Wingdings" panose="05000000000000000000" pitchFamily="2" charset="2"/>
              <a:buChar char="ü"/>
            </a:pPr>
            <a:r>
              <a:rPr lang="zh-CN" altLang="en-US" sz="1700" dirty="0"/>
              <a:t>增加机载、船载模式支持，并针对</a:t>
            </a:r>
            <a:r>
              <a:rPr lang="en-US" altLang="zh-CN" sz="1700" dirty="0"/>
              <a:t>MEMS</a:t>
            </a:r>
            <a:r>
              <a:rPr lang="zh-CN" altLang="en-US" sz="1700" dirty="0"/>
              <a:t>优化车辆约束</a:t>
            </a:r>
            <a:endParaRPr lang="en-US" altLang="zh-CN" sz="1700" dirty="0"/>
          </a:p>
          <a:p>
            <a:pPr lvl="1">
              <a:buFont typeface="Wingdings" panose="05000000000000000000" pitchFamily="2" charset="2"/>
              <a:buChar char="ü"/>
            </a:pPr>
            <a:r>
              <a:rPr lang="zh-CN" altLang="en-US" sz="1700" dirty="0"/>
              <a:t>增加传感器，如激光雷达、相机等，实现室内外无缝高精度实时组合导航系统</a:t>
            </a:r>
            <a:endParaRPr lang="en-US" altLang="zh-CN" sz="1700" dirty="0"/>
          </a:p>
        </p:txBody>
      </p:sp>
    </p:spTree>
    <p:extLst>
      <p:ext uri="{BB962C8B-B14F-4D97-AF65-F5344CB8AC3E}">
        <p14:creationId xmlns:p14="http://schemas.microsoft.com/office/powerpoint/2010/main" val="40473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additive="base">
                                        <p:cTn id="3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 calcmode="lin" valueType="num">
                                      <p:cBhvr additive="base">
                                        <p:cTn id="4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4551" y="3217036"/>
            <a:ext cx="3045781" cy="1200329"/>
          </a:xfrm>
          <a:prstGeom prst="rect">
            <a:avLst/>
          </a:prstGeom>
          <a:noFill/>
        </p:spPr>
        <p:txBody>
          <a:bodyPr vert="horz" wrap="square" rtlCol="0" anchor="ctr">
            <a:spAutoFit/>
          </a:bodyPr>
          <a:lstStyle/>
          <a:p>
            <a:pPr algn="ctr"/>
            <a:r>
              <a:rPr lang="zh-CN" altLang="en-US" sz="7200" b="1" dirty="0">
                <a:solidFill>
                  <a:srgbClr val="C00000"/>
                </a:solidFill>
                <a:latin typeface="华文新魏" panose="02010800040101010101" pitchFamily="2" charset="-122"/>
                <a:ea typeface="华文新魏" panose="02010800040101010101" pitchFamily="2" charset="-122"/>
              </a:rPr>
              <a:t>谢谢！</a:t>
            </a:r>
            <a:endParaRPr lang="zh-CN" altLang="en-US" sz="7200" dirty="0">
              <a:solidFill>
                <a:srgbClr val="C0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17455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36006" y="742813"/>
            <a:ext cx="8001000" cy="614326"/>
          </a:xfrm>
        </p:spPr>
        <p:txBody>
          <a:bodyPr/>
          <a:lstStyle/>
          <a:p>
            <a:r>
              <a:rPr lang="zh-CN" altLang="en-US" sz="2800" b="1" dirty="0" smtClean="0">
                <a:latin typeface="Times New Roman" panose="02020603050405020304" pitchFamily="18" charset="0"/>
                <a:ea typeface="宋体" pitchFamily="2" charset="-122"/>
                <a:cs typeface="Times New Roman" panose="02020603050405020304" pitchFamily="18" charset="0"/>
              </a:rPr>
              <a:t>背景</a:t>
            </a:r>
            <a:r>
              <a:rPr lang="zh-CN" altLang="en-US" sz="2800" b="1" dirty="0">
                <a:latin typeface="Times New Roman" panose="02020603050405020304" pitchFamily="18" charset="0"/>
                <a:ea typeface="宋体" pitchFamily="2" charset="-122"/>
                <a:cs typeface="Times New Roman" panose="02020603050405020304" pitchFamily="18" charset="0"/>
              </a:rPr>
              <a:t>与研究现状</a:t>
            </a:r>
            <a:endParaRPr lang="zh-CN" altLang="en-US" dirty="0"/>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3</a:t>
            </a:fld>
            <a:endParaRPr lang="en-US" altLang="zh-CN" dirty="0">
              <a:solidFill>
                <a:srgbClr val="000000"/>
              </a:solidFill>
            </a:endParaRPr>
          </a:p>
        </p:txBody>
      </p:sp>
      <p:sp>
        <p:nvSpPr>
          <p:cNvPr id="6" name="内容占位符 5"/>
          <p:cNvSpPr>
            <a:spLocks noGrp="1"/>
          </p:cNvSpPr>
          <p:nvPr>
            <p:ph idx="1"/>
          </p:nvPr>
        </p:nvSpPr>
        <p:spPr>
          <a:xfrm>
            <a:off x="611188" y="1470732"/>
            <a:ext cx="8001000" cy="4897437"/>
          </a:xfrm>
        </p:spPr>
        <p:txBody>
          <a:bodyPr/>
          <a:lstStyle/>
          <a:p>
            <a:r>
              <a:rPr lang="zh-CN" altLang="en-US" dirty="0"/>
              <a:t>背景</a:t>
            </a:r>
            <a:endParaRPr lang="en-US" altLang="zh-CN" dirty="0"/>
          </a:p>
          <a:p>
            <a:pPr lvl="1">
              <a:buFont typeface="Wingdings" panose="05000000000000000000" pitchFamily="2" charset="2"/>
              <a:buChar char="ü"/>
            </a:pPr>
            <a:r>
              <a:rPr lang="zh-CN" altLang="en-US" sz="1700" dirty="0">
                <a:latin typeface="微软雅黑" panose="020B0503020204020204" pitchFamily="34" charset="-122"/>
                <a:ea typeface="微软雅黑" panose="020B0503020204020204" pitchFamily="34" charset="-122"/>
              </a:rPr>
              <a:t>当今</a:t>
            </a:r>
            <a:r>
              <a:rPr lang="zh-CN" altLang="en-US" sz="1700" dirty="0">
                <a:solidFill>
                  <a:schemeClr val="accent2">
                    <a:lumMod val="75000"/>
                  </a:schemeClr>
                </a:solidFill>
                <a:latin typeface="微软雅黑" panose="020B0503020204020204" pitchFamily="34" charset="-122"/>
                <a:ea typeface="微软雅黑" panose="020B0503020204020204" pitchFamily="34" charset="-122"/>
              </a:rPr>
              <a:t>室外移动机器人</a:t>
            </a:r>
            <a:r>
              <a:rPr lang="zh-CN" altLang="en-US" sz="1700" dirty="0">
                <a:latin typeface="微软雅黑" panose="020B0503020204020204" pitchFamily="34" charset="-122"/>
                <a:ea typeface="微软雅黑" panose="020B0503020204020204" pitchFamily="34" charset="-122"/>
              </a:rPr>
              <a:t>技术已经广泛应用于各领域，为人类生活带来了便捷，同时</a:t>
            </a:r>
            <a:r>
              <a:rPr lang="zh-CN" altLang="zh-CN" sz="1700" dirty="0">
                <a:latin typeface="微软雅黑" panose="020B0503020204020204" pitchFamily="34" charset="-122"/>
                <a:ea typeface="微软雅黑" panose="020B0503020204020204" pitchFamily="34" charset="-122"/>
              </a:rPr>
              <a:t>移动机器人技术</a:t>
            </a:r>
            <a:r>
              <a:rPr lang="zh-CN" altLang="en-US" sz="1700" dirty="0">
                <a:latin typeface="微软雅黑" panose="020B0503020204020204" pitchFamily="34" charset="-122"/>
                <a:ea typeface="微软雅黑" panose="020B0503020204020204" pitchFamily="34" charset="-122"/>
              </a:rPr>
              <a:t>也</a:t>
            </a:r>
            <a:r>
              <a:rPr lang="zh-CN" altLang="zh-CN" sz="1700" dirty="0">
                <a:latin typeface="微软雅黑" panose="020B0503020204020204" pitchFamily="34" charset="-122"/>
                <a:ea typeface="微软雅黑" panose="020B0503020204020204" pitchFamily="34" charset="-122"/>
              </a:rPr>
              <a:t>是国家工业化与信息化进程中的关键技术和重要推动力</a:t>
            </a:r>
            <a:r>
              <a:rPr lang="zh-CN" altLang="en-US" sz="1700" dirty="0">
                <a:latin typeface="微软雅黑" panose="020B0503020204020204" pitchFamily="34" charset="-122"/>
                <a:ea typeface="微软雅黑" panose="020B0503020204020204" pitchFamily="34" charset="-122"/>
              </a:rPr>
              <a:t>。</a:t>
            </a:r>
            <a:endParaRPr lang="en-US" altLang="zh-CN" sz="1700" dirty="0">
              <a:latin typeface="微软雅黑" panose="020B0503020204020204" pitchFamily="34" charset="-122"/>
              <a:ea typeface="微软雅黑" panose="020B0503020204020204" pitchFamily="34" charset="-122"/>
            </a:endParaRPr>
          </a:p>
          <a:p>
            <a:pPr lvl="1">
              <a:buFont typeface="Wingdings" panose="05000000000000000000" pitchFamily="2" charset="2"/>
              <a:buChar char="ü"/>
            </a:pPr>
            <a:r>
              <a:rPr lang="zh-CN" altLang="en-US" sz="1700" dirty="0">
                <a:solidFill>
                  <a:schemeClr val="accent2">
                    <a:lumMod val="75000"/>
                  </a:schemeClr>
                </a:solidFill>
                <a:latin typeface="微软雅黑" panose="020B0503020204020204" pitchFamily="34" charset="-122"/>
                <a:ea typeface="微软雅黑" panose="020B0503020204020204" pitchFamily="34" charset="-122"/>
              </a:rPr>
              <a:t>自动驾驶技术</a:t>
            </a:r>
            <a:r>
              <a:rPr lang="zh-CN" altLang="en-US" sz="1700" dirty="0">
                <a:latin typeface="微软雅黑" panose="020B0503020204020204" pitchFamily="34" charset="-122"/>
                <a:ea typeface="微软雅黑" panose="020B0503020204020204" pitchFamily="34" charset="-122"/>
              </a:rPr>
              <a:t>也快速地在发展，国内外很多科研单位、公司都在积极开展相关研发工作。</a:t>
            </a:r>
            <a:endParaRPr lang="en-US" altLang="zh-CN" dirty="0"/>
          </a:p>
          <a:p>
            <a:pPr marL="0" indent="0">
              <a:buNone/>
            </a:pPr>
            <a:r>
              <a:rPr lang="zh-CN" altLang="en-US" sz="2000" dirty="0">
                <a:latin typeface="微软雅黑" panose="020B0503020204020204" pitchFamily="34" charset="-122"/>
                <a:ea typeface="微软雅黑" panose="020B0503020204020204" pitchFamily="34" charset="-122"/>
              </a:rPr>
              <a:t>     </a:t>
            </a:r>
            <a:endParaRPr lang="en-US" altLang="zh-CN" dirty="0"/>
          </a:p>
          <a:p>
            <a:endParaRPr lang="en-US" altLang="zh-CN" dirty="0"/>
          </a:p>
          <a:p>
            <a:endParaRPr lang="en-US" altLang="zh-CN" dirty="0"/>
          </a:p>
          <a:p>
            <a:endParaRPr lang="en-US" altLang="zh-CN" dirty="0"/>
          </a:p>
          <a:p>
            <a:endParaRPr lang="zh-CN" altLang="en-US" dirty="0"/>
          </a:p>
        </p:txBody>
      </p:sp>
      <p:pic>
        <p:nvPicPr>
          <p:cNvPr id="7" name="图片 6"/>
          <p:cNvPicPr>
            <a:picLocks noChangeAspect="1"/>
          </p:cNvPicPr>
          <p:nvPr/>
        </p:nvPicPr>
        <p:blipFill rotWithShape="1">
          <a:blip r:embed="rId3"/>
          <a:srcRect l="38220" t="39562" r="19164" b="2153"/>
          <a:stretch/>
        </p:blipFill>
        <p:spPr>
          <a:xfrm>
            <a:off x="3546358" y="3244345"/>
            <a:ext cx="2433673" cy="1792854"/>
          </a:xfrm>
          <a:prstGeom prst="rect">
            <a:avLst/>
          </a:prstGeom>
        </p:spPr>
      </p:pic>
      <p:pic>
        <p:nvPicPr>
          <p:cNvPr id="8" name="图片 7"/>
          <p:cNvPicPr>
            <a:picLocks noChangeAspect="1"/>
          </p:cNvPicPr>
          <p:nvPr/>
        </p:nvPicPr>
        <p:blipFill rotWithShape="1">
          <a:blip r:embed="rId4"/>
          <a:srcRect l="16100" r="14309" b="6553"/>
          <a:stretch/>
        </p:blipFill>
        <p:spPr>
          <a:xfrm>
            <a:off x="6523513" y="4140772"/>
            <a:ext cx="2346883" cy="1929320"/>
          </a:xfrm>
          <a:prstGeom prst="rect">
            <a:avLst/>
          </a:prstGeom>
        </p:spPr>
      </p:pic>
      <p:sp>
        <p:nvSpPr>
          <p:cNvPr id="9" name="文本框 8"/>
          <p:cNvSpPr txBox="1"/>
          <p:nvPr/>
        </p:nvSpPr>
        <p:spPr>
          <a:xfrm>
            <a:off x="4037785" y="5131699"/>
            <a:ext cx="1450817" cy="369332"/>
          </a:xfrm>
          <a:prstGeom prst="rect">
            <a:avLst/>
          </a:prstGeom>
          <a:noFill/>
        </p:spPr>
        <p:txBody>
          <a:bodyPr wrap="square" rtlCol="0">
            <a:spAutoFit/>
          </a:bodyPr>
          <a:lstStyle/>
          <a:p>
            <a:pPr algn="ctr" eaLnBrk="1" fontAlgn="auto" hangingPunct="1">
              <a:spcBef>
                <a:spcPts val="0"/>
              </a:spcBef>
              <a:spcAft>
                <a:spcPts val="0"/>
              </a:spcAft>
            </a:pPr>
            <a:r>
              <a:rPr lang="zh-CN" altLang="en-US" sz="1800" dirty="0">
                <a:solidFill>
                  <a:prstClr val="black"/>
                </a:solidFill>
                <a:latin typeface="华文隶书" panose="02010800040101010101" pitchFamily="2" charset="-122"/>
                <a:ea typeface="华文隶书" panose="02010800040101010101" pitchFamily="2" charset="-122"/>
              </a:rPr>
              <a:t>巡检机器人</a:t>
            </a:r>
          </a:p>
        </p:txBody>
      </p:sp>
      <p:pic>
        <p:nvPicPr>
          <p:cNvPr id="10" name="Picture 2" descr="http://static.cfanz.cn/uploads/jpg/2016/10/06/12/354df9Y4B9.jpg"/>
          <p:cNvPicPr>
            <a:picLocks noChangeAspect="1" noChangeArrowheads="1"/>
          </p:cNvPicPr>
          <p:nvPr/>
        </p:nvPicPr>
        <p:blipFill rotWithShape="1">
          <a:blip r:embed="rId5">
            <a:extLst>
              <a:ext uri="{28A0092B-C50C-407E-A947-70E740481C1C}">
                <a14:useLocalDpi xmlns:a14="http://schemas.microsoft.com/office/drawing/2010/main" val="0"/>
              </a:ext>
            </a:extLst>
          </a:blip>
          <a:srcRect r="9918" b="21977"/>
          <a:stretch/>
        </p:blipFill>
        <p:spPr bwMode="auto">
          <a:xfrm>
            <a:off x="202922" y="4351204"/>
            <a:ext cx="3071695" cy="17820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1013360" y="6112430"/>
            <a:ext cx="1450817" cy="369332"/>
          </a:xfrm>
          <a:prstGeom prst="rect">
            <a:avLst/>
          </a:prstGeom>
          <a:noFill/>
        </p:spPr>
        <p:txBody>
          <a:bodyPr wrap="square" rtlCol="0">
            <a:spAutoFit/>
          </a:bodyPr>
          <a:lstStyle/>
          <a:p>
            <a:pPr algn="ctr" eaLnBrk="1" fontAlgn="auto" hangingPunct="1">
              <a:spcBef>
                <a:spcPts val="0"/>
              </a:spcBef>
              <a:spcAft>
                <a:spcPts val="0"/>
              </a:spcAft>
            </a:pPr>
            <a:r>
              <a:rPr lang="zh-CN" altLang="en-US" sz="1800" dirty="0">
                <a:solidFill>
                  <a:prstClr val="black"/>
                </a:solidFill>
                <a:latin typeface="华文隶书" panose="02010800040101010101" pitchFamily="2" charset="-122"/>
                <a:ea typeface="华文隶书" panose="02010800040101010101" pitchFamily="2" charset="-122"/>
              </a:rPr>
              <a:t>自动驾驶车</a:t>
            </a:r>
          </a:p>
        </p:txBody>
      </p:sp>
      <p:sp>
        <p:nvSpPr>
          <p:cNvPr id="12" name="文本框 11"/>
          <p:cNvSpPr txBox="1"/>
          <p:nvPr/>
        </p:nvSpPr>
        <p:spPr>
          <a:xfrm>
            <a:off x="6971545" y="6083981"/>
            <a:ext cx="1450817" cy="369332"/>
          </a:xfrm>
          <a:prstGeom prst="rect">
            <a:avLst/>
          </a:prstGeom>
          <a:noFill/>
        </p:spPr>
        <p:txBody>
          <a:bodyPr wrap="square" rtlCol="0">
            <a:spAutoFit/>
          </a:bodyPr>
          <a:lstStyle/>
          <a:p>
            <a:pPr algn="ctr" eaLnBrk="1" fontAlgn="auto" hangingPunct="1">
              <a:spcBef>
                <a:spcPts val="0"/>
              </a:spcBef>
              <a:spcAft>
                <a:spcPts val="0"/>
              </a:spcAft>
            </a:pPr>
            <a:r>
              <a:rPr lang="zh-CN" altLang="en-US" sz="1800" dirty="0">
                <a:solidFill>
                  <a:prstClr val="black"/>
                </a:solidFill>
                <a:latin typeface="华文隶书" panose="02010800040101010101" pitchFamily="2" charset="-122"/>
                <a:ea typeface="华文隶书" panose="02010800040101010101" pitchFamily="2" charset="-122"/>
              </a:rPr>
              <a:t>快递机器人</a:t>
            </a:r>
          </a:p>
        </p:txBody>
      </p:sp>
    </p:spTree>
    <p:extLst>
      <p:ext uri="{BB962C8B-B14F-4D97-AF65-F5344CB8AC3E}">
        <p14:creationId xmlns:p14="http://schemas.microsoft.com/office/powerpoint/2010/main" val="10091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smtClean="0">
                <a:latin typeface="Times New Roman" panose="02020603050405020304" pitchFamily="18" charset="0"/>
                <a:ea typeface="宋体" pitchFamily="2" charset="-122"/>
                <a:cs typeface="Times New Roman" panose="02020603050405020304" pitchFamily="18" charset="0"/>
              </a:rPr>
              <a:t>背景与现状</a:t>
            </a:r>
            <a:endParaRPr lang="zh-CN" altLang="en-US" dirty="0"/>
          </a:p>
        </p:txBody>
      </p:sp>
      <p:sp>
        <p:nvSpPr>
          <p:cNvPr id="3" name="内容占位符 2"/>
          <p:cNvSpPr>
            <a:spLocks noGrp="1"/>
          </p:cNvSpPr>
          <p:nvPr>
            <p:ph idx="1"/>
          </p:nvPr>
        </p:nvSpPr>
        <p:spPr>
          <a:xfrm>
            <a:off x="539750" y="1484315"/>
            <a:ext cx="8001000" cy="4997448"/>
          </a:xfrm>
        </p:spPr>
        <p:txBody>
          <a:bodyPr/>
          <a:lstStyle/>
          <a:p>
            <a:r>
              <a:rPr lang="zh-CN" altLang="en-US" dirty="0"/>
              <a:t>现状</a:t>
            </a:r>
            <a:endParaRPr lang="en-US" altLang="zh-CN" dirty="0"/>
          </a:p>
          <a:p>
            <a:pPr lvl="1">
              <a:buFont typeface="Wingdings" panose="05000000000000000000" pitchFamily="2" charset="2"/>
              <a:buChar char="ü"/>
            </a:pPr>
            <a:r>
              <a:rPr lang="zh-CN" altLang="en-US" sz="1800" dirty="0"/>
              <a:t>实时产品</a:t>
            </a:r>
            <a:endParaRPr lang="en-US" altLang="zh-CN" sz="1800" dirty="0"/>
          </a:p>
          <a:p>
            <a:pPr lvl="2">
              <a:buFont typeface="Arial" panose="020B0604020202020204" pitchFamily="34" charset="0"/>
              <a:buChar char="•"/>
            </a:pPr>
            <a:r>
              <a:rPr lang="en-US" altLang="zh-CN" sz="1600" dirty="0"/>
              <a:t>Trimble AP</a:t>
            </a:r>
            <a:r>
              <a:rPr lang="zh-CN" altLang="en-US" sz="1600" dirty="0"/>
              <a:t>系列</a:t>
            </a:r>
            <a:endParaRPr lang="en-US" altLang="zh-CN" sz="1600" dirty="0"/>
          </a:p>
          <a:p>
            <a:pPr lvl="2">
              <a:buFont typeface="Arial" panose="020B0604020202020204" pitchFamily="34" charset="0"/>
              <a:buChar char="•"/>
            </a:pPr>
            <a:endParaRPr lang="en-US" altLang="zh-CN" dirty="0"/>
          </a:p>
          <a:p>
            <a:pPr marL="682228" lvl="2" indent="0">
              <a:buNone/>
            </a:pPr>
            <a:endParaRPr lang="en-US" altLang="zh-CN" dirty="0"/>
          </a:p>
          <a:p>
            <a:pPr lvl="2">
              <a:buFont typeface="Arial" panose="020B0604020202020204" pitchFamily="34" charset="0"/>
              <a:buChar char="•"/>
            </a:pPr>
            <a:r>
              <a:rPr lang="en-US" altLang="zh-CN" sz="1600" dirty="0"/>
              <a:t>Novatel SPAN</a:t>
            </a:r>
            <a:r>
              <a:rPr lang="zh-CN" altLang="en-US" sz="1600" dirty="0"/>
              <a:t>系列</a:t>
            </a:r>
            <a:endParaRPr lang="en-US" altLang="zh-CN" sz="1600" dirty="0"/>
          </a:p>
          <a:p>
            <a:pPr lvl="2">
              <a:buFont typeface="Arial" panose="020B0604020202020204" pitchFamily="34" charset="0"/>
              <a:buChar char="•"/>
            </a:pPr>
            <a:endParaRPr lang="en-US" altLang="zh-CN" dirty="0"/>
          </a:p>
          <a:p>
            <a:pPr marL="682228" lvl="2" indent="0">
              <a:buNone/>
            </a:pPr>
            <a:endParaRPr lang="en-US" altLang="zh-CN" dirty="0"/>
          </a:p>
          <a:p>
            <a:pPr marL="682228" lvl="2" indent="0">
              <a:buNone/>
            </a:pPr>
            <a:endParaRPr lang="en-US" altLang="zh-CN" dirty="0"/>
          </a:p>
          <a:p>
            <a:pPr lvl="2">
              <a:buFont typeface="Arial" panose="020B0604020202020204" pitchFamily="34" charset="0"/>
              <a:buChar char="•"/>
            </a:pPr>
            <a:r>
              <a:rPr lang="zh-CN" altLang="en-US" sz="1600" dirty="0"/>
              <a:t>星网宇达 </a:t>
            </a:r>
            <a:r>
              <a:rPr lang="en-US" altLang="zh-CN" sz="1600" dirty="0"/>
              <a:t>GI</a:t>
            </a:r>
            <a:r>
              <a:rPr lang="zh-CN" altLang="en-US" sz="1600" dirty="0"/>
              <a:t>系列</a:t>
            </a:r>
            <a:endParaRPr lang="en-US" altLang="zh-CN" sz="1600" dirty="0"/>
          </a:p>
          <a:p>
            <a:pPr lvl="2">
              <a:buFont typeface="Arial" panose="020B0604020202020204" pitchFamily="34" charset="0"/>
              <a:buChar char="•"/>
            </a:pPr>
            <a:endParaRPr lang="en-US" altLang="zh-CN" dirty="0"/>
          </a:p>
          <a:p>
            <a:pPr marL="297656" lvl="2" indent="0">
              <a:buNone/>
            </a:pPr>
            <a:endParaRPr lang="en-US" altLang="zh-CN" sz="1800" dirty="0"/>
          </a:p>
          <a:p>
            <a:pPr marL="650081" lvl="2" indent="-352425">
              <a:buFont typeface="Wingdings" panose="05000000000000000000" pitchFamily="2" charset="2"/>
              <a:buChar char="ü"/>
            </a:pPr>
            <a:r>
              <a:rPr lang="zh-CN" altLang="en-US" sz="1800" dirty="0"/>
              <a:t>处理器</a:t>
            </a:r>
            <a:endParaRPr lang="en-US" altLang="zh-CN" sz="1800" dirty="0"/>
          </a:p>
          <a:p>
            <a:pPr marL="941784" lvl="3" indent="-352425">
              <a:buFont typeface="Arial" panose="020B0604020202020204" pitchFamily="34" charset="0"/>
              <a:buChar char="•"/>
            </a:pPr>
            <a:r>
              <a:rPr lang="en-US" altLang="zh-CN" dirty="0"/>
              <a:t>DSP</a:t>
            </a:r>
          </a:p>
          <a:p>
            <a:pPr marL="941784" lvl="3" indent="-352425">
              <a:buFont typeface="Arial" panose="020B0604020202020204" pitchFamily="34" charset="0"/>
              <a:buChar char="•"/>
            </a:pPr>
            <a:r>
              <a:rPr lang="en-US" altLang="zh-CN" dirty="0"/>
              <a:t>FPGA</a:t>
            </a:r>
          </a:p>
          <a:p>
            <a:pPr marL="941784" lvl="3" indent="-352425">
              <a:buFont typeface="Arial" panose="020B0604020202020204" pitchFamily="34" charset="0"/>
              <a:buChar char="•"/>
            </a:pPr>
            <a:r>
              <a:rPr lang="en-US" altLang="zh-CN" dirty="0"/>
              <a:t>ARM</a:t>
            </a:r>
          </a:p>
          <a:p>
            <a:pPr marL="941784" lvl="3" indent="-352425">
              <a:buFont typeface="Arial" panose="020B0604020202020204" pitchFamily="34" charset="0"/>
              <a:buChar char="•"/>
            </a:pPr>
            <a:endParaRPr lang="en-US" altLang="zh-CN" sz="1600" dirty="0"/>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4</a:t>
            </a:fld>
            <a:endParaRPr lang="en-US" altLang="zh-CN" dirty="0">
              <a:solidFill>
                <a:srgbClr val="000000"/>
              </a:solidFill>
            </a:endParaRPr>
          </a:p>
        </p:txBody>
      </p:sp>
      <p:grpSp>
        <p:nvGrpSpPr>
          <p:cNvPr id="8" name="组合 7"/>
          <p:cNvGrpSpPr/>
          <p:nvPr/>
        </p:nvGrpSpPr>
        <p:grpSpPr>
          <a:xfrm>
            <a:off x="1612265" y="2479712"/>
            <a:ext cx="5997138" cy="2939616"/>
            <a:chOff x="1612265" y="2479712"/>
            <a:chExt cx="5997138" cy="2939616"/>
          </a:xfrm>
        </p:grpSpPr>
        <p:pic>
          <p:nvPicPr>
            <p:cNvPr id="11266" name="Picture 2" descr="https://www.applanix.com/img/products/APX-15_750x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2265" y="2479712"/>
              <a:ext cx="1146532" cy="68791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stretch>
              <a:fillRect/>
            </a:stretch>
          </p:blipFill>
          <p:spPr>
            <a:xfrm>
              <a:off x="3666920" y="2479712"/>
              <a:ext cx="1375912" cy="815297"/>
            </a:xfrm>
            <a:prstGeom prst="rect">
              <a:avLst/>
            </a:prstGeom>
          </p:spPr>
        </p:pic>
        <p:sp>
          <p:nvSpPr>
            <p:cNvPr id="7" name="文本框 6"/>
            <p:cNvSpPr txBox="1"/>
            <p:nvPr/>
          </p:nvSpPr>
          <p:spPr>
            <a:xfrm>
              <a:off x="2662722" y="2816423"/>
              <a:ext cx="842923" cy="307777"/>
            </a:xfrm>
            <a:prstGeom prst="rect">
              <a:avLst/>
            </a:prstGeom>
            <a:noFill/>
          </p:spPr>
          <p:txBody>
            <a:bodyPr wrap="none" rtlCol="0">
              <a:spAutoFit/>
            </a:bodyPr>
            <a:lstStyle/>
            <a:p>
              <a:r>
                <a:rPr lang="en-US" altLang="zh-CN" sz="1400" dirty="0"/>
                <a:t>APX-15</a:t>
              </a:r>
              <a:endParaRPr lang="zh-CN" altLang="en-US" sz="1400" dirty="0"/>
            </a:p>
          </p:txBody>
        </p:sp>
        <p:sp>
          <p:nvSpPr>
            <p:cNvPr id="9" name="文本框 8"/>
            <p:cNvSpPr txBox="1"/>
            <p:nvPr/>
          </p:nvSpPr>
          <p:spPr>
            <a:xfrm>
              <a:off x="5042832" y="2855998"/>
              <a:ext cx="644728" cy="307777"/>
            </a:xfrm>
            <a:prstGeom prst="rect">
              <a:avLst/>
            </a:prstGeom>
            <a:noFill/>
          </p:spPr>
          <p:txBody>
            <a:bodyPr wrap="none" rtlCol="0">
              <a:spAutoFit/>
            </a:bodyPr>
            <a:lstStyle/>
            <a:p>
              <a:r>
                <a:rPr lang="en-US" altLang="zh-CN" sz="1400" dirty="0"/>
                <a:t>AP60</a:t>
              </a:r>
              <a:endParaRPr lang="zh-CN" altLang="en-US" sz="1400" dirty="0"/>
            </a:p>
          </p:txBody>
        </p:sp>
        <p:pic>
          <p:nvPicPr>
            <p:cNvPr id="11268" name="Picture 4" descr="http://www.novatel.com.cn/wp-content/uploads/2017/03/SetWidth158-UIM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99" y="3468546"/>
              <a:ext cx="893749" cy="78627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novatel.com.cn/wp-content/uploads/2017/03/SetWidth158-IMU-FSA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058" y="3382264"/>
              <a:ext cx="1061090" cy="93349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novatel.com.cn/wp-content/uploads/2017/03/SetWidth158-SPAN-CP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760" y="3621321"/>
              <a:ext cx="823639" cy="724594"/>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4524439" y="3953899"/>
              <a:ext cx="482696" cy="307777"/>
            </a:xfrm>
            <a:prstGeom prst="rect">
              <a:avLst/>
            </a:prstGeom>
            <a:noFill/>
          </p:spPr>
          <p:txBody>
            <a:bodyPr wrap="none" rtlCol="0">
              <a:spAutoFit/>
            </a:bodyPr>
            <a:lstStyle/>
            <a:p>
              <a:r>
                <a:rPr lang="en-US" altLang="zh-CN" sz="1400" dirty="0"/>
                <a:t>LCI</a:t>
              </a:r>
              <a:endParaRPr lang="zh-CN" altLang="en-US" sz="1400" dirty="0"/>
            </a:p>
          </p:txBody>
        </p:sp>
        <p:sp>
          <p:nvSpPr>
            <p:cNvPr id="16" name="文本框 15"/>
            <p:cNvSpPr txBox="1"/>
            <p:nvPr/>
          </p:nvSpPr>
          <p:spPr>
            <a:xfrm>
              <a:off x="6754682" y="3911466"/>
              <a:ext cx="654923" cy="307777"/>
            </a:xfrm>
            <a:prstGeom prst="rect">
              <a:avLst/>
            </a:prstGeom>
            <a:noFill/>
          </p:spPr>
          <p:txBody>
            <a:bodyPr wrap="none" rtlCol="0">
              <a:spAutoFit/>
            </a:bodyPr>
            <a:lstStyle/>
            <a:p>
              <a:r>
                <a:rPr lang="en-US" altLang="zh-CN" sz="1400" dirty="0"/>
                <a:t>FSAS</a:t>
              </a:r>
              <a:endParaRPr lang="zh-CN" altLang="en-US" sz="1400" dirty="0"/>
            </a:p>
          </p:txBody>
        </p:sp>
        <p:sp>
          <p:nvSpPr>
            <p:cNvPr id="17" name="文本框 16"/>
            <p:cNvSpPr txBox="1"/>
            <p:nvPr/>
          </p:nvSpPr>
          <p:spPr>
            <a:xfrm>
              <a:off x="2533399" y="3911466"/>
              <a:ext cx="529312" cy="307777"/>
            </a:xfrm>
            <a:prstGeom prst="rect">
              <a:avLst/>
            </a:prstGeom>
            <a:noFill/>
          </p:spPr>
          <p:txBody>
            <a:bodyPr wrap="none" rtlCol="0">
              <a:spAutoFit/>
            </a:bodyPr>
            <a:lstStyle/>
            <a:p>
              <a:r>
                <a:rPr lang="en-US" altLang="zh-CN" sz="1400" dirty="0"/>
                <a:t>CPT</a:t>
              </a:r>
              <a:endParaRPr lang="zh-CN" altLang="en-US" sz="1400" dirty="0"/>
            </a:p>
          </p:txBody>
        </p:sp>
        <p:pic>
          <p:nvPicPr>
            <p:cNvPr id="11276" name="Picture 12" descr="http://www.starneto.com/uploadfile/2016/0602/2016060208475949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1061" y="4698171"/>
              <a:ext cx="1102568" cy="707653"/>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2596517" y="5111551"/>
              <a:ext cx="854721" cy="307777"/>
            </a:xfrm>
            <a:prstGeom prst="rect">
              <a:avLst/>
            </a:prstGeom>
            <a:noFill/>
          </p:spPr>
          <p:txBody>
            <a:bodyPr wrap="none" rtlCol="0">
              <a:spAutoFit/>
            </a:bodyPr>
            <a:lstStyle/>
            <a:p>
              <a:r>
                <a:rPr lang="en-US" altLang="zh-CN" sz="1400" dirty="0"/>
                <a:t>GI5651</a:t>
              </a:r>
              <a:endParaRPr lang="zh-CN" altLang="en-US" sz="1400" dirty="0"/>
            </a:p>
          </p:txBody>
        </p:sp>
        <p:pic>
          <p:nvPicPr>
            <p:cNvPr id="11280" name="Picture 16" descr="http://www.starneto.com/uploadfile/2016/0627/2016062704322171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1499" y="4553777"/>
              <a:ext cx="1294288" cy="830703"/>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4559229" y="5076782"/>
              <a:ext cx="854721" cy="307777"/>
            </a:xfrm>
            <a:prstGeom prst="rect">
              <a:avLst/>
            </a:prstGeom>
            <a:noFill/>
          </p:spPr>
          <p:txBody>
            <a:bodyPr wrap="none" rtlCol="0">
              <a:spAutoFit/>
            </a:bodyPr>
            <a:lstStyle/>
            <a:p>
              <a:r>
                <a:rPr lang="en-US" altLang="zh-CN" sz="1400" dirty="0"/>
                <a:t>GI7960</a:t>
              </a:r>
              <a:endParaRPr lang="zh-CN" altLang="en-US" sz="1400" dirty="0"/>
            </a:p>
          </p:txBody>
        </p:sp>
        <p:pic>
          <p:nvPicPr>
            <p:cNvPr id="11282" name="Picture 18" descr="http://www.starneto.com/uploadfile/2014/1119/201411190150498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8769" y="4472074"/>
              <a:ext cx="1471094" cy="937785"/>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6754682" y="5093902"/>
              <a:ext cx="854721" cy="307777"/>
            </a:xfrm>
            <a:prstGeom prst="rect">
              <a:avLst/>
            </a:prstGeom>
            <a:noFill/>
          </p:spPr>
          <p:txBody>
            <a:bodyPr wrap="none" rtlCol="0">
              <a:spAutoFit/>
            </a:bodyPr>
            <a:lstStyle/>
            <a:p>
              <a:r>
                <a:rPr lang="en-US" altLang="zh-CN" sz="1400" dirty="0"/>
                <a:t>GI9100</a:t>
              </a:r>
              <a:endParaRPr lang="zh-CN" altLang="en-US" sz="1400" dirty="0"/>
            </a:p>
          </p:txBody>
        </p:sp>
      </p:grpSp>
      <p:grpSp>
        <p:nvGrpSpPr>
          <p:cNvPr id="10" name="组合 9"/>
          <p:cNvGrpSpPr/>
          <p:nvPr/>
        </p:nvGrpSpPr>
        <p:grpSpPr>
          <a:xfrm>
            <a:off x="3576274" y="5566179"/>
            <a:ext cx="3866070" cy="880257"/>
            <a:chOff x="3471499" y="5564007"/>
            <a:chExt cx="3866070" cy="880257"/>
          </a:xfrm>
        </p:grpSpPr>
        <p:pic>
          <p:nvPicPr>
            <p:cNvPr id="23" name="图片 22"/>
            <p:cNvPicPr>
              <a:picLocks noChangeAspect="1"/>
            </p:cNvPicPr>
            <p:nvPr/>
          </p:nvPicPr>
          <p:blipFill>
            <a:blip r:embed="rId11"/>
            <a:stretch>
              <a:fillRect/>
            </a:stretch>
          </p:blipFill>
          <p:spPr>
            <a:xfrm>
              <a:off x="3471499" y="5636077"/>
              <a:ext cx="849006" cy="777689"/>
            </a:xfrm>
            <a:prstGeom prst="rect">
              <a:avLst/>
            </a:prstGeom>
          </p:spPr>
        </p:pic>
        <p:pic>
          <p:nvPicPr>
            <p:cNvPr id="25" name="Picture 10" descr="https://upload.wikimedia.org/wikipedia/en/d/dc/Altera_CYCLONE_II_FPG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42832" y="5564007"/>
              <a:ext cx="849060" cy="8505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mobd.cn/img/portfolio/arm_bi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8590" y="5594505"/>
              <a:ext cx="888979" cy="8497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199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 calcmode="lin" valueType="num">
                                      <p:cBhvr additive="base">
                                        <p:cTn id="2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 calcmode="lin" valueType="num">
                                      <p:cBhvr additive="base">
                                        <p:cTn id="3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 calcmode="lin" valueType="num">
                                      <p:cBhvr additive="base">
                                        <p:cTn id="3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anim calcmode="lin" valueType="num">
                                      <p:cBhvr additive="base">
                                        <p:cTn id="4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p:cNvSpPr txBox="1">
            <a:spLocks/>
          </p:cNvSpPr>
          <p:nvPr/>
        </p:nvSpPr>
        <p:spPr bwMode="auto">
          <a:xfrm>
            <a:off x="-176022" y="662444"/>
            <a:ext cx="9177139"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fontScale="97500"/>
          </a:bodyPr>
          <a:lstStyle>
            <a:lvl1pPr algn="l" rtl="0" eaLnBrk="0" fontAlgn="base" hangingPunct="0">
              <a:spcBef>
                <a:spcPct val="0"/>
              </a:spcBef>
              <a:spcAft>
                <a:spcPct val="0"/>
              </a:spcAft>
              <a:defRPr sz="2850">
                <a:solidFill>
                  <a:schemeClr val="accent2"/>
                </a:solidFill>
                <a:latin typeface="+mj-lt"/>
                <a:ea typeface="+mj-ea"/>
                <a:cs typeface="+mj-cs"/>
              </a:defRPr>
            </a:lvl1pPr>
            <a:lvl2pPr algn="l" rtl="0" eaLnBrk="0" fontAlgn="base" hangingPunct="0">
              <a:spcBef>
                <a:spcPct val="0"/>
              </a:spcBef>
              <a:spcAft>
                <a:spcPct val="0"/>
              </a:spcAft>
              <a:defRPr sz="2850">
                <a:solidFill>
                  <a:schemeClr val="accent2"/>
                </a:solidFill>
                <a:latin typeface="Verdana" pitchFamily="34" charset="0"/>
                <a:ea typeface="黑体" pitchFamily="49" charset="-122"/>
              </a:defRPr>
            </a:lvl2pPr>
            <a:lvl3pPr algn="l" rtl="0" eaLnBrk="0" fontAlgn="base" hangingPunct="0">
              <a:spcBef>
                <a:spcPct val="0"/>
              </a:spcBef>
              <a:spcAft>
                <a:spcPct val="0"/>
              </a:spcAft>
              <a:defRPr sz="2850">
                <a:solidFill>
                  <a:schemeClr val="accent2"/>
                </a:solidFill>
                <a:latin typeface="Verdana" pitchFamily="34" charset="0"/>
                <a:ea typeface="黑体" pitchFamily="49" charset="-122"/>
              </a:defRPr>
            </a:lvl3pPr>
            <a:lvl4pPr algn="l" rtl="0" eaLnBrk="0" fontAlgn="base" hangingPunct="0">
              <a:spcBef>
                <a:spcPct val="0"/>
              </a:spcBef>
              <a:spcAft>
                <a:spcPct val="0"/>
              </a:spcAft>
              <a:defRPr sz="2850">
                <a:solidFill>
                  <a:schemeClr val="accent2"/>
                </a:solidFill>
                <a:latin typeface="Verdana" pitchFamily="34" charset="0"/>
                <a:ea typeface="黑体" pitchFamily="49" charset="-122"/>
              </a:defRPr>
            </a:lvl4pPr>
            <a:lvl5pPr algn="l" rtl="0" eaLnBrk="0" fontAlgn="base" hangingPunct="0">
              <a:spcBef>
                <a:spcPct val="0"/>
              </a:spcBef>
              <a:spcAft>
                <a:spcPct val="0"/>
              </a:spcAft>
              <a:defRPr sz="2850">
                <a:solidFill>
                  <a:schemeClr val="accent2"/>
                </a:solidFill>
                <a:latin typeface="Verdana" pitchFamily="34" charset="0"/>
                <a:ea typeface="黑体" pitchFamily="49" charset="-122"/>
              </a:defRPr>
            </a:lvl5pPr>
            <a:lvl6pPr marL="342900" algn="l" rtl="0" fontAlgn="base">
              <a:spcBef>
                <a:spcPct val="0"/>
              </a:spcBef>
              <a:spcAft>
                <a:spcPct val="0"/>
              </a:spcAft>
              <a:defRPr sz="2850">
                <a:solidFill>
                  <a:schemeClr val="accent2"/>
                </a:solidFill>
                <a:latin typeface="Verdana" pitchFamily="34" charset="0"/>
                <a:ea typeface="黑体" pitchFamily="49" charset="-122"/>
              </a:defRPr>
            </a:lvl6pPr>
            <a:lvl7pPr marL="685800" algn="l" rtl="0" fontAlgn="base">
              <a:spcBef>
                <a:spcPct val="0"/>
              </a:spcBef>
              <a:spcAft>
                <a:spcPct val="0"/>
              </a:spcAft>
              <a:defRPr sz="2850">
                <a:solidFill>
                  <a:schemeClr val="accent2"/>
                </a:solidFill>
                <a:latin typeface="Verdana" pitchFamily="34" charset="0"/>
                <a:ea typeface="黑体" pitchFamily="49" charset="-122"/>
              </a:defRPr>
            </a:lvl7pPr>
            <a:lvl8pPr marL="1028700" algn="l" rtl="0" fontAlgn="base">
              <a:spcBef>
                <a:spcPct val="0"/>
              </a:spcBef>
              <a:spcAft>
                <a:spcPct val="0"/>
              </a:spcAft>
              <a:defRPr sz="2850">
                <a:solidFill>
                  <a:schemeClr val="accent2"/>
                </a:solidFill>
                <a:latin typeface="Verdana" pitchFamily="34" charset="0"/>
                <a:ea typeface="黑体" pitchFamily="49" charset="-122"/>
              </a:defRPr>
            </a:lvl8pPr>
            <a:lvl9pPr marL="1371600" algn="l" rtl="0" fontAlgn="base">
              <a:spcBef>
                <a:spcPct val="0"/>
              </a:spcBef>
              <a:spcAft>
                <a:spcPct val="0"/>
              </a:spcAft>
              <a:defRPr sz="2850">
                <a:solidFill>
                  <a:schemeClr val="accent2"/>
                </a:solidFill>
                <a:latin typeface="Verdana" pitchFamily="34" charset="0"/>
                <a:ea typeface="黑体" pitchFamily="49" charset="-122"/>
              </a:defRPr>
            </a:lvl9pPr>
          </a:lstStyle>
          <a:p>
            <a:pPr algn="ctr"/>
            <a:r>
              <a:rPr lang="zh-CN" altLang="en-US" b="1" kern="0" dirty="0">
                <a:latin typeface="华文楷体" panose="02010600040101010101" pitchFamily="2" charset="-122"/>
                <a:ea typeface="华文楷体" panose="02010600040101010101" pitchFamily="2" charset="-122"/>
              </a:rPr>
              <a:t>内容</a:t>
            </a:r>
          </a:p>
        </p:txBody>
      </p:sp>
      <p:sp>
        <p:nvSpPr>
          <p:cNvPr id="200" name="Line 8"/>
          <p:cNvSpPr>
            <a:spLocks noChangeShapeType="1"/>
          </p:cNvSpPr>
          <p:nvPr/>
        </p:nvSpPr>
        <p:spPr bwMode="auto">
          <a:xfrm>
            <a:off x="2481925" y="2175009"/>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1" name="Text Box 9"/>
          <p:cNvSpPr txBox="1">
            <a:spLocks noChangeArrowheads="1"/>
          </p:cNvSpPr>
          <p:nvPr/>
        </p:nvSpPr>
        <p:spPr bwMode="auto">
          <a:xfrm>
            <a:off x="2732577" y="2576488"/>
            <a:ext cx="4483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en-US" altLang="zh-CN" sz="3000" b="1" dirty="0">
                <a:latin typeface="Times New Roman" panose="02020603050405020304" pitchFamily="18" charset="0"/>
                <a:ea typeface="宋体" pitchFamily="2" charset="-122"/>
                <a:cs typeface="Times New Roman" panose="02020603050405020304" pitchFamily="18" charset="0"/>
              </a:rPr>
              <a:t>GNSS/INS</a:t>
            </a:r>
            <a:r>
              <a:rPr lang="zh-CN" altLang="en-US" sz="3000" b="1" dirty="0">
                <a:latin typeface="Times New Roman" panose="02020603050405020304" pitchFamily="18" charset="0"/>
                <a:ea typeface="宋体" pitchFamily="2" charset="-122"/>
                <a:cs typeface="Times New Roman" panose="02020603050405020304" pitchFamily="18" charset="0"/>
              </a:rPr>
              <a:t>组合导航原理</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02" name="组合 201"/>
          <p:cNvGrpSpPr/>
          <p:nvPr/>
        </p:nvGrpSpPr>
        <p:grpSpPr>
          <a:xfrm>
            <a:off x="2025431" y="1621833"/>
            <a:ext cx="609600" cy="560090"/>
            <a:chOff x="1828800" y="2024063"/>
            <a:chExt cx="762000" cy="665162"/>
          </a:xfrm>
        </p:grpSpPr>
        <p:grpSp>
          <p:nvGrpSpPr>
            <p:cNvPr id="203" name="Group 4"/>
            <p:cNvGrpSpPr>
              <a:grpSpLocks/>
            </p:cNvGrpSpPr>
            <p:nvPr/>
          </p:nvGrpSpPr>
          <p:grpSpPr bwMode="auto">
            <a:xfrm>
              <a:off x="1828800" y="2024063"/>
              <a:ext cx="762000" cy="665162"/>
              <a:chOff x="1110" y="2656"/>
              <a:chExt cx="1549" cy="1351"/>
            </a:xfrm>
          </p:grpSpPr>
          <p:sp>
            <p:nvSpPr>
              <p:cNvPr id="205" name="AutoShape 5"/>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6" name="AutoShape 6"/>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07" name="AutoShape 7"/>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04" name="Text Box 10"/>
            <p:cNvSpPr txBox="1">
              <a:spLocks noChangeArrowheads="1"/>
            </p:cNvSpPr>
            <p:nvPr/>
          </p:nvSpPr>
          <p:spPr bwMode="gray">
            <a:xfrm>
              <a:off x="2001401" y="2079394"/>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1</a:t>
              </a:r>
            </a:p>
          </p:txBody>
        </p:sp>
      </p:grpSp>
      <p:sp>
        <p:nvSpPr>
          <p:cNvPr id="208" name="Line 16"/>
          <p:cNvSpPr>
            <a:spLocks noChangeShapeType="1"/>
          </p:cNvSpPr>
          <p:nvPr/>
        </p:nvSpPr>
        <p:spPr bwMode="auto">
          <a:xfrm>
            <a:off x="2481925" y="3122026"/>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09" name="Text Box 17"/>
          <p:cNvSpPr txBox="1">
            <a:spLocks noChangeArrowheads="1"/>
          </p:cNvSpPr>
          <p:nvPr/>
        </p:nvSpPr>
        <p:spPr bwMode="auto">
          <a:xfrm>
            <a:off x="2732577" y="1620554"/>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smtClean="0">
                <a:latin typeface="Times New Roman" panose="02020603050405020304" pitchFamily="18" charset="0"/>
                <a:ea typeface="宋体" pitchFamily="2" charset="-122"/>
                <a:cs typeface="Times New Roman" panose="02020603050405020304" pitchFamily="18" charset="0"/>
              </a:rPr>
              <a:t>背景与现状</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10" name="组合 209"/>
          <p:cNvGrpSpPr/>
          <p:nvPr/>
        </p:nvGrpSpPr>
        <p:grpSpPr>
          <a:xfrm>
            <a:off x="2025431" y="2613097"/>
            <a:ext cx="609600" cy="560090"/>
            <a:chOff x="1828800" y="2938463"/>
            <a:chExt cx="762000" cy="665162"/>
          </a:xfrm>
        </p:grpSpPr>
        <p:grpSp>
          <p:nvGrpSpPr>
            <p:cNvPr id="211" name="Group 12"/>
            <p:cNvGrpSpPr>
              <a:grpSpLocks/>
            </p:cNvGrpSpPr>
            <p:nvPr/>
          </p:nvGrpSpPr>
          <p:grpSpPr bwMode="auto">
            <a:xfrm>
              <a:off x="1828800" y="2938463"/>
              <a:ext cx="762000" cy="665162"/>
              <a:chOff x="3174" y="2656"/>
              <a:chExt cx="1549" cy="1351"/>
            </a:xfrm>
          </p:grpSpPr>
          <p:sp>
            <p:nvSpPr>
              <p:cNvPr id="213"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4"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15" name="AutoShape 15"/>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12" name="Text Box 18"/>
            <p:cNvSpPr txBox="1">
              <a:spLocks noChangeArrowheads="1"/>
            </p:cNvSpPr>
            <p:nvPr/>
          </p:nvSpPr>
          <p:spPr bwMode="gray">
            <a:xfrm>
              <a:off x="2001401" y="2991492"/>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2</a:t>
              </a:r>
            </a:p>
          </p:txBody>
        </p:sp>
      </p:grpSp>
      <p:sp>
        <p:nvSpPr>
          <p:cNvPr id="216" name="Line 24"/>
          <p:cNvSpPr>
            <a:spLocks noChangeShapeType="1"/>
          </p:cNvSpPr>
          <p:nvPr/>
        </p:nvSpPr>
        <p:spPr bwMode="auto">
          <a:xfrm>
            <a:off x="2481925" y="4114801"/>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grpSp>
        <p:nvGrpSpPr>
          <p:cNvPr id="218" name="组合 217"/>
          <p:cNvGrpSpPr/>
          <p:nvPr/>
        </p:nvGrpSpPr>
        <p:grpSpPr>
          <a:xfrm>
            <a:off x="2016341" y="3577209"/>
            <a:ext cx="609600" cy="560090"/>
            <a:chOff x="1828800" y="3830638"/>
            <a:chExt cx="762000" cy="665162"/>
          </a:xfrm>
        </p:grpSpPr>
        <p:grpSp>
          <p:nvGrpSpPr>
            <p:cNvPr id="219" name="Group 20"/>
            <p:cNvGrpSpPr>
              <a:grpSpLocks/>
            </p:cNvGrpSpPr>
            <p:nvPr/>
          </p:nvGrpSpPr>
          <p:grpSpPr bwMode="auto">
            <a:xfrm>
              <a:off x="1828800" y="3830638"/>
              <a:ext cx="762000" cy="665162"/>
              <a:chOff x="1110" y="2656"/>
              <a:chExt cx="1549" cy="1351"/>
            </a:xfrm>
          </p:grpSpPr>
          <p:sp>
            <p:nvSpPr>
              <p:cNvPr id="221" name="AutoShape 21"/>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2" name="AutoShape 22"/>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23" name="AutoShape 23"/>
              <p:cNvSpPr>
                <a:spLocks noChangeArrowheads="1"/>
              </p:cNvSpPr>
              <p:nvPr/>
            </p:nvSpPr>
            <p:spPr bwMode="gray">
              <a:xfrm>
                <a:off x="1200" y="2714"/>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0" name="Text Box 26"/>
            <p:cNvSpPr txBox="1">
              <a:spLocks noChangeArrowheads="1"/>
            </p:cNvSpPr>
            <p:nvPr/>
          </p:nvSpPr>
          <p:spPr bwMode="gray">
            <a:xfrm>
              <a:off x="2001401" y="387779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3</a:t>
              </a:r>
            </a:p>
          </p:txBody>
        </p:sp>
      </p:grpSp>
      <p:sp>
        <p:nvSpPr>
          <p:cNvPr id="224" name="Line 32"/>
          <p:cNvSpPr>
            <a:spLocks noChangeShapeType="1"/>
          </p:cNvSpPr>
          <p:nvPr/>
        </p:nvSpPr>
        <p:spPr bwMode="auto">
          <a:xfrm>
            <a:off x="2481925" y="5085427"/>
            <a:ext cx="4800600" cy="0"/>
          </a:xfrm>
          <a:prstGeom prst="line">
            <a:avLst/>
          </a:prstGeom>
          <a:noFill/>
          <a:ln w="25400">
            <a:solidFill>
              <a:schemeClr val="tx1"/>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225" name="Text Box 33"/>
          <p:cNvSpPr txBox="1">
            <a:spLocks noChangeArrowheads="1"/>
          </p:cNvSpPr>
          <p:nvPr/>
        </p:nvSpPr>
        <p:spPr bwMode="auto">
          <a:xfrm>
            <a:off x="2732577" y="4541181"/>
            <a:ext cx="4180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测试与验证</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grpSp>
        <p:nvGrpSpPr>
          <p:cNvPr id="226" name="组合 225"/>
          <p:cNvGrpSpPr/>
          <p:nvPr/>
        </p:nvGrpSpPr>
        <p:grpSpPr>
          <a:xfrm>
            <a:off x="2016341" y="4568473"/>
            <a:ext cx="609600" cy="560090"/>
            <a:chOff x="1828800" y="4745038"/>
            <a:chExt cx="762000" cy="665162"/>
          </a:xfrm>
        </p:grpSpPr>
        <p:grpSp>
          <p:nvGrpSpPr>
            <p:cNvPr id="227" name="Group 28"/>
            <p:cNvGrpSpPr>
              <a:grpSpLocks/>
            </p:cNvGrpSpPr>
            <p:nvPr/>
          </p:nvGrpSpPr>
          <p:grpSpPr bwMode="auto">
            <a:xfrm>
              <a:off x="1828800" y="4745038"/>
              <a:ext cx="762000" cy="665162"/>
              <a:chOff x="3174" y="2656"/>
              <a:chExt cx="1549" cy="1351"/>
            </a:xfrm>
          </p:grpSpPr>
          <p:sp>
            <p:nvSpPr>
              <p:cNvPr id="229" name="AutoShape 29"/>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0" name="AutoShape 30"/>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endParaRPr lang="zh-CN" altLang="en-US" b="1">
                  <a:latin typeface="Times New Roman" panose="02020603050405020304" pitchFamily="18" charset="0"/>
                  <a:ea typeface="宋体" pitchFamily="2" charset="-122"/>
                  <a:cs typeface="Times New Roman" panose="02020603050405020304" pitchFamily="18" charset="0"/>
                </a:endParaRPr>
              </a:p>
            </p:txBody>
          </p:sp>
          <p:sp>
            <p:nvSpPr>
              <p:cNvPr id="231" name="AutoShape 31"/>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p:spPr>
            <p:txBody>
              <a:bodyPr wrap="none" anchor="ctr"/>
              <a:lstStyle/>
              <a:p>
                <a:pPr algn="ctr">
                  <a:defRPr/>
                </a:pPr>
                <a:endParaRPr lang="zh-CN" altLang="en-US" b="1">
                  <a:latin typeface="Times New Roman" panose="02020603050405020304" pitchFamily="18" charset="0"/>
                  <a:ea typeface="宋体" pitchFamily="2" charset="-122"/>
                  <a:cs typeface="Times New Roman" panose="02020603050405020304" pitchFamily="18" charset="0"/>
                </a:endParaRPr>
              </a:p>
            </p:txBody>
          </p:sp>
        </p:grpSp>
        <p:sp>
          <p:nvSpPr>
            <p:cNvPr id="228" name="Text Box 34"/>
            <p:cNvSpPr txBox="1">
              <a:spLocks noChangeArrowheads="1"/>
            </p:cNvSpPr>
            <p:nvPr/>
          </p:nvSpPr>
          <p:spPr bwMode="gray">
            <a:xfrm>
              <a:off x="2001401" y="4801170"/>
              <a:ext cx="423193" cy="54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a:r>
                <a:rPr lang="en-US" altLang="zh-CN" sz="2400" b="1" dirty="0">
                  <a:solidFill>
                    <a:schemeClr val="bg1"/>
                  </a:solidFill>
                  <a:latin typeface="Times New Roman" panose="02020603050405020304" pitchFamily="18" charset="0"/>
                  <a:ea typeface="宋体" pitchFamily="2" charset="-122"/>
                  <a:cs typeface="Times New Roman" panose="02020603050405020304" pitchFamily="18" charset="0"/>
                </a:rPr>
                <a:t>4</a:t>
              </a:r>
            </a:p>
          </p:txBody>
        </p:sp>
      </p:grpSp>
      <p:sp>
        <p:nvSpPr>
          <p:cNvPr id="43" name="Text Box 17"/>
          <p:cNvSpPr txBox="1">
            <a:spLocks noChangeArrowheads="1"/>
          </p:cNvSpPr>
          <p:nvPr/>
        </p:nvSpPr>
        <p:spPr bwMode="auto">
          <a:xfrm>
            <a:off x="2800680" y="3570873"/>
            <a:ext cx="42968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r>
              <a:rPr lang="zh-CN" altLang="en-US" sz="3000" b="1" dirty="0">
                <a:latin typeface="Times New Roman" panose="02020603050405020304" pitchFamily="18" charset="0"/>
                <a:ea typeface="宋体" pitchFamily="2" charset="-122"/>
                <a:cs typeface="Times New Roman" panose="02020603050405020304" pitchFamily="18" charset="0"/>
              </a:rPr>
              <a:t>实时系统设计</a:t>
            </a:r>
            <a:endParaRPr lang="en-US" altLang="zh-CN" sz="3000" b="1" dirty="0">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4032364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500" fill="hold"/>
                                        <p:tgtEl>
                                          <p:spTgt spid="201"/>
                                        </p:tgtEl>
                                        <p:attrNameLst>
                                          <p:attrName>style.color</p:attrName>
                                        </p:attrNameLst>
                                      </p:cBhvr>
                                      <p:to>
                                        <a:srgbClr val="FA2A14"/>
                                      </p:to>
                                    </p:animClr>
                                  </p:childTnLst>
                                </p:cTn>
                              </p:par>
                              <p:par>
                                <p:cTn id="7" presetID="26" presetClass="emph" presetSubtype="0" fill="hold" grpId="1" nodeType="withEffect">
                                  <p:stCondLst>
                                    <p:cond delay="0"/>
                                  </p:stCondLst>
                                  <p:childTnLst>
                                    <p:animEffect transition="out" filter="fade">
                                      <p:cBhvr>
                                        <p:cTn id="8" dur="500" tmFilter="0, 0; .2, .5; .8, .5; 1, 0"/>
                                        <p:tgtEl>
                                          <p:spTgt spid="201"/>
                                        </p:tgtEl>
                                      </p:cBhvr>
                                    </p:animEffect>
                                    <p:animScale>
                                      <p:cBhvr>
                                        <p:cTn id="9" dur="250" autoRev="1" fill="hold"/>
                                        <p:tgtEl>
                                          <p:spTgt spid="20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20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39750" y="593344"/>
            <a:ext cx="8001000" cy="792163"/>
          </a:xfrm>
        </p:spPr>
        <p:txBody>
          <a:bodyPr/>
          <a:lstStyle/>
          <a:p>
            <a:r>
              <a:rPr lang="en-US" altLang="zh-CN" sz="2800" b="1" dirty="0">
                <a:latin typeface="Times New Roman" panose="02020603050405020304" pitchFamily="18" charset="0"/>
                <a:ea typeface="宋体" pitchFamily="2" charset="-122"/>
                <a:cs typeface="Times New Roman" panose="02020603050405020304" pitchFamily="18" charset="0"/>
              </a:rPr>
              <a:t>GNSS/INS</a:t>
            </a:r>
            <a:r>
              <a:rPr lang="zh-CN" altLang="en-US" sz="2800" b="1" dirty="0">
                <a:latin typeface="Times New Roman" panose="02020603050405020304" pitchFamily="18" charset="0"/>
                <a:ea typeface="宋体" pitchFamily="2" charset="-122"/>
                <a:cs typeface="Times New Roman" panose="02020603050405020304" pitchFamily="18" charset="0"/>
              </a:rPr>
              <a:t>组合导航原理</a:t>
            </a:r>
            <a:endParaRPr lang="zh-CN" altLang="en-US" dirty="0"/>
          </a:p>
        </p:txBody>
      </p:sp>
      <p:sp>
        <p:nvSpPr>
          <p:cNvPr id="4" name="日期占位符 3"/>
          <p:cNvSpPr>
            <a:spLocks noGrp="1"/>
          </p:cNvSpPr>
          <p:nvPr>
            <p:ph type="dt" sz="half" idx="10"/>
          </p:nvPr>
        </p:nvSpPr>
        <p:spPr/>
        <p:txBody>
          <a:bodyPr/>
          <a:lstStyle/>
          <a:p>
            <a:pPr>
              <a:defRPr/>
            </a:pPr>
            <a:fld id="{190118AD-F076-401A-916B-ED628250494C}"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6</a:t>
            </a:fld>
            <a:endParaRPr lang="en-US" altLang="zh-CN" dirty="0">
              <a:solidFill>
                <a:srgbClr val="000000"/>
              </a:solidFill>
            </a:endParaRPr>
          </a:p>
        </p:txBody>
      </p:sp>
      <p:sp>
        <p:nvSpPr>
          <p:cNvPr id="6" name="内容占位符 5"/>
          <p:cNvSpPr>
            <a:spLocks noGrp="1"/>
          </p:cNvSpPr>
          <p:nvPr>
            <p:ph idx="1"/>
          </p:nvPr>
        </p:nvSpPr>
        <p:spPr/>
        <p:txBody>
          <a:bodyPr/>
          <a:lstStyle/>
          <a:p>
            <a:r>
              <a:rPr lang="zh-CN" altLang="en-US" dirty="0"/>
              <a:t>捷联惯性导航</a:t>
            </a:r>
            <a:endParaRPr lang="en-US" altLang="zh-CN" dirty="0"/>
          </a:p>
          <a:p>
            <a:endParaRPr lang="zh-CN" altLang="en-US" dirty="0"/>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37" y="2033229"/>
            <a:ext cx="7720025" cy="3800813"/>
          </a:xfrm>
          <a:prstGeom prst="rect">
            <a:avLst/>
          </a:prstGeom>
        </p:spPr>
      </p:pic>
    </p:spTree>
    <p:extLst>
      <p:ext uri="{BB962C8B-B14F-4D97-AF65-F5344CB8AC3E}">
        <p14:creationId xmlns:p14="http://schemas.microsoft.com/office/powerpoint/2010/main" val="1425830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b="1" dirty="0">
                <a:latin typeface="Times New Roman" panose="02020603050405020304" pitchFamily="18" charset="0"/>
                <a:ea typeface="宋体" pitchFamily="2" charset="-122"/>
                <a:cs typeface="Times New Roman" panose="02020603050405020304" pitchFamily="18" charset="0"/>
              </a:rPr>
              <a:t>GNSS/INS</a:t>
            </a:r>
            <a:r>
              <a:rPr lang="zh-CN" altLang="en-US" sz="3200" b="1" dirty="0">
                <a:latin typeface="Times New Roman" panose="02020603050405020304" pitchFamily="18" charset="0"/>
                <a:ea typeface="宋体" pitchFamily="2" charset="-122"/>
                <a:cs typeface="Times New Roman" panose="02020603050405020304" pitchFamily="18" charset="0"/>
              </a:rPr>
              <a:t>组合导航原理</a:t>
            </a:r>
            <a:endParaRPr lang="zh-CN" altLang="en-US" dirty="0"/>
          </a:p>
        </p:txBody>
      </p:sp>
      <p:sp>
        <p:nvSpPr>
          <p:cNvPr id="3" name="内容占位符 2"/>
          <p:cNvSpPr>
            <a:spLocks noGrp="1"/>
          </p:cNvSpPr>
          <p:nvPr>
            <p:ph idx="1"/>
          </p:nvPr>
        </p:nvSpPr>
        <p:spPr/>
        <p:txBody>
          <a:bodyPr/>
          <a:lstStyle/>
          <a:p>
            <a:r>
              <a:rPr lang="en-US" altLang="zh-CN" dirty="0"/>
              <a:t>GNSS/INS</a:t>
            </a:r>
            <a:r>
              <a:rPr lang="zh-CN" altLang="en-US" dirty="0"/>
              <a:t>组合导航</a:t>
            </a:r>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7</a:t>
            </a:fld>
            <a:endParaRPr lang="en-US" altLang="zh-CN" dirty="0">
              <a:solidFill>
                <a:srgbClr val="000000"/>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705" y="2030621"/>
            <a:ext cx="6811164" cy="4178480"/>
          </a:xfrm>
          <a:prstGeom prst="rect">
            <a:avLst/>
          </a:prstGeom>
        </p:spPr>
      </p:pic>
    </p:spTree>
    <p:extLst>
      <p:ext uri="{BB962C8B-B14F-4D97-AF65-F5344CB8AC3E}">
        <p14:creationId xmlns:p14="http://schemas.microsoft.com/office/powerpoint/2010/main" val="164273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b="1" dirty="0">
                <a:latin typeface="Times New Roman" panose="02020603050405020304" pitchFamily="18" charset="0"/>
                <a:ea typeface="宋体" pitchFamily="2" charset="-122"/>
                <a:cs typeface="Times New Roman" panose="02020603050405020304" pitchFamily="18" charset="0"/>
              </a:rPr>
              <a:t>GNSS/INS</a:t>
            </a:r>
            <a:r>
              <a:rPr lang="zh-CN" altLang="en-US" sz="2800" b="1" dirty="0">
                <a:latin typeface="Times New Roman" panose="02020603050405020304" pitchFamily="18" charset="0"/>
                <a:ea typeface="宋体" pitchFamily="2" charset="-122"/>
                <a:cs typeface="Times New Roman" panose="02020603050405020304" pitchFamily="18" charset="0"/>
              </a:rPr>
              <a:t>组合导航原理</a:t>
            </a:r>
            <a:endParaRPr lang="zh-CN" altLang="en-US" dirty="0"/>
          </a:p>
        </p:txBody>
      </p:sp>
      <p:sp>
        <p:nvSpPr>
          <p:cNvPr id="3" name="内容占位符 2"/>
          <p:cNvSpPr>
            <a:spLocks noGrp="1"/>
          </p:cNvSpPr>
          <p:nvPr>
            <p:ph idx="1"/>
          </p:nvPr>
        </p:nvSpPr>
        <p:spPr/>
        <p:txBody>
          <a:bodyPr/>
          <a:lstStyle/>
          <a:p>
            <a:r>
              <a:rPr lang="en-US" altLang="zh-CN" dirty="0"/>
              <a:t>Kalman</a:t>
            </a:r>
            <a:r>
              <a:rPr lang="zh-CN" altLang="en-US" dirty="0"/>
              <a:t>滤波器设计</a:t>
            </a:r>
            <a:endParaRPr lang="en-US" altLang="zh-CN" dirty="0"/>
          </a:p>
          <a:p>
            <a:pPr lvl="1">
              <a:buFont typeface="Wingdings" panose="05000000000000000000" pitchFamily="2" charset="2"/>
              <a:buChar char="ü"/>
            </a:pPr>
            <a:r>
              <a:rPr lang="zh-CN" altLang="en-US" dirty="0"/>
              <a:t>状态量</a:t>
            </a:r>
            <a:endParaRPr lang="en-US" altLang="zh-CN" dirty="0"/>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8</a:t>
            </a:fld>
            <a:endParaRPr lang="en-US" altLang="zh-CN" dirty="0">
              <a:solidFill>
                <a:srgbClr val="000000"/>
              </a:solidFill>
            </a:endParaRPr>
          </a:p>
        </p:txBody>
      </p:sp>
      <p:grpSp>
        <p:nvGrpSpPr>
          <p:cNvPr id="16" name="组合 15"/>
          <p:cNvGrpSpPr/>
          <p:nvPr/>
        </p:nvGrpSpPr>
        <p:grpSpPr>
          <a:xfrm>
            <a:off x="1676470" y="2709327"/>
            <a:ext cx="5727560" cy="2341541"/>
            <a:chOff x="1788607" y="2197400"/>
            <a:chExt cx="5727560" cy="2341541"/>
          </a:xfrm>
        </p:grpSpPr>
        <p:graphicFrame>
          <p:nvGraphicFramePr>
            <p:cNvPr id="17" name="对象 16"/>
            <p:cNvGraphicFramePr>
              <a:graphicFrameLocks noChangeAspect="1"/>
            </p:cNvGraphicFramePr>
            <p:nvPr>
              <p:extLst>
                <p:ext uri="{D42A27DB-BD31-4B8C-83A1-F6EECF244321}">
                  <p14:modId xmlns:p14="http://schemas.microsoft.com/office/powerpoint/2010/main" val="550022750"/>
                </p:ext>
              </p:extLst>
            </p:nvPr>
          </p:nvGraphicFramePr>
          <p:xfrm>
            <a:off x="1788607" y="2972501"/>
            <a:ext cx="4650828" cy="609279"/>
          </p:xfrm>
          <a:graphic>
            <a:graphicData uri="http://schemas.openxmlformats.org/presentationml/2006/ole">
              <mc:AlternateContent xmlns:mc="http://schemas.openxmlformats.org/markup-compatibility/2006">
                <mc:Choice xmlns:v="urn:schemas-microsoft-com:vml" Requires="v">
                  <p:oleObj spid="_x0000_s8335" name="Equation" r:id="rId4" imgW="2171700" imgH="279400" progId="Equation.DSMT4">
                    <p:embed/>
                  </p:oleObj>
                </mc:Choice>
                <mc:Fallback>
                  <p:oleObj name="Equation" r:id="rId4" imgW="2171700" imgH="279400" progId="Equation.DSMT4">
                    <p:embed/>
                    <p:pic>
                      <p:nvPicPr>
                        <p:cNvPr id="34" name="对象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607" y="2972501"/>
                          <a:ext cx="4650828" cy="609279"/>
                        </a:xfrm>
                        <a:prstGeom prst="rect">
                          <a:avLst/>
                        </a:prstGeom>
                        <a:noFill/>
                      </p:spPr>
                    </p:pic>
                  </p:oleObj>
                </mc:Fallback>
              </mc:AlternateContent>
            </a:graphicData>
          </a:graphic>
        </p:graphicFrame>
        <p:sp>
          <p:nvSpPr>
            <p:cNvPr id="18" name="椭圆形标注 17"/>
            <p:cNvSpPr/>
            <p:nvPr/>
          </p:nvSpPr>
          <p:spPr bwMode="auto">
            <a:xfrm>
              <a:off x="2225710" y="3923382"/>
              <a:ext cx="874206" cy="612648"/>
            </a:xfrm>
            <a:prstGeom prst="wedgeEllipseCallout">
              <a:avLst>
                <a:gd name="adj1" fmla="val -14884"/>
                <a:gd name="adj2" fmla="val -12775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位置误差</a:t>
              </a:r>
            </a:p>
          </p:txBody>
        </p:sp>
        <p:sp>
          <p:nvSpPr>
            <p:cNvPr id="19" name="椭圆形标注 18"/>
            <p:cNvSpPr/>
            <p:nvPr/>
          </p:nvSpPr>
          <p:spPr bwMode="auto">
            <a:xfrm>
              <a:off x="2225710" y="2197400"/>
              <a:ext cx="874206" cy="612648"/>
            </a:xfrm>
            <a:prstGeom prst="wedgeEllipseCallout">
              <a:avLst>
                <a:gd name="adj1" fmla="val 46035"/>
                <a:gd name="adj2" fmla="val 10022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速度误差</a:t>
              </a:r>
            </a:p>
          </p:txBody>
        </p:sp>
        <p:sp>
          <p:nvSpPr>
            <p:cNvPr id="20" name="椭圆形标注 19"/>
            <p:cNvSpPr/>
            <p:nvPr/>
          </p:nvSpPr>
          <p:spPr bwMode="auto">
            <a:xfrm>
              <a:off x="3460879" y="3926293"/>
              <a:ext cx="874206" cy="612648"/>
            </a:xfrm>
            <a:prstGeom prst="wedgeEllipseCallout">
              <a:avLst>
                <a:gd name="adj1" fmla="val -34425"/>
                <a:gd name="adj2" fmla="val -12119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姿态误差</a:t>
              </a:r>
            </a:p>
          </p:txBody>
        </p:sp>
        <p:sp>
          <p:nvSpPr>
            <p:cNvPr id="21" name="椭圆形标注 20"/>
            <p:cNvSpPr/>
            <p:nvPr/>
          </p:nvSpPr>
          <p:spPr bwMode="auto">
            <a:xfrm>
              <a:off x="5889717" y="3862728"/>
              <a:ext cx="1365193" cy="612648"/>
            </a:xfrm>
            <a:prstGeom prst="wedgeEllipseCallout">
              <a:avLst>
                <a:gd name="adj1" fmla="val -110251"/>
                <a:gd name="adj2" fmla="val -10971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r>
                <a:rPr lang="zh-CN" altLang="en-US" sz="1400" dirty="0">
                  <a:latin typeface="Times New Roman" pitchFamily="18" charset="0"/>
                  <a:ea typeface="굴림" pitchFamily="34" charset="-127"/>
                </a:rPr>
                <a:t>加表</a:t>
              </a:r>
              <a:endParaRPr lang="en-US" altLang="zh-CN" sz="1400" dirty="0">
                <a:latin typeface="Times New Roman" pitchFamily="18" charset="0"/>
                <a:ea typeface="굴림" pitchFamily="34" charset="-127"/>
              </a:endParaRPr>
            </a:p>
            <a:p>
              <a:pPr algn="ctr" eaLnBrk="1" hangingPunct="1"/>
              <a:r>
                <a:rPr lang="zh-CN" altLang="en-US" sz="1400" dirty="0">
                  <a:latin typeface="Times New Roman" pitchFamily="18" charset="0"/>
                  <a:ea typeface="굴림" pitchFamily="34" charset="-127"/>
                </a:rPr>
                <a:t>比例因子</a:t>
              </a:r>
            </a:p>
          </p:txBody>
        </p:sp>
        <p:sp>
          <p:nvSpPr>
            <p:cNvPr id="22" name="椭圆形标注 21"/>
            <p:cNvSpPr/>
            <p:nvPr/>
          </p:nvSpPr>
          <p:spPr bwMode="auto">
            <a:xfrm>
              <a:off x="4253920" y="2197400"/>
              <a:ext cx="1295584" cy="612648"/>
            </a:xfrm>
            <a:prstGeom prst="wedgeEllipseCallout">
              <a:avLst>
                <a:gd name="adj1" fmla="val -21546"/>
                <a:gd name="adj2" fmla="val 114984"/>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陀螺</a:t>
              </a:r>
              <a:endParaRPr kumimoji="0" lang="en-US" altLang="zh-CN" sz="1400" b="0" i="0" u="none" strike="noStrike" cap="none" normalizeH="0" baseline="0" dirty="0">
                <a:ln>
                  <a:noFill/>
                </a:ln>
                <a:solidFill>
                  <a:schemeClr val="tx1"/>
                </a:solidFill>
                <a:latin typeface="Times New Roman" pitchFamily="18" charset="0"/>
                <a:ea typeface="굴림" pitchFamily="34" charset="-127"/>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比例因子</a:t>
              </a:r>
            </a:p>
          </p:txBody>
        </p:sp>
        <p:sp>
          <p:nvSpPr>
            <p:cNvPr id="23" name="椭圆形标注 22"/>
            <p:cNvSpPr/>
            <p:nvPr/>
          </p:nvSpPr>
          <p:spPr bwMode="auto">
            <a:xfrm>
              <a:off x="3242415" y="2202866"/>
              <a:ext cx="874206" cy="612648"/>
            </a:xfrm>
            <a:prstGeom prst="wedgeEllipseCallout">
              <a:avLst>
                <a:gd name="adj1" fmla="val 16150"/>
                <a:gd name="adj2" fmla="val 10350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陀螺零偏</a:t>
              </a:r>
            </a:p>
          </p:txBody>
        </p:sp>
        <p:sp>
          <p:nvSpPr>
            <p:cNvPr id="24" name="椭圆形标注 23"/>
            <p:cNvSpPr/>
            <p:nvPr/>
          </p:nvSpPr>
          <p:spPr bwMode="auto">
            <a:xfrm>
              <a:off x="4675298" y="3923382"/>
              <a:ext cx="874206" cy="612648"/>
            </a:xfrm>
            <a:prstGeom prst="wedgeEllipseCallout">
              <a:avLst>
                <a:gd name="adj1" fmla="val -80402"/>
                <a:gd name="adj2" fmla="val -11955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latin typeface="Times New Roman" pitchFamily="18" charset="0"/>
                  <a:ea typeface="굴림" pitchFamily="34" charset="-127"/>
                </a:rPr>
                <a:t>加表零偏</a:t>
              </a:r>
            </a:p>
          </p:txBody>
        </p:sp>
        <p:sp>
          <p:nvSpPr>
            <p:cNvPr id="25" name="椭圆形标注 24"/>
            <p:cNvSpPr/>
            <p:nvPr/>
          </p:nvSpPr>
          <p:spPr bwMode="auto">
            <a:xfrm>
              <a:off x="5686802" y="2216658"/>
              <a:ext cx="1829365" cy="612648"/>
            </a:xfrm>
            <a:prstGeom prst="wedgeEllipseCallout">
              <a:avLst>
                <a:gd name="adj1" fmla="val -46515"/>
                <a:gd name="adj2" fmla="val 98582"/>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zh-CN" altLang="en-US" sz="1400" dirty="0">
                  <a:latin typeface="Times New Roman" pitchFamily="18" charset="0"/>
                  <a:ea typeface="굴림" pitchFamily="34" charset="-127"/>
                </a:rPr>
                <a:t>里程计</a:t>
              </a:r>
              <a:endParaRPr lang="en-US" altLang="zh-CN" sz="1400" dirty="0">
                <a:latin typeface="Times New Roman" pitchFamily="18" charset="0"/>
                <a:ea typeface="굴림" pitchFamily="34" charset="-127"/>
              </a:endParaRPr>
            </a:p>
            <a:p>
              <a:pPr algn="ctr" fontAlgn="base">
                <a:spcBef>
                  <a:spcPct val="0"/>
                </a:spcBef>
                <a:spcAft>
                  <a:spcPct val="0"/>
                </a:spcAft>
              </a:pPr>
              <a:r>
                <a:rPr lang="zh-CN" altLang="en-US" sz="1400" dirty="0">
                  <a:latin typeface="Times New Roman" pitchFamily="18" charset="0"/>
                  <a:ea typeface="굴림" pitchFamily="34" charset="-127"/>
                </a:rPr>
                <a:t>比例因子误差</a:t>
              </a:r>
            </a:p>
          </p:txBody>
        </p:sp>
      </p:grpSp>
      <p:sp>
        <p:nvSpPr>
          <p:cNvPr id="26" name="文本框 25"/>
          <p:cNvSpPr txBox="1"/>
          <p:nvPr/>
        </p:nvSpPr>
        <p:spPr>
          <a:xfrm>
            <a:off x="839828" y="5612466"/>
            <a:ext cx="2781531" cy="646331"/>
          </a:xfrm>
          <a:prstGeom prst="rect">
            <a:avLst/>
          </a:prstGeom>
          <a:noFill/>
        </p:spPr>
        <p:txBody>
          <a:bodyPr wrap="none" rtlCol="0">
            <a:spAutoFit/>
          </a:bodyPr>
          <a:lstStyle/>
          <a:p>
            <a:pPr marL="285750" indent="-285750">
              <a:buClr>
                <a:srgbClr val="C00000"/>
              </a:buClr>
              <a:buFont typeface="Wingdings" panose="05000000000000000000" pitchFamily="2" charset="2"/>
              <a:buChar char="ü"/>
            </a:pPr>
            <a:r>
              <a:rPr lang="zh-CN" altLang="en-US" dirty="0"/>
              <a:t>状态量维数较高</a:t>
            </a:r>
            <a:endParaRPr lang="en-US" altLang="zh-CN" dirty="0"/>
          </a:p>
          <a:p>
            <a:pPr marL="285750" indent="-285750">
              <a:buClr>
                <a:srgbClr val="C00000"/>
              </a:buClr>
              <a:buFont typeface="Wingdings" panose="05000000000000000000" pitchFamily="2" charset="2"/>
              <a:buChar char="ü"/>
            </a:pPr>
            <a:r>
              <a:rPr lang="zh-CN" altLang="en-US" dirty="0"/>
              <a:t>嵌入式系统中内存有限</a:t>
            </a:r>
          </a:p>
        </p:txBody>
      </p:sp>
      <p:sp>
        <p:nvSpPr>
          <p:cNvPr id="27" name="右箭头 26"/>
          <p:cNvSpPr/>
          <p:nvPr/>
        </p:nvSpPr>
        <p:spPr bwMode="auto">
          <a:xfrm>
            <a:off x="3662140" y="5695077"/>
            <a:ext cx="959285" cy="398743"/>
          </a:xfrm>
          <a:prstGeom prs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0" lang="zh-CN" altLang="en-US" sz="3000" b="1" i="0" u="none" strike="noStrike" cap="none" normalizeH="0" baseline="0">
              <a:ln>
                <a:noFill/>
              </a:ln>
              <a:solidFill>
                <a:schemeClr val="tx1"/>
              </a:solidFill>
              <a:effectLst/>
              <a:latin typeface="Verdana" pitchFamily="34" charset="0"/>
              <a:ea typeface="黑体" pitchFamily="49" charset="-122"/>
            </a:endParaRPr>
          </a:p>
        </p:txBody>
      </p:sp>
      <p:sp>
        <p:nvSpPr>
          <p:cNvPr id="28" name="文本框 27"/>
          <p:cNvSpPr txBox="1"/>
          <p:nvPr/>
        </p:nvSpPr>
        <p:spPr>
          <a:xfrm>
            <a:off x="4817269" y="5724488"/>
            <a:ext cx="1510029" cy="369332"/>
          </a:xfrm>
          <a:prstGeom prst="rect">
            <a:avLst/>
          </a:prstGeom>
          <a:noFill/>
        </p:spPr>
        <p:txBody>
          <a:bodyPr wrap="none" rtlCol="0">
            <a:spAutoFit/>
          </a:bodyPr>
          <a:lstStyle/>
          <a:p>
            <a:r>
              <a:rPr lang="zh-CN" altLang="en-US" dirty="0"/>
              <a:t>序贯</a:t>
            </a:r>
            <a:r>
              <a:rPr lang="en-US" altLang="zh-CN" dirty="0"/>
              <a:t>Kalman</a:t>
            </a:r>
          </a:p>
        </p:txBody>
      </p:sp>
    </p:spTree>
    <p:extLst>
      <p:ext uri="{BB962C8B-B14F-4D97-AF65-F5344CB8AC3E}">
        <p14:creationId xmlns:p14="http://schemas.microsoft.com/office/powerpoint/2010/main" val="36405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b="1" dirty="0">
                <a:latin typeface="Times New Roman" panose="02020603050405020304" pitchFamily="18" charset="0"/>
                <a:ea typeface="宋体" pitchFamily="2" charset="-122"/>
                <a:cs typeface="Times New Roman" panose="02020603050405020304" pitchFamily="18" charset="0"/>
              </a:rPr>
              <a:t>GNSS/INS</a:t>
            </a:r>
            <a:r>
              <a:rPr lang="zh-CN" altLang="en-US" sz="2800" b="1" dirty="0">
                <a:latin typeface="Times New Roman" panose="02020603050405020304" pitchFamily="18" charset="0"/>
                <a:ea typeface="宋体" pitchFamily="2" charset="-122"/>
                <a:cs typeface="Times New Roman" panose="02020603050405020304" pitchFamily="18" charset="0"/>
              </a:rPr>
              <a:t>组合导航原理</a:t>
            </a:r>
            <a:endParaRPr lang="zh-CN" altLang="en-US" dirty="0"/>
          </a:p>
        </p:txBody>
      </p:sp>
      <p:sp>
        <p:nvSpPr>
          <p:cNvPr id="3" name="内容占位符 2"/>
          <p:cNvSpPr>
            <a:spLocks noGrp="1"/>
          </p:cNvSpPr>
          <p:nvPr>
            <p:ph idx="1"/>
          </p:nvPr>
        </p:nvSpPr>
        <p:spPr/>
        <p:txBody>
          <a:bodyPr/>
          <a:lstStyle/>
          <a:p>
            <a:pPr>
              <a:buFont typeface="Wingdings" panose="05000000000000000000" pitchFamily="2" charset="2"/>
              <a:buChar char="ü"/>
            </a:pPr>
            <a:r>
              <a:rPr lang="zh-CN" altLang="en-US" dirty="0"/>
              <a:t>状态方程</a:t>
            </a:r>
            <a:endParaRPr lang="en-US" altLang="zh-CN" dirty="0"/>
          </a:p>
          <a:p>
            <a:pPr lvl="1">
              <a:buFont typeface="Arial" panose="020B0604020202020204" pitchFamily="34" charset="0"/>
              <a:buChar char="•"/>
            </a:pPr>
            <a:r>
              <a:rPr lang="zh-CN" altLang="en-US" dirty="0"/>
              <a:t>速度误差微分方程</a:t>
            </a:r>
            <a:endParaRPr lang="en-US" altLang="zh-CN" dirty="0"/>
          </a:p>
          <a:p>
            <a:pPr marL="353616" lvl="1" indent="0">
              <a:buNone/>
            </a:pPr>
            <a:endParaRPr lang="en-US" altLang="zh-CN" dirty="0"/>
          </a:p>
          <a:p>
            <a:pPr marL="353616" lvl="1" indent="0">
              <a:buNone/>
            </a:pPr>
            <a:endParaRPr lang="en-US" altLang="zh-CN" dirty="0"/>
          </a:p>
          <a:p>
            <a:pPr lvl="1">
              <a:buFont typeface="Arial" panose="020B0604020202020204" pitchFamily="34" charset="0"/>
              <a:buChar char="•"/>
            </a:pPr>
            <a:r>
              <a:rPr lang="zh-CN" altLang="en-US" dirty="0"/>
              <a:t>位置误差微分方程</a:t>
            </a:r>
            <a:endParaRPr lang="en-US" altLang="zh-CN" dirty="0"/>
          </a:p>
          <a:p>
            <a:pPr marL="353616" lvl="1" indent="0">
              <a:buNone/>
            </a:pPr>
            <a:endParaRPr lang="en-US" altLang="zh-CN" dirty="0"/>
          </a:p>
          <a:p>
            <a:pPr marL="353616" lvl="1" indent="0">
              <a:buNone/>
            </a:pPr>
            <a:endParaRPr lang="en-US" altLang="zh-CN" dirty="0"/>
          </a:p>
          <a:p>
            <a:pPr lvl="1">
              <a:buFont typeface="Arial" panose="020B0604020202020204" pitchFamily="34" charset="0"/>
              <a:buChar char="•"/>
            </a:pPr>
            <a:r>
              <a:rPr lang="zh-CN" altLang="en-US" dirty="0"/>
              <a:t>姿态误差微分方程</a:t>
            </a:r>
            <a:endParaRPr lang="en-US" altLang="zh-CN" dirty="0"/>
          </a:p>
          <a:p>
            <a:pPr marL="353616" lvl="1" indent="0">
              <a:buNone/>
            </a:pPr>
            <a:endParaRPr lang="en-US" altLang="zh-CN" dirty="0"/>
          </a:p>
          <a:p>
            <a:pPr marL="353616" lvl="1" indent="0">
              <a:buNone/>
            </a:pPr>
            <a:endParaRPr lang="en-US" altLang="zh-CN" dirty="0"/>
          </a:p>
          <a:p>
            <a:pPr lvl="1">
              <a:buFont typeface="Arial" panose="020B0604020202020204" pitchFamily="34" charset="0"/>
              <a:buChar char="•"/>
            </a:pPr>
            <a:r>
              <a:rPr lang="zh-CN" altLang="en-US" dirty="0"/>
              <a:t>传感器误差微分方程</a:t>
            </a:r>
            <a:endParaRPr lang="en-US" altLang="zh-CN" dirty="0"/>
          </a:p>
          <a:p>
            <a:pPr marL="651272" lvl="2" indent="0">
              <a:buNone/>
            </a:pPr>
            <a:r>
              <a:rPr lang="en-US" altLang="zh-CN" dirty="0"/>
              <a:t> </a:t>
            </a:r>
          </a:p>
          <a:p>
            <a:pPr marL="651272" lvl="2" indent="0">
              <a:buNone/>
            </a:pPr>
            <a:r>
              <a:rPr lang="en-US" altLang="zh-CN" dirty="0"/>
              <a:t> </a:t>
            </a:r>
            <a:r>
              <a:rPr lang="en-US" altLang="zh-CN" dirty="0">
                <a:latin typeface="Times New Roman" panose="02020603050405020304" pitchFamily="18" charset="0"/>
                <a:cs typeface="Times New Roman" panose="02020603050405020304" pitchFamily="18" charset="0"/>
              </a:rPr>
              <a:t>IMU</a:t>
            </a:r>
            <a:r>
              <a:rPr lang="zh-CN" altLang="en-US" dirty="0">
                <a:latin typeface="Times New Roman" panose="02020603050405020304" pitchFamily="18" charset="0"/>
                <a:cs typeface="Times New Roman" panose="02020603050405020304" pitchFamily="18" charset="0"/>
              </a:rPr>
              <a:t>：</a:t>
            </a:r>
            <a:r>
              <a:rPr lang="en-US" altLang="zh-CN" dirty="0"/>
              <a:t>                              </a:t>
            </a:r>
            <a:r>
              <a:rPr lang="zh-CN" altLang="en-US" dirty="0"/>
              <a:t>里程计：</a:t>
            </a:r>
            <a:endParaRPr lang="en-US" altLang="zh-CN" dirty="0"/>
          </a:p>
          <a:p>
            <a:pPr marL="1108472" lvl="2" indent="-457200">
              <a:buFont typeface="+mj-ea"/>
              <a:buAutoNum type="circleNumDbPlain"/>
            </a:pPr>
            <a:endParaRPr lang="en-US" altLang="zh-CN" dirty="0"/>
          </a:p>
          <a:p>
            <a:pPr marL="1108472" lvl="2" indent="-457200">
              <a:buFont typeface="+mj-ea"/>
              <a:buAutoNum type="circleNumDbPlain"/>
            </a:pPr>
            <a:endParaRPr lang="en-US" altLang="zh-CN" dirty="0"/>
          </a:p>
          <a:p>
            <a:pPr>
              <a:buFont typeface="Arial" panose="020B0604020202020204" pitchFamily="34" charset="0"/>
              <a:buChar char="•"/>
            </a:pPr>
            <a:endParaRPr lang="en-US" altLang="zh-CN" dirty="0"/>
          </a:p>
        </p:txBody>
      </p:sp>
      <p:sp>
        <p:nvSpPr>
          <p:cNvPr id="4" name="日期占位符 3"/>
          <p:cNvSpPr>
            <a:spLocks noGrp="1"/>
          </p:cNvSpPr>
          <p:nvPr>
            <p:ph type="dt" sz="half" idx="10"/>
          </p:nvPr>
        </p:nvSpPr>
        <p:spPr/>
        <p:txBody>
          <a:bodyPr/>
          <a:lstStyle/>
          <a:p>
            <a:pPr>
              <a:defRPr/>
            </a:pPr>
            <a:fld id="{5534D039-7D1D-4EAF-884D-62E95E05B6C1}" type="datetime1">
              <a:rPr lang="zh-CN" altLang="en-US" smtClean="0">
                <a:solidFill>
                  <a:srgbClr val="000000"/>
                </a:solidFill>
              </a:rPr>
              <a:t>2020/11/17</a:t>
            </a:fld>
            <a:endParaRPr lang="en-US" altLang="zh-CN" dirty="0">
              <a:solidFill>
                <a:srgbClr val="000000"/>
              </a:solidFill>
            </a:endParaRPr>
          </a:p>
        </p:txBody>
      </p:sp>
      <p:sp>
        <p:nvSpPr>
          <p:cNvPr id="5" name="灯片编号占位符 4"/>
          <p:cNvSpPr>
            <a:spLocks noGrp="1"/>
          </p:cNvSpPr>
          <p:nvPr>
            <p:ph type="sldNum" sz="quarter" idx="12"/>
          </p:nvPr>
        </p:nvSpPr>
        <p:spPr/>
        <p:txBody>
          <a:bodyPr/>
          <a:lstStyle/>
          <a:p>
            <a:pPr>
              <a:defRPr/>
            </a:pPr>
            <a:fld id="{264183B1-05CD-4ED7-B668-709907A9D0BD}" type="slidenum">
              <a:rPr lang="zh-CN" altLang="en-US" smtClean="0">
                <a:solidFill>
                  <a:srgbClr val="000000"/>
                </a:solidFill>
              </a:rPr>
              <a:pPr>
                <a:defRPr/>
              </a:pPr>
              <a:t>9</a:t>
            </a:fld>
            <a:endParaRPr lang="en-US" altLang="zh-CN" dirty="0">
              <a:solidFill>
                <a:srgbClr val="000000"/>
              </a:solidFill>
            </a:endParaRPr>
          </a:p>
        </p:txBody>
      </p:sp>
      <p:graphicFrame>
        <p:nvGraphicFramePr>
          <p:cNvPr id="29" name="对象 28"/>
          <p:cNvGraphicFramePr>
            <a:graphicFrameLocks noChangeAspect="1"/>
          </p:cNvGraphicFramePr>
          <p:nvPr>
            <p:extLst>
              <p:ext uri="{D42A27DB-BD31-4B8C-83A1-F6EECF244321}">
                <p14:modId xmlns:p14="http://schemas.microsoft.com/office/powerpoint/2010/main" val="480184073"/>
              </p:ext>
            </p:extLst>
          </p:nvPr>
        </p:nvGraphicFramePr>
        <p:xfrm>
          <a:off x="1276889" y="2341555"/>
          <a:ext cx="6601460" cy="554990"/>
        </p:xfrm>
        <a:graphic>
          <a:graphicData uri="http://schemas.openxmlformats.org/presentationml/2006/ole">
            <mc:AlternateContent xmlns:mc="http://schemas.openxmlformats.org/markup-compatibility/2006">
              <mc:Choice xmlns:v="urn:schemas-microsoft-com:vml" Requires="v">
                <p:oleObj spid="_x0000_s9929" name="Equation" r:id="rId4" imgW="2870200" imgH="241300" progId="Equation.DSMT4">
                  <p:embed/>
                </p:oleObj>
              </mc:Choice>
              <mc:Fallback>
                <p:oleObj name="Equation" r:id="rId4" imgW="2870200" imgH="241300" progId="Equation.DSMT4">
                  <p:embed/>
                  <p:pic>
                    <p:nvPicPr>
                      <p:cNvPr id="14" name="对象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889" y="2341555"/>
                        <a:ext cx="6601460" cy="554990"/>
                      </a:xfrm>
                      <a:prstGeom prst="rect">
                        <a:avLst/>
                      </a:prstGeom>
                      <a:noFill/>
                    </p:spPr>
                  </p:pic>
                </p:oleObj>
              </mc:Fallback>
            </mc:AlternateContent>
          </a:graphicData>
        </a:graphic>
      </p:graphicFrame>
      <p:graphicFrame>
        <p:nvGraphicFramePr>
          <p:cNvPr id="30" name="对象 29"/>
          <p:cNvGraphicFramePr>
            <a:graphicFrameLocks noChangeAspect="1"/>
          </p:cNvGraphicFramePr>
          <p:nvPr>
            <p:extLst>
              <p:ext uri="{D42A27DB-BD31-4B8C-83A1-F6EECF244321}">
                <p14:modId xmlns:p14="http://schemas.microsoft.com/office/powerpoint/2010/main" val="3025538117"/>
              </p:ext>
            </p:extLst>
          </p:nvPr>
        </p:nvGraphicFramePr>
        <p:xfrm>
          <a:off x="1276889" y="3476405"/>
          <a:ext cx="3241620" cy="554760"/>
        </p:xfrm>
        <a:graphic>
          <a:graphicData uri="http://schemas.openxmlformats.org/presentationml/2006/ole">
            <mc:AlternateContent xmlns:mc="http://schemas.openxmlformats.org/markup-compatibility/2006">
              <mc:Choice xmlns:v="urn:schemas-microsoft-com:vml" Requires="v">
                <p:oleObj spid="_x0000_s9930" name="Equation" r:id="rId6" imgW="1409400" imgH="241200" progId="Equation.DSMT4">
                  <p:embed/>
                </p:oleObj>
              </mc:Choice>
              <mc:Fallback>
                <p:oleObj name="Equation" r:id="rId6" imgW="1409400" imgH="241200" progId="Equation.DSMT4">
                  <p:embed/>
                  <p:pic>
                    <p:nvPicPr>
                      <p:cNvPr id="22" name="对象 21"/>
                      <p:cNvPicPr>
                        <a:picLocks noChangeAspect="1" noChangeArrowheads="1"/>
                      </p:cNvPicPr>
                      <p:nvPr/>
                    </p:nvPicPr>
                    <p:blipFill>
                      <a:blip r:embed="rId7"/>
                      <a:srcRect/>
                      <a:stretch>
                        <a:fillRect/>
                      </a:stretch>
                    </p:blipFill>
                    <p:spPr bwMode="auto">
                      <a:xfrm>
                        <a:off x="1276889" y="3476405"/>
                        <a:ext cx="3241620" cy="554760"/>
                      </a:xfrm>
                      <a:prstGeom prst="rect">
                        <a:avLst/>
                      </a:prstGeom>
                      <a:noFill/>
                    </p:spPr>
                  </p:pic>
                </p:oleObj>
              </mc:Fallback>
            </mc:AlternateContent>
          </a:graphicData>
        </a:graphic>
      </p:graphicFrame>
      <p:graphicFrame>
        <p:nvGraphicFramePr>
          <p:cNvPr id="31" name="对象 30"/>
          <p:cNvGraphicFramePr>
            <a:graphicFrameLocks noChangeAspect="1"/>
          </p:cNvGraphicFramePr>
          <p:nvPr>
            <p:extLst>
              <p:ext uri="{D42A27DB-BD31-4B8C-83A1-F6EECF244321}">
                <p14:modId xmlns:p14="http://schemas.microsoft.com/office/powerpoint/2010/main" val="1359712041"/>
              </p:ext>
            </p:extLst>
          </p:nvPr>
        </p:nvGraphicFramePr>
        <p:xfrm>
          <a:off x="1357958" y="4460867"/>
          <a:ext cx="4498340" cy="554990"/>
        </p:xfrm>
        <a:graphic>
          <a:graphicData uri="http://schemas.openxmlformats.org/presentationml/2006/ole">
            <mc:AlternateContent xmlns:mc="http://schemas.openxmlformats.org/markup-compatibility/2006">
              <mc:Choice xmlns:v="urn:schemas-microsoft-com:vml" Requires="v">
                <p:oleObj spid="_x0000_s9931" name="Equation" r:id="rId8" imgW="1955800" imgH="241300" progId="Equation.DSMT4">
                  <p:embed/>
                </p:oleObj>
              </mc:Choice>
              <mc:Fallback>
                <p:oleObj name="Equation" r:id="rId8" imgW="1955800" imgH="241300" progId="Equation.DSMT4">
                  <p:embed/>
                  <p:pic>
                    <p:nvPicPr>
                      <p:cNvPr id="20" name="对象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7958" y="4460867"/>
                        <a:ext cx="4498340" cy="554990"/>
                      </a:xfrm>
                      <a:prstGeom prst="rect">
                        <a:avLst/>
                      </a:prstGeom>
                      <a:noFill/>
                    </p:spPr>
                  </p:pic>
                </p:oleObj>
              </mc:Fallback>
            </mc:AlternateContent>
          </a:graphicData>
        </a:graphic>
      </p:graphicFrame>
      <p:graphicFrame>
        <p:nvGraphicFramePr>
          <p:cNvPr id="32" name="对象 31"/>
          <p:cNvGraphicFramePr>
            <a:graphicFrameLocks noChangeAspect="1"/>
          </p:cNvGraphicFramePr>
          <p:nvPr>
            <p:extLst>
              <p:ext uri="{D42A27DB-BD31-4B8C-83A1-F6EECF244321}">
                <p14:modId xmlns:p14="http://schemas.microsoft.com/office/powerpoint/2010/main" val="3705679247"/>
              </p:ext>
            </p:extLst>
          </p:nvPr>
        </p:nvGraphicFramePr>
        <p:xfrm>
          <a:off x="2005520" y="5485340"/>
          <a:ext cx="1868628" cy="905117"/>
        </p:xfrm>
        <a:graphic>
          <a:graphicData uri="http://schemas.openxmlformats.org/presentationml/2006/ole">
            <mc:AlternateContent xmlns:mc="http://schemas.openxmlformats.org/markup-compatibility/2006">
              <mc:Choice xmlns:v="urn:schemas-microsoft-com:vml" Requires="v">
                <p:oleObj spid="_x0000_s9932" name="Equation" r:id="rId10" imgW="812520" imgH="393480" progId="Equation.DSMT4">
                  <p:embed/>
                </p:oleObj>
              </mc:Choice>
              <mc:Fallback>
                <p:oleObj name="Equation" r:id="rId10" imgW="812520" imgH="393480" progId="Equation.DSMT4">
                  <p:embed/>
                  <p:pic>
                    <p:nvPicPr>
                      <p:cNvPr id="24" name="对象 23"/>
                      <p:cNvPicPr>
                        <a:picLocks noChangeAspect="1" noChangeArrowheads="1"/>
                      </p:cNvPicPr>
                      <p:nvPr/>
                    </p:nvPicPr>
                    <p:blipFill>
                      <a:blip r:embed="rId11"/>
                      <a:srcRect/>
                      <a:stretch>
                        <a:fillRect/>
                      </a:stretch>
                    </p:blipFill>
                    <p:spPr bwMode="auto">
                      <a:xfrm>
                        <a:off x="2005520" y="5485340"/>
                        <a:ext cx="1868628" cy="905117"/>
                      </a:xfrm>
                      <a:prstGeom prst="rect">
                        <a:avLst/>
                      </a:prstGeom>
                      <a:noFill/>
                    </p:spPr>
                  </p:pic>
                </p:oleObj>
              </mc:Fallback>
            </mc:AlternateContent>
          </a:graphicData>
        </a:graphic>
      </p:graphicFrame>
      <p:graphicFrame>
        <p:nvGraphicFramePr>
          <p:cNvPr id="33" name="对象 32"/>
          <p:cNvGraphicFramePr>
            <a:graphicFrameLocks noChangeAspect="1"/>
          </p:cNvGraphicFramePr>
          <p:nvPr>
            <p:extLst>
              <p:ext uri="{D42A27DB-BD31-4B8C-83A1-F6EECF244321}">
                <p14:modId xmlns:p14="http://schemas.microsoft.com/office/powerpoint/2010/main" val="1435500246"/>
              </p:ext>
            </p:extLst>
          </p:nvPr>
        </p:nvGraphicFramePr>
        <p:xfrm>
          <a:off x="5295900" y="5673725"/>
          <a:ext cx="1722438" cy="527050"/>
        </p:xfrm>
        <a:graphic>
          <a:graphicData uri="http://schemas.openxmlformats.org/presentationml/2006/ole">
            <mc:AlternateContent xmlns:mc="http://schemas.openxmlformats.org/markup-compatibility/2006">
              <mc:Choice xmlns:v="urn:schemas-microsoft-com:vml" Requires="v">
                <p:oleObj spid="_x0000_s9933" name="Equation" r:id="rId12" imgW="749160" imgH="228600" progId="Equation.DSMT4">
                  <p:embed/>
                </p:oleObj>
              </mc:Choice>
              <mc:Fallback>
                <p:oleObj name="Equation" r:id="rId12" imgW="749160" imgH="228600" progId="Equation.DSMT4">
                  <p:embed/>
                  <p:pic>
                    <p:nvPicPr>
                      <p:cNvPr id="27" name="对象 26"/>
                      <p:cNvPicPr>
                        <a:picLocks noChangeAspect="1" noChangeArrowheads="1"/>
                      </p:cNvPicPr>
                      <p:nvPr/>
                    </p:nvPicPr>
                    <p:blipFill>
                      <a:blip r:embed="rId13"/>
                      <a:srcRect/>
                      <a:stretch>
                        <a:fillRect/>
                      </a:stretch>
                    </p:blipFill>
                    <p:spPr bwMode="auto">
                      <a:xfrm>
                        <a:off x="5295900" y="5673725"/>
                        <a:ext cx="1722438" cy="527050"/>
                      </a:xfrm>
                      <a:prstGeom prst="rect">
                        <a:avLst/>
                      </a:prstGeom>
                      <a:noFill/>
                    </p:spPr>
                  </p:pic>
                </p:oleObj>
              </mc:Fallback>
            </mc:AlternateContent>
          </a:graphicData>
        </a:graphic>
      </p:graphicFrame>
    </p:spTree>
    <p:extLst>
      <p:ext uri="{BB962C8B-B14F-4D97-AF65-F5344CB8AC3E}">
        <p14:creationId xmlns:p14="http://schemas.microsoft.com/office/powerpoint/2010/main" val="2180098943"/>
      </p:ext>
    </p:extLst>
  </p:cSld>
  <p:clrMapOvr>
    <a:masterClrMapping/>
  </p:clrMapOvr>
</p:sld>
</file>

<file path=ppt/theme/theme1.xml><?xml version="1.0" encoding="utf-8"?>
<a:theme xmlns:a="http://schemas.openxmlformats.org/drawingml/2006/main" name="幻灯片模板">
  <a:themeElements>
    <a:clrScheme name="幻灯片模板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幻灯片模板">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Tx/>
          <a:buSzTx/>
          <a:buFontTx/>
          <a:buNone/>
          <a:tabLst/>
          <a:defRPr kumimoji="0" lang="zh-CN" sz="3000" b="1" i="0" u="none" strike="noStrike" cap="none" normalizeH="0" baseline="0" smtClean="0">
            <a:ln>
              <a:noFill/>
            </a:ln>
            <a:solidFill>
              <a:schemeClr val="tx1"/>
            </a:solidFill>
            <a:effectLst/>
            <a:latin typeface="Verdana" pitchFamily="34" charset="0"/>
            <a:ea typeface="黑体" pitchFamily="49" charset="-122"/>
          </a:defRPr>
        </a:defPPr>
      </a:lstStyle>
    </a:spDef>
    <a:lnDef>
      <a:spPr bwMode="auto">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幻灯片模板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幻灯片模板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幻灯片模板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幻灯片模板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幻灯片模板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幻灯片模板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幻灯片模板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幻灯片模板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幻灯片模板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幻灯片模板">
  <a:themeElements>
    <a:clrScheme name="幻灯片模板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幻灯片模板">
      <a:majorFont>
        <a:latin typeface="Verdana"/>
        <a:ea typeface="黑体"/>
        <a:cs typeface=""/>
      </a:majorFont>
      <a:minorFont>
        <a:latin typeface="Verdan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00000"/>
          </a:lnSpc>
          <a:spcBef>
            <a:spcPct val="0"/>
          </a:spcBef>
          <a:spcAft>
            <a:spcPct val="0"/>
          </a:spcAft>
          <a:buClrTx/>
          <a:buSzTx/>
          <a:buFontTx/>
          <a:buNone/>
          <a:tabLst/>
          <a:defRPr kumimoji="0" lang="zh-CN" sz="3000" b="1" i="0" u="none" strike="noStrike" cap="none" normalizeH="0" baseline="0" smtClean="0">
            <a:ln>
              <a:noFill/>
            </a:ln>
            <a:solidFill>
              <a:schemeClr val="tx1"/>
            </a:solidFill>
            <a:effectLst/>
            <a:latin typeface="Verdana" pitchFamily="34" charset="0"/>
            <a:ea typeface="黑体" pitchFamily="49" charset="-122"/>
          </a:defRPr>
        </a:defPPr>
      </a:lstStyle>
    </a:spDef>
    <a:lnDef>
      <a:spPr bwMode="auto">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幻灯片模板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幻灯片模板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幻灯片模板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幻灯片模板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幻灯片模板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幻灯片模板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幻灯片模板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幻灯片模板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幻灯片模板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9559</TotalTime>
  <Words>988</Words>
  <Application>Microsoft Office PowerPoint</Application>
  <PresentationFormat>全屏显示(4:3)</PresentationFormat>
  <Paragraphs>455</Paragraphs>
  <Slides>26</Slides>
  <Notes>25</Notes>
  <HiddenSlides>0</HiddenSlides>
  <MMClips>0</MMClips>
  <ScaleCrop>false</ScaleCrop>
  <HeadingPairs>
    <vt:vector size="6" baseType="variant">
      <vt:variant>
        <vt:lpstr>主题</vt:lpstr>
      </vt:variant>
      <vt:variant>
        <vt:i4>2</vt:i4>
      </vt:variant>
      <vt:variant>
        <vt:lpstr>嵌入 OLE 服务器</vt:lpstr>
      </vt:variant>
      <vt:variant>
        <vt:i4>2</vt:i4>
      </vt:variant>
      <vt:variant>
        <vt:lpstr>幻灯片标题</vt:lpstr>
      </vt:variant>
      <vt:variant>
        <vt:i4>26</vt:i4>
      </vt:variant>
    </vt:vector>
  </HeadingPairs>
  <TitlesOfParts>
    <vt:vector size="30" baseType="lpstr">
      <vt:lpstr>幻灯片模板</vt:lpstr>
      <vt:lpstr>1_幻灯片模板</vt:lpstr>
      <vt:lpstr>Equation</vt:lpstr>
      <vt:lpstr>Visio</vt:lpstr>
      <vt:lpstr>PowerPoint 演示文稿</vt:lpstr>
      <vt:lpstr>PowerPoint 演示文稿</vt:lpstr>
      <vt:lpstr>背景与研究现状</vt:lpstr>
      <vt:lpstr>背景与现状</vt:lpstr>
      <vt:lpstr>PowerPoint 演示文稿</vt:lpstr>
      <vt:lpstr>GNSS/INS组合导航原理</vt:lpstr>
      <vt:lpstr>GNSS/INS组合导航原理</vt:lpstr>
      <vt:lpstr>GNSS/INS组合导航原理</vt:lpstr>
      <vt:lpstr>GNSS/INS组合导航原理</vt:lpstr>
      <vt:lpstr>GNSS/INS组合导航原理</vt:lpstr>
      <vt:lpstr>PowerPoint 演示文稿</vt:lpstr>
      <vt:lpstr>实时系统设计</vt:lpstr>
      <vt:lpstr>实时系统设计</vt:lpstr>
      <vt:lpstr>实时系统设计</vt:lpstr>
      <vt:lpstr>实时系统设计</vt:lpstr>
      <vt:lpstr>实时系统设计</vt:lpstr>
      <vt:lpstr>PowerPoint 演示文稿</vt:lpstr>
      <vt:lpstr>测试与验证</vt:lpstr>
      <vt:lpstr>测试与验证</vt:lpstr>
      <vt:lpstr>测试与验证</vt:lpstr>
      <vt:lpstr>测试与验证</vt:lpstr>
      <vt:lpstr>测试与验证</vt:lpstr>
      <vt:lpstr>测试与验证</vt:lpstr>
      <vt:lpstr>PowerPoint 演示文稿</vt:lpstr>
      <vt:lpstr>总结与展望</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Anphylia</dc:creator>
  <cp:lastModifiedBy>Administrator</cp:lastModifiedBy>
  <cp:revision>636</cp:revision>
  <dcterms:created xsi:type="dcterms:W3CDTF">2015-06-01T12:14:18Z</dcterms:created>
  <dcterms:modified xsi:type="dcterms:W3CDTF">2020-11-17T09:25:45Z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