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98" r:id="rId2"/>
    <p:sldId id="299" r:id="rId3"/>
    <p:sldId id="300" r:id="rId4"/>
    <p:sldId id="301" r:id="rId5"/>
    <p:sldId id="258" r:id="rId6"/>
    <p:sldId id="263" r:id="rId7"/>
    <p:sldId id="259" r:id="rId8"/>
    <p:sldId id="260" r:id="rId9"/>
    <p:sldId id="261" r:id="rId10"/>
    <p:sldId id="324" r:id="rId11"/>
    <p:sldId id="304" r:id="rId12"/>
    <p:sldId id="305" r:id="rId13"/>
    <p:sldId id="306" r:id="rId14"/>
    <p:sldId id="307" r:id="rId15"/>
    <p:sldId id="308" r:id="rId16"/>
    <p:sldId id="309" r:id="rId17"/>
    <p:sldId id="310" r:id="rId18"/>
    <p:sldId id="323" r:id="rId19"/>
    <p:sldId id="315" r:id="rId20"/>
    <p:sldId id="316" r:id="rId21"/>
    <p:sldId id="317" r:id="rId22"/>
    <p:sldId id="318" r:id="rId23"/>
    <p:sldId id="319" r:id="rId24"/>
    <p:sldId id="269" r:id="rId25"/>
    <p:sldId id="313" r:id="rId26"/>
    <p:sldId id="314" r:id="rId27"/>
    <p:sldId id="273" r:id="rId28"/>
    <p:sldId id="267" r:id="rId29"/>
    <p:sldId id="268" r:id="rId30"/>
    <p:sldId id="322" r:id="rId31"/>
    <p:sldId id="321" r:id="rId32"/>
    <p:sldId id="270" r:id="rId33"/>
    <p:sldId id="276" r:id="rId34"/>
    <p:sldId id="311" r:id="rId35"/>
    <p:sldId id="312" r:id="rId36"/>
    <p:sldId id="280" r:id="rId37"/>
    <p:sldId id="271" r:id="rId38"/>
    <p:sldId id="274" r:id="rId39"/>
    <p:sldId id="279" r:id="rId40"/>
    <p:sldId id="290" r:id="rId41"/>
    <p:sldId id="295" r:id="rId42"/>
    <p:sldId id="325" r:id="rId43"/>
    <p:sldId id="342" r:id="rId44"/>
    <p:sldId id="326" r:id="rId45"/>
    <p:sldId id="343" r:id="rId46"/>
    <p:sldId id="344" r:id="rId47"/>
    <p:sldId id="327" r:id="rId48"/>
    <p:sldId id="328" r:id="rId49"/>
    <p:sldId id="346" r:id="rId50"/>
    <p:sldId id="348" r:id="rId51"/>
    <p:sldId id="349" r:id="rId52"/>
    <p:sldId id="347" r:id="rId53"/>
    <p:sldId id="345" r:id="rId54"/>
    <p:sldId id="329" r:id="rId55"/>
    <p:sldId id="357" r:id="rId56"/>
    <p:sldId id="358" r:id="rId57"/>
    <p:sldId id="359" r:id="rId58"/>
    <p:sldId id="360" r:id="rId59"/>
    <p:sldId id="361" r:id="rId60"/>
    <p:sldId id="362" r:id="rId61"/>
    <p:sldId id="363" r:id="rId62"/>
    <p:sldId id="351" r:id="rId63"/>
    <p:sldId id="352" r:id="rId64"/>
    <p:sldId id="353" r:id="rId65"/>
    <p:sldId id="354" r:id="rId66"/>
    <p:sldId id="355"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64" r:id="rId8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56" autoAdjust="0"/>
  </p:normalViewPr>
  <p:slideViewPr>
    <p:cSldViewPr snapToGrid="0">
      <p:cViewPr varScale="1">
        <p:scale>
          <a:sx n="85" d="100"/>
          <a:sy n="85" d="100"/>
        </p:scale>
        <p:origin x="-45"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 Id="rId4"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 Id="rId4" Type="http://schemas.openxmlformats.org/officeDocument/2006/relationships/image" Target="../media/image1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image" Target="../media/image169.emf"/><Relationship Id="rId6" Type="http://schemas.openxmlformats.org/officeDocument/2006/relationships/image" Target="../media/image174.emf"/><Relationship Id="rId5" Type="http://schemas.openxmlformats.org/officeDocument/2006/relationships/image" Target="../media/image173.emf"/><Relationship Id="rId4" Type="http://schemas.openxmlformats.org/officeDocument/2006/relationships/image" Target="../media/image1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98723-AC62-4D2E-BBE8-DB678E661898}" type="datetimeFigureOut">
              <a:rPr lang="zh-CN" altLang="en-US" smtClean="0"/>
              <a:t>2020/11/25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F0FE7-EEF7-4F04-BFB9-2BB9D2F26BD2}" type="slidenum">
              <a:rPr lang="zh-CN" altLang="en-US" smtClean="0"/>
              <a:t>‹#›</a:t>
            </a:fld>
            <a:endParaRPr lang="zh-CN" altLang="en-US"/>
          </a:p>
        </p:txBody>
      </p:sp>
    </p:spTree>
    <p:extLst>
      <p:ext uri="{BB962C8B-B14F-4D97-AF65-F5344CB8AC3E}">
        <p14:creationId xmlns:p14="http://schemas.microsoft.com/office/powerpoint/2010/main" val="73987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传感器间特性互补，多传感器导航是发展趋势</a:t>
            </a:r>
            <a:endParaRPr lang="en-US" altLang="zh-CN" dirty="0"/>
          </a:p>
          <a:p>
            <a:r>
              <a:rPr lang="zh-CN" altLang="en-US" dirty="0"/>
              <a:t>应用领域（图片）</a:t>
            </a:r>
            <a:endParaRPr lang="en-US" altLang="zh-CN" dirty="0"/>
          </a:p>
          <a:p>
            <a:r>
              <a:rPr lang="zh-CN" altLang="en-US" dirty="0"/>
              <a:t>研究领域</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572CE153-FF61-47CB-B4FF-433680BD1D1A}" type="slidenum">
              <a:rPr lang="zh-CN" altLang="en-US" smtClean="0"/>
              <a:t>2</a:t>
            </a:fld>
            <a:endParaRPr lang="zh-CN" altLang="en-US"/>
          </a:p>
        </p:txBody>
      </p:sp>
    </p:spTree>
    <p:extLst>
      <p:ext uri="{BB962C8B-B14F-4D97-AF65-F5344CB8AC3E}">
        <p14:creationId xmlns:p14="http://schemas.microsoft.com/office/powerpoint/2010/main" val="146530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21212"/>
                </a:solidFill>
                <a:effectLst/>
                <a:latin typeface="-apple-system"/>
              </a:rPr>
              <a:t>对极几何最终会分解一个本质矩阵（</a:t>
            </a:r>
            <a:r>
              <a:rPr lang="en-US" altLang="zh-CN" b="0" i="0" dirty="0">
                <a:solidFill>
                  <a:srgbClr val="121212"/>
                </a:solidFill>
                <a:effectLst/>
                <a:latin typeface="-apple-system"/>
              </a:rPr>
              <a:t>Essential Matrix</a:t>
            </a:r>
            <a:r>
              <a:rPr lang="zh-CN" altLang="en-US" b="0" i="0" dirty="0">
                <a:solidFill>
                  <a:srgbClr val="121212"/>
                </a:solidFill>
                <a:effectLst/>
                <a:latin typeface="-apple-system"/>
              </a:rPr>
              <a:t>）（或基本矩阵（</a:t>
            </a:r>
            <a:r>
              <a:rPr lang="en-US" altLang="zh-CN" b="0" i="0" dirty="0" err="1">
                <a:solidFill>
                  <a:srgbClr val="121212"/>
                </a:solidFill>
                <a:effectLst/>
                <a:latin typeface="-apple-system"/>
              </a:rPr>
              <a:t>Fundametal</a:t>
            </a:r>
            <a:r>
              <a:rPr lang="en-US" altLang="zh-CN" b="0" i="0" dirty="0">
                <a:solidFill>
                  <a:srgbClr val="121212"/>
                </a:solidFill>
                <a:effectLst/>
                <a:latin typeface="-apple-system"/>
              </a:rPr>
              <a:t> Matrix</a:t>
            </a:r>
            <a:r>
              <a:rPr lang="zh-CN" altLang="en-US" b="0" i="0" dirty="0">
                <a:solidFill>
                  <a:srgbClr val="121212"/>
                </a:solidFill>
                <a:effectLst/>
                <a:latin typeface="-apple-system"/>
              </a:rPr>
              <a:t>））来得到相机运动。但分解的结果中，会发现对平移量乘以任意非零常数，仍满足对极约束。直观地说，</a:t>
            </a:r>
            <a:r>
              <a:rPr lang="zh-CN" altLang="en-US" b="1" i="0" dirty="0">
                <a:solidFill>
                  <a:srgbClr val="121212"/>
                </a:solidFill>
                <a:effectLst/>
                <a:latin typeface="-apple-system"/>
              </a:rPr>
              <a:t>把运动和场景同时放大任意倍数，单目相机仍会观察到同样的图像</a:t>
            </a:r>
            <a:r>
              <a:rPr lang="zh-CN" altLang="en-US" b="0" i="0" dirty="0">
                <a:solidFill>
                  <a:srgbClr val="121212"/>
                </a:solidFill>
                <a:effectLst/>
                <a:latin typeface="-apple-system"/>
              </a:rPr>
              <a:t>！</a:t>
            </a:r>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28</a:t>
            </a:fld>
            <a:endParaRPr lang="zh-CN" altLang="en-US"/>
          </a:p>
        </p:txBody>
      </p:sp>
    </p:spTree>
    <p:extLst>
      <p:ext uri="{BB962C8B-B14F-4D97-AF65-F5344CB8AC3E}">
        <p14:creationId xmlns:p14="http://schemas.microsoft.com/office/powerpoint/2010/main" val="4130375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已知</a:t>
            </a:r>
            <a:r>
              <a:rPr lang="en-US" altLang="zh-CN" dirty="0"/>
              <a:t>R t </a:t>
            </a:r>
            <a:r>
              <a:rPr lang="zh-CN" altLang="en-US" dirty="0"/>
              <a:t>，想求两个特征点的深度</a:t>
            </a:r>
            <a:r>
              <a:rPr lang="en-US" altLang="zh-CN" dirty="0"/>
              <a:t>s1</a:t>
            </a:r>
            <a:r>
              <a:rPr lang="zh-CN" altLang="en-US" dirty="0"/>
              <a:t>和</a:t>
            </a:r>
            <a:r>
              <a:rPr lang="en-US" altLang="zh-CN" dirty="0"/>
              <a:t>s2</a:t>
            </a:r>
            <a:r>
              <a:rPr lang="zh-CN" altLang="en-US" dirty="0"/>
              <a:t>，从几何上看，可以在射线</a:t>
            </a:r>
            <a:r>
              <a:rPr lang="en-US" altLang="zh-CN" dirty="0"/>
              <a:t>o1p1</a:t>
            </a:r>
            <a:r>
              <a:rPr lang="zh-CN" altLang="en-US" dirty="0"/>
              <a:t>上寻找</a:t>
            </a:r>
            <a:r>
              <a:rPr lang="en-US" altLang="zh-CN" dirty="0"/>
              <a:t>3D</a:t>
            </a:r>
            <a:r>
              <a:rPr lang="zh-CN" altLang="en-US" dirty="0"/>
              <a:t>点，使其投影位置接近</a:t>
            </a:r>
            <a:r>
              <a:rPr lang="en-US" altLang="zh-CN" dirty="0"/>
              <a:t>p2</a:t>
            </a:r>
            <a:r>
              <a:rPr lang="zh-CN" altLang="en-US" dirty="0"/>
              <a:t>。也可以反之。</a:t>
            </a:r>
            <a:endParaRPr lang="en-US" altLang="zh-CN" dirty="0"/>
          </a:p>
          <a:p>
            <a:r>
              <a:rPr lang="zh-CN" altLang="en-US" dirty="0"/>
              <a:t>如果想要计算</a:t>
            </a:r>
            <a:r>
              <a:rPr lang="en-US" altLang="zh-CN" dirty="0"/>
              <a:t>s2 </a:t>
            </a:r>
            <a:r>
              <a:rPr lang="zh-CN" altLang="en-US" dirty="0"/>
              <a:t>，对上式 左乘</a:t>
            </a:r>
            <a:r>
              <a:rPr lang="en-US" altLang="zh-CN" dirty="0"/>
              <a:t>x1^.</a:t>
            </a:r>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33</a:t>
            </a:fld>
            <a:endParaRPr lang="zh-CN" altLang="en-US"/>
          </a:p>
        </p:txBody>
      </p:sp>
    </p:spTree>
    <p:extLst>
      <p:ext uri="{BB962C8B-B14F-4D97-AF65-F5344CB8AC3E}">
        <p14:creationId xmlns:p14="http://schemas.microsoft.com/office/powerpoint/2010/main" val="1556078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D4D4D"/>
                </a:solidFill>
                <a:effectLst/>
                <a:latin typeface="-apple-system"/>
              </a:rPr>
              <a:t>a) </a:t>
            </a:r>
            <a:r>
              <a:rPr lang="zh-CN" altLang="en-US" b="0" i="0" dirty="0">
                <a:solidFill>
                  <a:srgbClr val="4D4D4D"/>
                </a:solidFill>
                <a:effectLst/>
                <a:latin typeface="-apple-system"/>
              </a:rPr>
              <a:t>单目相机无法根据一张图片得出一张图片中物体的实际大小，同理也就无法得出运动的尺度大小，这是产生尺度漂移的根源。而在使用单目估计相机位姿和</a:t>
            </a:r>
            <a:r>
              <a:rPr lang="en-US" altLang="zh-CN" b="0" i="0" dirty="0">
                <a:solidFill>
                  <a:srgbClr val="4D4D4D"/>
                </a:solidFill>
                <a:effectLst/>
                <a:latin typeface="-apple-system"/>
              </a:rPr>
              <a:t>3D</a:t>
            </a:r>
            <a:r>
              <a:rPr lang="zh-CN" altLang="en-US" b="0" i="0" dirty="0">
                <a:solidFill>
                  <a:srgbClr val="4D4D4D"/>
                </a:solidFill>
                <a:effectLst/>
                <a:latin typeface="-apple-system"/>
              </a:rPr>
              <a:t>点坐标时，需要通过对极几何、三角化进行估计，在这个过程中会产生误差（特征点精度误差、计算误差），即使是极小的误差经过多帧累积后会变得特别大，无法保证尺度的一致性，造成尺度漂移。</a:t>
            </a:r>
            <a:r>
              <a:rPr lang="zh-CN" altLang="en-US" dirty="0"/>
              <a:t/>
            </a:r>
            <a:br>
              <a:rPr lang="zh-CN" altLang="en-US" dirty="0"/>
            </a:br>
            <a:r>
              <a:rPr lang="en-US" altLang="zh-CN" b="0" i="0" dirty="0">
                <a:solidFill>
                  <a:srgbClr val="4D4D4D"/>
                </a:solidFill>
                <a:effectLst/>
                <a:latin typeface="-apple-system"/>
              </a:rPr>
              <a:t>b) </a:t>
            </a:r>
            <a:r>
              <a:rPr lang="zh-CN" altLang="en-US" b="0" i="0" dirty="0">
                <a:solidFill>
                  <a:srgbClr val="4D4D4D"/>
                </a:solidFill>
                <a:effectLst/>
                <a:latin typeface="-apple-system"/>
              </a:rPr>
              <a:t>解决办法：从理论上说，只靠单目相机是无法确定尺度的。视觉与</a:t>
            </a:r>
            <a:r>
              <a:rPr lang="en-US" altLang="zh-CN" b="0" i="0" dirty="0">
                <a:solidFill>
                  <a:srgbClr val="4D4D4D"/>
                </a:solidFill>
                <a:effectLst/>
                <a:latin typeface="-apple-system"/>
              </a:rPr>
              <a:t>IMU</a:t>
            </a:r>
            <a:r>
              <a:rPr lang="zh-CN" altLang="en-US" b="0" i="0" dirty="0">
                <a:solidFill>
                  <a:srgbClr val="4D4D4D"/>
                </a:solidFill>
                <a:effectLst/>
                <a:latin typeface="-apple-system"/>
              </a:rPr>
              <a:t>融合，</a:t>
            </a:r>
            <a:r>
              <a:rPr lang="en-US" altLang="zh-CN" b="0" i="0" dirty="0">
                <a:solidFill>
                  <a:srgbClr val="4D4D4D"/>
                </a:solidFill>
                <a:effectLst/>
                <a:latin typeface="-apple-system"/>
              </a:rPr>
              <a:t>IMU</a:t>
            </a:r>
            <a:r>
              <a:rPr lang="zh-CN" altLang="en-US" b="0" i="0" dirty="0">
                <a:solidFill>
                  <a:srgbClr val="4D4D4D"/>
                </a:solidFill>
                <a:effectLst/>
                <a:latin typeface="-apple-system"/>
              </a:rPr>
              <a:t>可以测量实际尺度，借助</a:t>
            </a:r>
            <a:r>
              <a:rPr lang="en-US" altLang="zh-CN" b="0" i="0" dirty="0">
                <a:solidFill>
                  <a:srgbClr val="4D4D4D"/>
                </a:solidFill>
                <a:effectLst/>
                <a:latin typeface="-apple-system"/>
              </a:rPr>
              <a:t>IMU</a:t>
            </a:r>
            <a:r>
              <a:rPr lang="zh-CN" altLang="en-US" b="0" i="0" dirty="0">
                <a:solidFill>
                  <a:srgbClr val="4D4D4D"/>
                </a:solidFill>
                <a:effectLst/>
                <a:latin typeface="-apple-system"/>
              </a:rPr>
              <a:t>测得的高帧率的角速度、加速度对视觉进行修正、补充；后端优化时，把尺度作为一个优化变量进行优化，可以减小尺度漂移问题。</a:t>
            </a:r>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36</a:t>
            </a:fld>
            <a:endParaRPr lang="zh-CN" altLang="en-US"/>
          </a:p>
        </p:txBody>
      </p:sp>
    </p:spTree>
    <p:extLst>
      <p:ext uri="{BB962C8B-B14F-4D97-AF65-F5344CB8AC3E}">
        <p14:creationId xmlns:p14="http://schemas.microsoft.com/office/powerpoint/2010/main" val="69600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高精度地图中具有已知坐标信息的</a:t>
            </a:r>
            <a:r>
              <a:rPr lang="zh-CN" altLang="en-US" dirty="0"/>
              <a:t>交通信号灯</a:t>
            </a:r>
            <a:endParaRPr lang="en-US" altLang="zh-CN" dirty="0"/>
          </a:p>
          <a:p>
            <a:r>
              <a:rPr lang="zh-CN" altLang="en-US" dirty="0"/>
              <a:t>相应地，视觉</a:t>
            </a:r>
            <a:r>
              <a:rPr lang="en-US" altLang="zh-CN" dirty="0"/>
              <a:t>/</a:t>
            </a:r>
            <a:r>
              <a:rPr lang="zh-CN" altLang="en-US" dirty="0"/>
              <a:t>惯导紧组合建模方法，下面将讨论基于已知特征点的视觉</a:t>
            </a:r>
            <a:r>
              <a:rPr lang="en-US" altLang="zh-CN" dirty="0"/>
              <a:t>/INS</a:t>
            </a:r>
            <a:r>
              <a:rPr lang="zh-CN" altLang="en-US" dirty="0"/>
              <a:t>紧组合建模与基于多状态约束的视觉</a:t>
            </a:r>
            <a:r>
              <a:rPr lang="en-US" altLang="zh-CN" dirty="0"/>
              <a:t>/INS</a:t>
            </a:r>
            <a:r>
              <a:rPr lang="zh-CN" altLang="en-US" dirty="0"/>
              <a:t>紧组合建模</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42</a:t>
            </a:fld>
            <a:endParaRPr lang="zh-CN" altLang="en-US"/>
          </a:p>
        </p:txBody>
      </p:sp>
    </p:spTree>
    <p:extLst>
      <p:ext uri="{BB962C8B-B14F-4D97-AF65-F5344CB8AC3E}">
        <p14:creationId xmlns:p14="http://schemas.microsoft.com/office/powerpoint/2010/main" val="95100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基于已知特征点的视觉</a:t>
            </a:r>
            <a:r>
              <a:rPr lang="en-US" altLang="zh-CN" dirty="0"/>
              <a:t>/INS</a:t>
            </a:r>
            <a:r>
              <a:rPr lang="zh-CN" altLang="en-US" dirty="0"/>
              <a:t>紧组合滤波模型的状态模型为</a:t>
            </a:r>
            <a:r>
              <a:rPr lang="en-US" altLang="zh-CN" dirty="0"/>
              <a:t>INS</a:t>
            </a:r>
            <a:r>
              <a:rPr lang="zh-CN" altLang="en-US" dirty="0"/>
              <a:t>通用状态方程，滤波的量测输入为环境中的已知特征点在图像平面上的投影与图像测量值之间的差异</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44</a:t>
            </a:fld>
            <a:endParaRPr lang="zh-CN" altLang="en-US"/>
          </a:p>
        </p:txBody>
      </p:sp>
    </p:spTree>
    <p:extLst>
      <p:ext uri="{BB962C8B-B14F-4D97-AF65-F5344CB8AC3E}">
        <p14:creationId xmlns:p14="http://schemas.microsoft.com/office/powerpoint/2010/main" val="410458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基于多状态约束的视觉</a:t>
            </a:r>
            <a:r>
              <a:rPr lang="en-US" altLang="zh-CN" dirty="0"/>
              <a:t>/INS</a:t>
            </a:r>
            <a:r>
              <a:rPr lang="zh-CN" altLang="en-US" dirty="0"/>
              <a:t>紧组合的基本思想是利用未知环境中的特征点在序列影像中的形成的几何约束关系来构建视觉观测用于滤波更新，它将特征点</a:t>
            </a:r>
            <a:r>
              <a:rPr lang="zh-CN" altLang="en-US" sz="1200" dirty="0">
                <a:latin typeface="楷体" panose="02010609060101010101" pitchFamily="49" charset="-122"/>
                <a:ea typeface="楷体" panose="02010609060101010101" pitchFamily="49" charset="-122"/>
              </a:rPr>
              <a:t>与多张影像之间的约束投影到多帧影像位置和姿态之间的约束关系，具体是通过将序列影像对应的位置和姿态增广到系统状态向量中。</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47</a:t>
            </a:fld>
            <a:endParaRPr lang="zh-CN" altLang="en-US"/>
          </a:p>
        </p:txBody>
      </p:sp>
    </p:spTree>
    <p:extLst>
      <p:ext uri="{BB962C8B-B14F-4D97-AF65-F5344CB8AC3E}">
        <p14:creationId xmlns:p14="http://schemas.microsoft.com/office/powerpoint/2010/main" val="707220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介绍量测模型的构建，当特征点不再相机视野中出现时，该特征点将被用于滤波更新，特征点的坐标利用多帧影像的位姿进行三角化来计算，也就是前方交会，然后转换到相机坐标系，这时将测量残差进行一阶泰勒展开，测量残差是误差状态向量和特征点误差向量的函数，然后将所有用于滤波更新的特征点观测量叠加。由于这个式子多出了特征点误差项，不符合卡尔曼滤波量测更新的要求，为此，需要在等式两边同时左乘特征点误差系数矩阵的左零空间矩阵，将特征点误差项消除，得到了满足卡尔曼滤波量测更新要求的方方程，应用量测更新之前通过卡方检测来去除误匹配点和动态物体上的特征点</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48</a:t>
            </a:fld>
            <a:endParaRPr lang="zh-CN" altLang="en-US"/>
          </a:p>
        </p:txBody>
      </p:sp>
    </p:spTree>
    <p:extLst>
      <p:ext uri="{BB962C8B-B14F-4D97-AF65-F5344CB8AC3E}">
        <p14:creationId xmlns:p14="http://schemas.microsoft.com/office/powerpoint/2010/main" val="40417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Φ</a:t>
            </a:r>
            <a:r>
              <a:rPr lang="zh-CN" altLang="en-US" dirty="0"/>
              <a:t>为第 </a:t>
            </a:r>
            <a:r>
              <a:rPr lang="en-US" altLang="zh-CN" dirty="0"/>
              <a:t>k </a:t>
            </a:r>
            <a:r>
              <a:rPr lang="zh-CN" altLang="en-US" dirty="0"/>
              <a:t>时刻的 </a:t>
            </a:r>
            <a:r>
              <a:rPr lang="en-US" altLang="zh-CN" dirty="0"/>
              <a:t>IMU </a:t>
            </a:r>
            <a:r>
              <a:rPr lang="zh-CN" altLang="en-US" dirty="0"/>
              <a:t>误差项到第 </a:t>
            </a:r>
            <a:r>
              <a:rPr lang="en-US" altLang="zh-CN" dirty="0"/>
              <a:t>k+1 </a:t>
            </a:r>
            <a:r>
              <a:rPr lang="zh-CN" altLang="en-US" dirty="0"/>
              <a:t>时刻的变换关系，</a:t>
            </a:r>
          </a:p>
          <a:p>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50</a:t>
            </a:fld>
            <a:endParaRPr lang="zh-CN" altLang="en-US"/>
          </a:p>
        </p:txBody>
      </p:sp>
    </p:spTree>
    <p:extLst>
      <p:ext uri="{BB962C8B-B14F-4D97-AF65-F5344CB8AC3E}">
        <p14:creationId xmlns:p14="http://schemas.microsoft.com/office/powerpoint/2010/main" val="2368611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以上讨论了</a:t>
            </a:r>
            <a:r>
              <a:rPr lang="en-US" altLang="zh-CN" dirty="0"/>
              <a:t>RTK/INS</a:t>
            </a:r>
            <a:r>
              <a:rPr lang="zh-CN" altLang="en-US" dirty="0"/>
              <a:t>紧组合与视觉</a:t>
            </a:r>
            <a:r>
              <a:rPr lang="en-US" altLang="zh-CN" dirty="0"/>
              <a:t>/INS</a:t>
            </a:r>
            <a:r>
              <a:rPr lang="zh-CN" altLang="en-US" dirty="0"/>
              <a:t>紧组合滤波建模方法，下面介绍模型统一的方法。由于二者紧组合模型采用的都是</a:t>
            </a:r>
            <a:r>
              <a:rPr lang="en-US" altLang="zh-CN" dirty="0" err="1"/>
              <a:t>ECEF</a:t>
            </a:r>
            <a:r>
              <a:rPr lang="zh-CN" altLang="en-US" dirty="0"/>
              <a:t>系下的</a:t>
            </a:r>
            <a:r>
              <a:rPr lang="en-US" altLang="zh-CN" dirty="0"/>
              <a:t>INS</a:t>
            </a:r>
            <a:r>
              <a:rPr lang="zh-CN" altLang="en-US" dirty="0"/>
              <a:t>通用状态模型，而基于多状态约束视觉</a:t>
            </a:r>
            <a:r>
              <a:rPr lang="en-US" altLang="zh-CN" dirty="0"/>
              <a:t>/INS</a:t>
            </a:r>
            <a:r>
              <a:rPr lang="zh-CN" altLang="en-US" dirty="0"/>
              <a:t>紧组合在</a:t>
            </a:r>
            <a:r>
              <a:rPr lang="en-US" altLang="zh-CN" dirty="0"/>
              <a:t>INS</a:t>
            </a:r>
            <a:r>
              <a:rPr lang="zh-CN" altLang="en-US" dirty="0"/>
              <a:t>通用状态模型上增广了相机位姿，因此状态模型最终与多状态约束视觉</a:t>
            </a:r>
            <a:r>
              <a:rPr lang="en-US" altLang="zh-CN" dirty="0"/>
              <a:t>/INS</a:t>
            </a:r>
            <a:r>
              <a:rPr lang="zh-CN" altLang="en-US" dirty="0"/>
              <a:t>紧组合滤波的状态模型一致，量测模型包括三种，基于多状态约束的观测模型</a:t>
            </a:r>
            <a:r>
              <a:rPr lang="zh-CN" altLang="en-US" baseline="0" dirty="0"/>
              <a:t>，设计矩阵保持不变，基于已知特征点的观测模型和</a:t>
            </a:r>
            <a:r>
              <a:rPr lang="en-US" altLang="zh-CN" baseline="0" dirty="0"/>
              <a:t>RTK/INS</a:t>
            </a:r>
            <a:r>
              <a:rPr lang="zh-CN" altLang="en-US" baseline="0" dirty="0"/>
              <a:t>紧组合的观测模型，需要增广设计矩阵的列数，与状态向量的维数保持一致。在滤波更新时，三种观测值采用序贯形式完成测量更新。</a:t>
            </a:r>
            <a:endParaRPr lang="zh-CN" altLang="en-US" dirty="0"/>
          </a:p>
        </p:txBody>
      </p:sp>
      <p:sp>
        <p:nvSpPr>
          <p:cNvPr id="4" name="灯片编号占位符 3"/>
          <p:cNvSpPr>
            <a:spLocks noGrp="1"/>
          </p:cNvSpPr>
          <p:nvPr>
            <p:ph type="sldNum" sz="quarter" idx="10"/>
          </p:nvPr>
        </p:nvSpPr>
        <p:spPr/>
        <p:txBody>
          <a:bodyPr/>
          <a:lstStyle/>
          <a:p>
            <a:fld id="{FB9E8C44-E13E-4DA4-9909-4ABE4DBEE368}" type="slidenum">
              <a:rPr lang="zh-CN" altLang="en-US" smtClean="0"/>
              <a:t>54</a:t>
            </a:fld>
            <a:endParaRPr lang="zh-CN" altLang="en-US"/>
          </a:p>
        </p:txBody>
      </p:sp>
    </p:spTree>
    <p:extLst>
      <p:ext uri="{BB962C8B-B14F-4D97-AF65-F5344CB8AC3E}">
        <p14:creationId xmlns:p14="http://schemas.microsoft.com/office/powerpoint/2010/main" val="16085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接下来介绍</a:t>
            </a:r>
            <a:r>
              <a:rPr lang="en-US" altLang="zh-CN" sz="1200" kern="1200" dirty="0">
                <a:solidFill>
                  <a:schemeClr val="tx1"/>
                </a:solidFill>
                <a:effectLst/>
                <a:latin typeface="+mn-lt"/>
                <a:ea typeface="+mn-ea"/>
                <a:cs typeface="+mn-cs"/>
              </a:rPr>
              <a:t>RTK/INS</a:t>
            </a:r>
            <a:r>
              <a:rPr lang="zh-CN" altLang="zh-CN" sz="1200" kern="1200" dirty="0">
                <a:solidFill>
                  <a:schemeClr val="tx1"/>
                </a:solidFill>
                <a:effectLst/>
                <a:latin typeface="+mn-lt"/>
                <a:ea typeface="+mn-ea"/>
                <a:cs typeface="+mn-cs"/>
              </a:rPr>
              <a:t>紧组合滤波建模技术</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55</a:t>
            </a:fld>
            <a:endParaRPr lang="zh-CN" altLang="en-US"/>
          </a:p>
        </p:txBody>
      </p:sp>
    </p:spTree>
    <p:extLst>
      <p:ext uri="{BB962C8B-B14F-4D97-AF65-F5344CB8AC3E}">
        <p14:creationId xmlns:p14="http://schemas.microsoft.com/office/powerpoint/2010/main" val="160687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 移动测绘，无人车（智能交通，辅助驾驶），外太空探测，增强现实</a:t>
            </a:r>
          </a:p>
        </p:txBody>
      </p:sp>
      <p:sp>
        <p:nvSpPr>
          <p:cNvPr id="4" name="灯片编号占位符 3"/>
          <p:cNvSpPr>
            <a:spLocks noGrp="1"/>
          </p:cNvSpPr>
          <p:nvPr>
            <p:ph type="sldNum" sz="quarter" idx="10"/>
          </p:nvPr>
        </p:nvSpPr>
        <p:spPr/>
        <p:txBody>
          <a:bodyPr/>
          <a:lstStyle/>
          <a:p>
            <a:fld id="{572CE153-FF61-47CB-B4FF-433680BD1D1A}" type="slidenum">
              <a:rPr lang="zh-CN" altLang="en-US" smtClean="0"/>
              <a:t>3</a:t>
            </a:fld>
            <a:endParaRPr lang="zh-CN" altLang="en-US"/>
          </a:p>
        </p:txBody>
      </p:sp>
    </p:spTree>
    <p:extLst>
      <p:ext uri="{BB962C8B-B14F-4D97-AF65-F5344CB8AC3E}">
        <p14:creationId xmlns:p14="http://schemas.microsoft.com/office/powerpoint/2010/main" val="255930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根据模糊度解算方式的不同，</a:t>
            </a:r>
            <a:r>
              <a:rPr lang="en-US" altLang="zh-CN" dirty="0"/>
              <a:t>RTK/INS</a:t>
            </a:r>
            <a:r>
              <a:rPr lang="zh-CN" altLang="en-US" dirty="0"/>
              <a:t>紧组合可通过两种不同的方法实现</a:t>
            </a:r>
            <a:endParaRPr lang="en-US" altLang="zh-CN" dirty="0"/>
          </a:p>
          <a:p>
            <a:endParaRPr lang="en-US" altLang="zh-CN" dirty="0"/>
          </a:p>
          <a:p>
            <a:r>
              <a:rPr lang="zh-CN" altLang="en-US" dirty="0"/>
              <a:t>附加模糊度参数的</a:t>
            </a:r>
            <a:r>
              <a:rPr lang="en-US" altLang="zh-CN" dirty="0"/>
              <a:t>RTK/INS</a:t>
            </a:r>
            <a:r>
              <a:rPr lang="zh-CN" altLang="en-US" dirty="0"/>
              <a:t>紧组合将模糊度参数增广到滤波状态向量中，会增加滤波器的维数和运算量，特别是多系统</a:t>
            </a:r>
            <a:r>
              <a:rPr lang="en-US" altLang="zh-CN" dirty="0" err="1"/>
              <a:t>GNSS</a:t>
            </a:r>
            <a:r>
              <a:rPr lang="zh-CN" altLang="en-US" dirty="0"/>
              <a:t>的情况下</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56</a:t>
            </a:fld>
            <a:endParaRPr lang="zh-CN" altLang="en-US"/>
          </a:p>
        </p:txBody>
      </p:sp>
    </p:spTree>
    <p:extLst>
      <p:ext uri="{BB962C8B-B14F-4D97-AF65-F5344CB8AC3E}">
        <p14:creationId xmlns:p14="http://schemas.microsoft.com/office/powerpoint/2010/main" val="2203896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首先来看附加模糊度参数的紧组合</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57</a:t>
            </a:fld>
            <a:endParaRPr lang="zh-CN" altLang="en-US"/>
          </a:p>
        </p:txBody>
      </p:sp>
    </p:spTree>
    <p:extLst>
      <p:ext uri="{BB962C8B-B14F-4D97-AF65-F5344CB8AC3E}">
        <p14:creationId xmlns:p14="http://schemas.microsoft.com/office/powerpoint/2010/main" val="392286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独立解算模糊度参数的</a:t>
            </a:r>
            <a:r>
              <a:rPr lang="en-US" altLang="zh-CN" dirty="0"/>
              <a:t>RTK/INS</a:t>
            </a:r>
            <a:r>
              <a:rPr lang="zh-CN" altLang="en-US" dirty="0"/>
              <a:t>紧组合的状态模型为</a:t>
            </a:r>
            <a:r>
              <a:rPr lang="en-US" altLang="zh-CN" dirty="0"/>
              <a:t>INS</a:t>
            </a:r>
            <a:r>
              <a:rPr lang="zh-CN" altLang="en-US" dirty="0"/>
              <a:t>通用状态方程</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58</a:t>
            </a:fld>
            <a:endParaRPr lang="zh-CN" altLang="en-US"/>
          </a:p>
        </p:txBody>
      </p:sp>
    </p:spTree>
    <p:extLst>
      <p:ext uri="{BB962C8B-B14F-4D97-AF65-F5344CB8AC3E}">
        <p14:creationId xmlns:p14="http://schemas.microsoft.com/office/powerpoint/2010/main" val="2788539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这是完整的</a:t>
            </a:r>
            <a:r>
              <a:rPr lang="en-US" altLang="zh-CN" sz="1200" kern="1200" dirty="0">
                <a:solidFill>
                  <a:schemeClr val="tx1"/>
                </a:solidFill>
                <a:effectLst/>
                <a:latin typeface="+mn-lt"/>
                <a:ea typeface="+mn-ea"/>
                <a:cs typeface="+mn-cs"/>
              </a:rPr>
              <a:t>RTK/INS</a:t>
            </a:r>
            <a:r>
              <a:rPr lang="zh-CN" altLang="zh-CN" sz="1200" kern="1200" dirty="0">
                <a:solidFill>
                  <a:schemeClr val="tx1"/>
                </a:solidFill>
                <a:effectLst/>
                <a:latin typeface="+mn-lt"/>
                <a:ea typeface="+mn-ea"/>
                <a:cs typeface="+mn-cs"/>
              </a:rPr>
              <a:t>紧组合算法的流程，主要包括，</a:t>
            </a:r>
            <a:r>
              <a:rPr lang="en-US" altLang="zh-CN" sz="1200" kern="1200" dirty="0">
                <a:solidFill>
                  <a:schemeClr val="tx1"/>
                </a:solidFill>
                <a:effectLst/>
                <a:latin typeface="+mn-lt"/>
                <a:ea typeface="+mn-ea"/>
                <a:cs typeface="+mn-cs"/>
              </a:rPr>
              <a:t>INS</a:t>
            </a:r>
            <a:r>
              <a:rPr lang="zh-CN" altLang="zh-CN" sz="1200" kern="1200" dirty="0">
                <a:solidFill>
                  <a:schemeClr val="tx1"/>
                </a:solidFill>
                <a:effectLst/>
                <a:latin typeface="+mn-lt"/>
                <a:ea typeface="+mn-ea"/>
                <a:cs typeface="+mn-cs"/>
              </a:rPr>
              <a:t>机械编排，</a:t>
            </a:r>
            <a:r>
              <a:rPr lang="en-US" altLang="zh-CN" sz="1200" kern="1200" dirty="0" err="1">
                <a:solidFill>
                  <a:schemeClr val="tx1"/>
                </a:solidFill>
                <a:effectLst/>
                <a:latin typeface="+mn-lt"/>
                <a:ea typeface="+mn-ea"/>
                <a:cs typeface="+mn-cs"/>
              </a:rPr>
              <a:t>GNSS</a:t>
            </a:r>
            <a:r>
              <a:rPr lang="zh-CN" altLang="zh-CN" sz="1200" kern="1200" dirty="0">
                <a:solidFill>
                  <a:schemeClr val="tx1"/>
                </a:solidFill>
                <a:effectLst/>
                <a:latin typeface="+mn-lt"/>
                <a:ea typeface="+mn-ea"/>
                <a:cs typeface="+mn-cs"/>
              </a:rPr>
              <a:t>数据处理，抗差模糊度解算，紧组合滤波，误差反馈和结果输出。</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接下来将通过实测数据对单频多模</a:t>
            </a:r>
            <a:r>
              <a:rPr lang="en-US" altLang="zh-CN" sz="1200" kern="1200" dirty="0">
                <a:solidFill>
                  <a:schemeClr val="tx1"/>
                </a:solidFill>
                <a:effectLst/>
                <a:latin typeface="+mn-lt"/>
                <a:ea typeface="+mn-ea"/>
                <a:cs typeface="+mn-cs"/>
              </a:rPr>
              <a:t>RTK/INS</a:t>
            </a:r>
            <a:r>
              <a:rPr lang="zh-CN" altLang="en-US" sz="1200" kern="1200" dirty="0">
                <a:solidFill>
                  <a:schemeClr val="tx1"/>
                </a:solidFill>
                <a:effectLst/>
                <a:latin typeface="+mn-lt"/>
                <a:ea typeface="+mn-ea"/>
                <a:cs typeface="+mn-cs"/>
              </a:rPr>
              <a:t>紧组合算法的性能进行验证和评估。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60</a:t>
            </a:fld>
            <a:endParaRPr lang="zh-CN" altLang="en-US"/>
          </a:p>
        </p:txBody>
      </p:sp>
    </p:spTree>
    <p:extLst>
      <p:ext uri="{BB962C8B-B14F-4D97-AF65-F5344CB8AC3E}">
        <p14:creationId xmlns:p14="http://schemas.microsoft.com/office/powerpoint/2010/main" val="2614027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以上</a:t>
            </a:r>
            <a:r>
              <a:rPr lang="zh-CN" altLang="zh-CN" sz="1200" kern="1200" dirty="0">
                <a:solidFill>
                  <a:schemeClr val="tx1"/>
                </a:solidFill>
                <a:effectLst/>
                <a:latin typeface="+mn-lt"/>
                <a:ea typeface="+mn-ea"/>
                <a:cs typeface="+mn-cs"/>
              </a:rPr>
              <a:t>介绍了</a:t>
            </a:r>
            <a:r>
              <a:rPr lang="en-US" altLang="zh-CN" sz="1200" kern="1200" dirty="0">
                <a:solidFill>
                  <a:schemeClr val="tx1"/>
                </a:solidFill>
                <a:effectLst/>
                <a:latin typeface="+mn-lt"/>
                <a:ea typeface="+mn-ea"/>
                <a:cs typeface="+mn-cs"/>
              </a:rPr>
              <a:t>RTK/INS</a:t>
            </a:r>
            <a:r>
              <a:rPr lang="zh-CN" altLang="zh-CN" sz="1200" kern="1200" dirty="0">
                <a:solidFill>
                  <a:schemeClr val="tx1"/>
                </a:solidFill>
                <a:effectLst/>
                <a:latin typeface="+mn-lt"/>
                <a:ea typeface="+mn-ea"/>
                <a:cs typeface="+mn-cs"/>
              </a:rPr>
              <a:t>紧组合滤波建模技术， </a:t>
            </a:r>
            <a:r>
              <a:rPr lang="zh-CN" altLang="en-US" sz="1200" kern="1200" dirty="0">
                <a:solidFill>
                  <a:schemeClr val="tx1"/>
                </a:solidFill>
                <a:effectLst/>
                <a:latin typeface="+mn-lt"/>
                <a:ea typeface="+mn-ea"/>
                <a:cs typeface="+mn-cs"/>
              </a:rPr>
              <a:t>当前的</a:t>
            </a:r>
            <a:r>
              <a:rPr lang="en-US" altLang="zh-CN" sz="1200" kern="1200" dirty="0">
                <a:solidFill>
                  <a:schemeClr val="tx1"/>
                </a:solidFill>
                <a:effectLst/>
                <a:latin typeface="+mn-lt"/>
                <a:ea typeface="+mn-ea"/>
                <a:cs typeface="+mn-cs"/>
              </a:rPr>
              <a:t>RTK/INS</a:t>
            </a:r>
            <a:r>
              <a:rPr lang="zh-CN" altLang="en-US" sz="1200" kern="1200" dirty="0">
                <a:solidFill>
                  <a:schemeClr val="tx1"/>
                </a:solidFill>
                <a:effectLst/>
                <a:latin typeface="+mn-lt"/>
                <a:ea typeface="+mn-ea"/>
                <a:cs typeface="+mn-cs"/>
              </a:rPr>
              <a:t>紧组合模糊度固定还存在可靠性的问题</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下面介绍</a:t>
            </a:r>
            <a:r>
              <a:rPr lang="zh-CN" altLang="zh-CN" sz="1200" kern="1200" dirty="0">
                <a:solidFill>
                  <a:schemeClr val="tx1"/>
                </a:solidFill>
                <a:effectLst/>
                <a:latin typeface="+mn-lt"/>
                <a:ea typeface="+mn-ea"/>
                <a:cs typeface="+mn-cs"/>
              </a:rPr>
              <a:t>一种能提高</a:t>
            </a:r>
            <a:r>
              <a:rPr lang="en-US" altLang="zh-CN" sz="1200" kern="1200" dirty="0">
                <a:solidFill>
                  <a:schemeClr val="tx1"/>
                </a:solidFill>
                <a:effectLst/>
                <a:latin typeface="+mn-lt"/>
                <a:ea typeface="+mn-ea"/>
                <a:cs typeface="+mn-cs"/>
              </a:rPr>
              <a:t>RTK/INS</a:t>
            </a:r>
            <a:r>
              <a:rPr lang="zh-CN" altLang="zh-CN" sz="1200" kern="1200" dirty="0">
                <a:solidFill>
                  <a:schemeClr val="tx1"/>
                </a:solidFill>
                <a:effectLst/>
                <a:latin typeface="+mn-lt"/>
                <a:ea typeface="+mn-ea"/>
                <a:cs typeface="+mn-cs"/>
              </a:rPr>
              <a:t>紧组合模糊度固定可靠性的新算法模型</a:t>
            </a:r>
          </a:p>
          <a:p>
            <a:endParaRPr lang="zh-CN" altLang="en-US" dirty="0"/>
          </a:p>
        </p:txBody>
      </p:sp>
      <p:sp>
        <p:nvSpPr>
          <p:cNvPr id="4" name="灯片编号占位符 3"/>
          <p:cNvSpPr>
            <a:spLocks noGrp="1"/>
          </p:cNvSpPr>
          <p:nvPr>
            <p:ph type="sldNum" sz="quarter" idx="10"/>
          </p:nvPr>
        </p:nvSpPr>
        <p:spPr/>
        <p:txBody>
          <a:bodyPr/>
          <a:lstStyle/>
          <a:p>
            <a:fld id="{FB9E8C44-E13E-4DA4-9909-4ABE4DBEE368}" type="slidenum">
              <a:rPr lang="zh-CN" altLang="en-US" smtClean="0"/>
              <a:t>61</a:t>
            </a:fld>
            <a:endParaRPr lang="zh-CN" altLang="en-US"/>
          </a:p>
        </p:txBody>
      </p:sp>
    </p:spTree>
    <p:extLst>
      <p:ext uri="{BB962C8B-B14F-4D97-AF65-F5344CB8AC3E}">
        <p14:creationId xmlns:p14="http://schemas.microsoft.com/office/powerpoint/2010/main" val="2501404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B9E8C44-E13E-4DA4-9909-4ABE4DBEE368}" type="slidenum">
              <a:rPr lang="zh-CN" altLang="en-US" smtClean="0"/>
              <a:t>62</a:t>
            </a:fld>
            <a:endParaRPr lang="zh-CN" altLang="en-US"/>
          </a:p>
        </p:txBody>
      </p:sp>
    </p:spTree>
    <p:extLst>
      <p:ext uri="{BB962C8B-B14F-4D97-AF65-F5344CB8AC3E}">
        <p14:creationId xmlns:p14="http://schemas.microsoft.com/office/powerpoint/2010/main" val="3131340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本文的算法模型受</a:t>
            </a:r>
            <a:r>
              <a:rPr lang="en-US" altLang="zh-CN" dirty="0" err="1"/>
              <a:t>IMU</a:t>
            </a:r>
            <a:r>
              <a:rPr lang="zh-CN" altLang="en-US" dirty="0"/>
              <a:t>预积分思想启发，下面首先对其进行介绍，我们知道对导航微分方程进行积分可以得到</a:t>
            </a:r>
            <a:r>
              <a:rPr lang="en-US" altLang="zh-CN" dirty="0" err="1"/>
              <a:t>IMU</a:t>
            </a:r>
            <a:r>
              <a:rPr lang="zh-CN" altLang="en-US" dirty="0"/>
              <a:t>的位置、速度和姿态，然后我们对相邻两个</a:t>
            </a:r>
            <a:r>
              <a:rPr lang="en-US" altLang="zh-CN" dirty="0" err="1"/>
              <a:t>GNSS</a:t>
            </a:r>
            <a:r>
              <a:rPr lang="zh-CN" altLang="en-US" dirty="0"/>
              <a:t>观测历元之间的所有</a:t>
            </a:r>
            <a:r>
              <a:rPr lang="en-US" altLang="zh-CN" dirty="0" err="1"/>
              <a:t>IMU</a:t>
            </a:r>
            <a:r>
              <a:rPr lang="zh-CN" altLang="en-US" dirty="0"/>
              <a:t>观测值进行积分可以得到这两个历元之间的相对姿态，速度和位置关系</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63</a:t>
            </a:fld>
            <a:endParaRPr lang="zh-CN" altLang="en-US"/>
          </a:p>
        </p:txBody>
      </p:sp>
    </p:spTree>
    <p:extLst>
      <p:ext uri="{BB962C8B-B14F-4D97-AF65-F5344CB8AC3E}">
        <p14:creationId xmlns:p14="http://schemas.microsoft.com/office/powerpoint/2010/main" val="1921715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对上述关系进行整理可以得到只与</a:t>
            </a:r>
            <a:r>
              <a:rPr lang="en-US" altLang="zh-CN" dirty="0" err="1"/>
              <a:t>IMU</a:t>
            </a:r>
            <a:r>
              <a:rPr lang="zh-CN" altLang="en-US" dirty="0"/>
              <a:t>测量值有关的相对运动约束，这里我们只关注相对位置增量，可以看出其只与初始速度和初始姿态有关，而这两项主要取决于惯导本身，几周模糊度偏差造成的影响完全可以忽略。</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64</a:t>
            </a:fld>
            <a:endParaRPr lang="zh-CN" altLang="en-US"/>
          </a:p>
        </p:txBody>
      </p:sp>
    </p:spTree>
    <p:extLst>
      <p:ext uri="{BB962C8B-B14F-4D97-AF65-F5344CB8AC3E}">
        <p14:creationId xmlns:p14="http://schemas.microsoft.com/office/powerpoint/2010/main" val="3974381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下面来介绍算法原理，首先，相邻历元的位置坐标可通过下式计算，其中</a:t>
            </a:r>
            <a:r>
              <a:rPr lang="en-US" altLang="zh-CN" dirty="0"/>
              <a:t>X</a:t>
            </a:r>
            <a:r>
              <a:rPr lang="zh-CN" altLang="en-US" dirty="0"/>
              <a:t>为真实坐标，</a:t>
            </a:r>
            <a:r>
              <a:rPr lang="en-US" altLang="zh-CN" dirty="0" err="1"/>
              <a:t>X0</a:t>
            </a:r>
            <a:r>
              <a:rPr lang="zh-CN" altLang="en-US" dirty="0"/>
              <a:t>为近似坐标，</a:t>
            </a:r>
            <a:r>
              <a:rPr lang="en-US" altLang="zh-CN" dirty="0" err="1"/>
              <a:t>deltaX</a:t>
            </a:r>
            <a:r>
              <a:rPr lang="zh-CN" altLang="en-US" dirty="0"/>
              <a:t>为坐标改正数，而相邻历元的近似坐标可用计算的</a:t>
            </a:r>
            <a:r>
              <a:rPr lang="en-US" altLang="zh-CN" dirty="0"/>
              <a:t>INS</a:t>
            </a:r>
            <a:r>
              <a:rPr lang="zh-CN" altLang="en-US" dirty="0"/>
              <a:t>位置增量表示，相邻历元的真实坐标可用真实的</a:t>
            </a:r>
            <a:r>
              <a:rPr lang="en-US" altLang="zh-CN" dirty="0"/>
              <a:t>INS</a:t>
            </a:r>
            <a:r>
              <a:rPr lang="zh-CN" altLang="en-US" dirty="0"/>
              <a:t>位置增量表示，综合上述等式可得。该式表明，惯导位置增量约束可将动态定位转换为准静态定位，这也体现了惯导天然具备的动态测量能力。实践过程中，为了提高模糊度固定率，可采用滑动窗口的方式批处理求解未知参数。</a:t>
            </a:r>
            <a:endParaRPr lang="en-US" altLang="zh-CN" dirty="0"/>
          </a:p>
          <a:p>
            <a:r>
              <a:rPr lang="zh-CN" altLang="en-US" dirty="0"/>
              <a:t>从这里也可以看出，为了提高模糊度解算的效率，需要对载波相位周跳进行处理，下面介绍一种在系统位置有偏的情况下能探测周跳的方法。</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65</a:t>
            </a:fld>
            <a:endParaRPr lang="zh-CN" altLang="en-US"/>
          </a:p>
        </p:txBody>
      </p:sp>
    </p:spTree>
    <p:extLst>
      <p:ext uri="{BB962C8B-B14F-4D97-AF65-F5344CB8AC3E}">
        <p14:creationId xmlns:p14="http://schemas.microsoft.com/office/powerpoint/2010/main" val="2226561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该周跳探测方法的原理为比较</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INS</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预测的历元间载波相位增量与接收机测量的历元间相位增量，由于载波相位的测量精度很高且历元间大气延迟误差可忽略，因此上式周跳探测决策量的误差主要由</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INS</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预测的相位增量项决定，该项可进一步表示为与流动站和基准站有关的项，而与基准站有关的项可认为无误差，与流动站有关的项包括对第</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j</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颗卫星的相邻历元距离差和对第</a:t>
            </a:r>
            <a:r>
              <a:rPr lang="en-US" altLang="zh-CN" dirty="0" err="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i</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颗卫星的相邻历元距离差，其中对第</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j</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颗卫星的相邻历元距离差可表示为这个式子，由于相邻历元的视线向量变化很小，因此组合系统即使含有米级的初始位置误差也不影响周跳探测决策量</a:t>
            </a:r>
            <a:endPar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66</a:t>
            </a:fld>
            <a:endParaRPr lang="zh-CN" altLang="en-US"/>
          </a:p>
        </p:txBody>
      </p:sp>
    </p:spTree>
    <p:extLst>
      <p:ext uri="{BB962C8B-B14F-4D97-AF65-F5344CB8AC3E}">
        <p14:creationId xmlns:p14="http://schemas.microsoft.com/office/powerpoint/2010/main" val="359484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72CE153-FF61-47CB-B4FF-433680BD1D1A}" type="slidenum">
              <a:rPr lang="zh-CN" altLang="en-US" smtClean="0"/>
              <a:t>4</a:t>
            </a:fld>
            <a:endParaRPr lang="zh-CN" altLang="en-US"/>
          </a:p>
        </p:txBody>
      </p:sp>
    </p:spTree>
    <p:extLst>
      <p:ext uri="{BB962C8B-B14F-4D97-AF65-F5344CB8AC3E}">
        <p14:creationId xmlns:p14="http://schemas.microsoft.com/office/powerpoint/2010/main" val="2983667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这张图给出了整套算法的流程，下半部分是之前介绍过的</a:t>
            </a:r>
            <a:r>
              <a:rPr lang="en-US" altLang="zh-CN" dirty="0"/>
              <a:t>RTK/INS</a:t>
            </a:r>
            <a:r>
              <a:rPr lang="zh-CN" altLang="en-US" dirty="0"/>
              <a:t>紧组合算法流程，上面部分是视觉观测建模流程，主要包括图像特征的提取，跟踪，无匹配剔除等</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67</a:t>
            </a:fld>
            <a:endParaRPr lang="zh-CN" altLang="en-US"/>
          </a:p>
        </p:txBody>
      </p:sp>
    </p:spTree>
    <p:extLst>
      <p:ext uri="{BB962C8B-B14F-4D97-AF65-F5344CB8AC3E}">
        <p14:creationId xmlns:p14="http://schemas.microsoft.com/office/powerpoint/2010/main" val="3932246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左图给出了自主设计与搭建的车载测试硬件平台，主要包括</a:t>
            </a:r>
            <a:r>
              <a:rPr lang="en-US" altLang="zh-CN" dirty="0" err="1"/>
              <a:t>GNSS</a:t>
            </a:r>
            <a:r>
              <a:rPr lang="zh-CN" altLang="en-US" dirty="0"/>
              <a:t>测量型天线，</a:t>
            </a:r>
            <a:r>
              <a:rPr lang="en-US" altLang="zh-CN" dirty="0" err="1"/>
              <a:t>IMU</a:t>
            </a:r>
            <a:r>
              <a:rPr lang="zh-CN" altLang="en-US" dirty="0"/>
              <a:t>，单目相机，实验中搭载了两款不同精度的</a:t>
            </a:r>
            <a:r>
              <a:rPr lang="en-US" altLang="zh-CN" dirty="0" err="1"/>
              <a:t>IMU</a:t>
            </a:r>
            <a:r>
              <a:rPr lang="zh-CN" altLang="en-US" dirty="0"/>
              <a:t>，其中导航级激光惯导用于提供位姿参考真值，汽车级</a:t>
            </a:r>
            <a:r>
              <a:rPr lang="en-US" altLang="zh-CN" dirty="0" err="1"/>
              <a:t>MEMS</a:t>
            </a:r>
            <a:r>
              <a:rPr lang="zh-CN" altLang="en-US" dirty="0"/>
              <a:t>惯导用于本文的算法评估。</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68</a:t>
            </a:fld>
            <a:endParaRPr lang="zh-CN" altLang="en-US"/>
          </a:p>
        </p:txBody>
      </p:sp>
    </p:spTree>
    <p:extLst>
      <p:ext uri="{BB962C8B-B14F-4D97-AF65-F5344CB8AC3E}">
        <p14:creationId xmlns:p14="http://schemas.microsoft.com/office/powerpoint/2010/main" val="608944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在武汉大学校园内部开展的车载测试</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69</a:t>
            </a:fld>
            <a:endParaRPr lang="zh-CN" altLang="en-US"/>
          </a:p>
        </p:txBody>
      </p:sp>
    </p:spTree>
    <p:extLst>
      <p:ext uri="{BB962C8B-B14F-4D97-AF65-F5344CB8AC3E}">
        <p14:creationId xmlns:p14="http://schemas.microsoft.com/office/powerpoint/2010/main" val="3687373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左图是校园里几个典型的测试场景，右边的视频是第三个场景的实时特征提取与跟踪的演示，提取</a:t>
            </a:r>
            <a:r>
              <a:rPr lang="en-US" altLang="zh-CN" dirty="0"/>
              <a:t>FAST</a:t>
            </a:r>
            <a:r>
              <a:rPr lang="zh-CN" altLang="en-US" dirty="0"/>
              <a:t>角点的过程中将图像均匀的划分为</a:t>
            </a:r>
            <a:r>
              <a:rPr lang="en-US" altLang="zh-CN" dirty="0"/>
              <a:t>16</a:t>
            </a:r>
            <a:r>
              <a:rPr lang="zh-CN" altLang="en-US" dirty="0"/>
              <a:t>*</a:t>
            </a:r>
            <a:r>
              <a:rPr lang="en-US" altLang="zh-CN" dirty="0"/>
              <a:t>16</a:t>
            </a:r>
            <a:r>
              <a:rPr lang="zh-CN" altLang="en-US" dirty="0"/>
              <a:t>大小的网格，然后在每个网格中提取</a:t>
            </a:r>
            <a:r>
              <a:rPr lang="en-US" altLang="zh-CN" dirty="0"/>
              <a:t>FAST</a:t>
            </a:r>
            <a:r>
              <a:rPr lang="zh-CN" altLang="en-US" dirty="0"/>
              <a:t>角点，图中红色的点表示跟踪次数多，蓝色的点表示新提取的跟踪次数少的特征点</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70</a:t>
            </a:fld>
            <a:endParaRPr lang="zh-CN" altLang="en-US"/>
          </a:p>
        </p:txBody>
      </p:sp>
    </p:spTree>
    <p:extLst>
      <p:ext uri="{BB962C8B-B14F-4D97-AF65-F5344CB8AC3E}">
        <p14:creationId xmlns:p14="http://schemas.microsoft.com/office/powerpoint/2010/main" val="2124628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这张图给出了车载测试中的卫星可见性、卫星数与</a:t>
            </a:r>
            <a:r>
              <a:rPr lang="en-US" altLang="zh-CN" dirty="0" err="1"/>
              <a:t>PDOP</a:t>
            </a:r>
            <a:r>
              <a:rPr lang="zh-CN" altLang="en-US" dirty="0"/>
              <a:t>，可以看出，多数卫星信号都无法被连续跟踪，特别是</a:t>
            </a:r>
            <a:r>
              <a:rPr lang="en-US" altLang="zh-CN" dirty="0" err="1"/>
              <a:t>GLONASS</a:t>
            </a:r>
            <a:r>
              <a:rPr lang="zh-CN" altLang="en-US" dirty="0"/>
              <a:t>卫星，而多系统</a:t>
            </a:r>
            <a:r>
              <a:rPr lang="en-US" altLang="zh-CN" dirty="0" err="1"/>
              <a:t>GNSS</a:t>
            </a:r>
            <a:r>
              <a:rPr lang="zh-CN" altLang="en-US" dirty="0"/>
              <a:t>极大地增加了卫星数，为高精度定位提供了可能</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71</a:t>
            </a:fld>
            <a:endParaRPr lang="zh-CN" altLang="en-US"/>
          </a:p>
        </p:txBody>
      </p:sp>
    </p:spTree>
    <p:extLst>
      <p:ext uri="{BB962C8B-B14F-4D97-AF65-F5344CB8AC3E}">
        <p14:creationId xmlns:p14="http://schemas.microsoft.com/office/powerpoint/2010/main" val="1635495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楷体" panose="02010609060101010101" pitchFamily="49" charset="-122"/>
                <a:ea typeface="楷体" panose="02010609060101010101" pitchFamily="49" charset="-122"/>
              </a:rPr>
              <a:t>首先，来看纯惯导误差和视觉</a:t>
            </a:r>
            <a:r>
              <a:rPr lang="en-US" altLang="zh-CN" dirty="0">
                <a:solidFill>
                  <a:srgbClr val="FF0000"/>
                </a:solidFill>
                <a:latin typeface="楷体" panose="02010609060101010101" pitchFamily="49" charset="-122"/>
                <a:ea typeface="楷体" panose="02010609060101010101" pitchFamily="49" charset="-122"/>
              </a:rPr>
              <a:t>/INS</a:t>
            </a:r>
            <a:r>
              <a:rPr lang="zh-CN" altLang="en-US" dirty="0">
                <a:solidFill>
                  <a:srgbClr val="FF0000"/>
                </a:solidFill>
                <a:latin typeface="楷体" panose="02010609060101010101" pitchFamily="49" charset="-122"/>
                <a:ea typeface="楷体" panose="02010609060101010101" pitchFamily="49" charset="-122"/>
              </a:rPr>
              <a:t>紧组合误差的对比，在位置误差方面，纯惯导</a:t>
            </a:r>
            <a:r>
              <a:rPr lang="en-US" altLang="zh-CN" dirty="0">
                <a:solidFill>
                  <a:srgbClr val="FF0000"/>
                </a:solidFill>
                <a:latin typeface="楷体" panose="02010609060101010101" pitchFamily="49" charset="-122"/>
                <a:ea typeface="楷体" panose="02010609060101010101" pitchFamily="49" charset="-122"/>
              </a:rPr>
              <a:t>8</a:t>
            </a:r>
            <a:r>
              <a:rPr lang="zh-CN" altLang="en-US" dirty="0">
                <a:solidFill>
                  <a:srgbClr val="FF0000"/>
                </a:solidFill>
                <a:latin typeface="楷体" panose="02010609060101010101" pitchFamily="49" charset="-122"/>
                <a:ea typeface="楷体" panose="02010609060101010101" pitchFamily="49" charset="-122"/>
              </a:rPr>
              <a:t>分钟误差漂移可达到几千米，而视觉</a:t>
            </a:r>
            <a:r>
              <a:rPr lang="en-US" altLang="zh-CN" dirty="0">
                <a:solidFill>
                  <a:srgbClr val="FF0000"/>
                </a:solidFill>
                <a:latin typeface="楷体" panose="02010609060101010101" pitchFamily="49" charset="-122"/>
                <a:ea typeface="楷体" panose="02010609060101010101" pitchFamily="49" charset="-122"/>
              </a:rPr>
              <a:t>/INS</a:t>
            </a:r>
            <a:r>
              <a:rPr lang="zh-CN" altLang="en-US" dirty="0">
                <a:solidFill>
                  <a:srgbClr val="FF0000"/>
                </a:solidFill>
                <a:latin typeface="楷体" panose="02010609060101010101" pitchFamily="49" charset="-122"/>
                <a:ea typeface="楷体" panose="02010609060101010101" pitchFamily="49" charset="-122"/>
              </a:rPr>
              <a:t>紧组合的位置漂移误差可维持在几米的范围内，整段轨迹的距离超过</a:t>
            </a:r>
            <a:r>
              <a:rPr lang="en-US" altLang="zh-CN" dirty="0" err="1">
                <a:solidFill>
                  <a:srgbClr val="FF0000"/>
                </a:solidFill>
                <a:latin typeface="楷体" panose="02010609060101010101" pitchFamily="49" charset="-122"/>
                <a:ea typeface="楷体" panose="02010609060101010101" pitchFamily="49" charset="-122"/>
              </a:rPr>
              <a:t>4km</a:t>
            </a:r>
            <a:r>
              <a:rPr lang="zh-CN" altLang="en-US" dirty="0">
                <a:solidFill>
                  <a:srgbClr val="FF0000"/>
                </a:solidFill>
                <a:latin typeface="楷体" panose="02010609060101010101" pitchFamily="49" charset="-122"/>
                <a:ea typeface="楷体" panose="02010609060101010101" pitchFamily="49" charset="-122"/>
              </a:rPr>
              <a:t>，而最大的定位误差不到</a:t>
            </a:r>
            <a:r>
              <a:rPr lang="en-US" altLang="zh-CN" dirty="0">
                <a:solidFill>
                  <a:srgbClr val="FF0000"/>
                </a:solidFill>
                <a:latin typeface="楷体" panose="02010609060101010101" pitchFamily="49" charset="-122"/>
                <a:ea typeface="楷体" panose="02010609060101010101" pitchFamily="49" charset="-122"/>
              </a:rPr>
              <a:t>4</a:t>
            </a:r>
            <a:r>
              <a:rPr lang="zh-CN" altLang="en-US" dirty="0">
                <a:solidFill>
                  <a:srgbClr val="FF0000"/>
                </a:solidFill>
                <a:latin typeface="楷体" panose="02010609060101010101" pitchFamily="49" charset="-122"/>
                <a:ea typeface="楷体" panose="02010609060101010101" pitchFamily="49" charset="-122"/>
              </a:rPr>
              <a:t>米，位置误差随距离的积累小于</a:t>
            </a:r>
            <a:r>
              <a:rPr lang="en-US" altLang="zh-CN" dirty="0">
                <a:solidFill>
                  <a:srgbClr val="FF0000"/>
                </a:solidFill>
                <a:latin typeface="楷体" panose="02010609060101010101" pitchFamily="49" charset="-122"/>
                <a:ea typeface="楷体" panose="02010609060101010101" pitchFamily="49" charset="-122"/>
              </a:rPr>
              <a:t>0.1%</a:t>
            </a:r>
            <a:r>
              <a:rPr lang="zh-CN" altLang="en-US" dirty="0">
                <a:solidFill>
                  <a:srgbClr val="FF0000"/>
                </a:solidFill>
                <a:latin typeface="楷体" panose="02010609060101010101" pitchFamily="49" charset="-122"/>
                <a:ea typeface="楷体" panose="02010609060101010101" pitchFamily="49" charset="-122"/>
              </a:rPr>
              <a:t>。在速度方面，纯惯导也有明显的漂移，而视觉</a:t>
            </a:r>
            <a:r>
              <a:rPr lang="en-US" altLang="zh-CN" dirty="0">
                <a:solidFill>
                  <a:srgbClr val="FF0000"/>
                </a:solidFill>
                <a:latin typeface="楷体" panose="02010609060101010101" pitchFamily="49" charset="-122"/>
                <a:ea typeface="楷体" panose="02010609060101010101" pitchFamily="49" charset="-122"/>
              </a:rPr>
              <a:t>/INS</a:t>
            </a:r>
            <a:r>
              <a:rPr lang="zh-CN" altLang="en-US" dirty="0">
                <a:solidFill>
                  <a:srgbClr val="FF0000"/>
                </a:solidFill>
                <a:latin typeface="楷体" panose="02010609060101010101" pitchFamily="49" charset="-122"/>
                <a:ea typeface="楷体" panose="02010609060101010101" pitchFamily="49" charset="-122"/>
              </a:rPr>
              <a:t>紧组合可以完全恢复出速度，没有漂移。在姿态方面，纯惯导误差也有明显的漂移，特别是航向角误差，而视觉</a:t>
            </a:r>
            <a:r>
              <a:rPr lang="en-US" altLang="zh-CN" dirty="0">
                <a:solidFill>
                  <a:srgbClr val="FF0000"/>
                </a:solidFill>
                <a:latin typeface="楷体" panose="02010609060101010101" pitchFamily="49" charset="-122"/>
                <a:ea typeface="楷体" panose="02010609060101010101" pitchFamily="49" charset="-122"/>
              </a:rPr>
              <a:t>/INS</a:t>
            </a:r>
            <a:r>
              <a:rPr lang="zh-CN" altLang="en-US" dirty="0">
                <a:solidFill>
                  <a:srgbClr val="FF0000"/>
                </a:solidFill>
                <a:latin typeface="楷体" panose="02010609060101010101" pitchFamily="49" charset="-122"/>
                <a:ea typeface="楷体" panose="02010609060101010101" pitchFamily="49" charset="-122"/>
              </a:rPr>
              <a:t>紧组合可以对横滚、俯仰角完全可观，虽然对航向角不可观，但是视觉</a:t>
            </a:r>
            <a:r>
              <a:rPr lang="en-US" altLang="zh-CN" dirty="0">
                <a:solidFill>
                  <a:srgbClr val="FF0000"/>
                </a:solidFill>
                <a:latin typeface="楷体" panose="02010609060101010101" pitchFamily="49" charset="-122"/>
                <a:ea typeface="楷体" panose="02010609060101010101" pitchFamily="49" charset="-122"/>
              </a:rPr>
              <a:t>/INS</a:t>
            </a:r>
            <a:r>
              <a:rPr lang="zh-CN" altLang="en-US" dirty="0">
                <a:solidFill>
                  <a:srgbClr val="FF0000"/>
                </a:solidFill>
                <a:latin typeface="楷体" panose="02010609060101010101" pitchFamily="49" charset="-122"/>
                <a:ea typeface="楷体" panose="02010609060101010101" pitchFamily="49" charset="-122"/>
              </a:rPr>
              <a:t>紧组合由于能恢复出陀螺零偏，因此可以大大减小航向误差漂移速度。</a:t>
            </a:r>
            <a:endParaRPr lang="en-US" altLang="zh-CN" dirty="0">
              <a:solidFill>
                <a:srgbClr val="FF0000"/>
              </a:solidFill>
              <a:latin typeface="楷体" panose="02010609060101010101" pitchFamily="49" charset="-122"/>
              <a:ea typeface="楷体" panose="020106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楷体" panose="02010609060101010101" pitchFamily="49" charset="-122"/>
                <a:ea typeface="楷体" panose="02010609060101010101" pitchFamily="49" charset="-122"/>
              </a:rPr>
              <a:t>载体</a:t>
            </a:r>
            <a:r>
              <a:rPr lang="en-US" altLang="zh-CN" dirty="0">
                <a:solidFill>
                  <a:srgbClr val="FF0000"/>
                </a:solidFill>
                <a:latin typeface="楷体" panose="02010609060101010101" pitchFamily="49" charset="-122"/>
                <a:ea typeface="楷体" panose="02010609060101010101" pitchFamily="49" charset="-122"/>
              </a:rPr>
              <a:t>8</a:t>
            </a:r>
            <a:r>
              <a:rPr lang="zh-CN" altLang="en-US" dirty="0">
                <a:solidFill>
                  <a:srgbClr val="FF0000"/>
                </a:solidFill>
                <a:latin typeface="楷体" panose="02010609060101010101" pitchFamily="49" charset="-122"/>
                <a:ea typeface="楷体" panose="02010609060101010101" pitchFamily="49" charset="-122"/>
              </a:rPr>
              <a:t>分钟的运行距离约为</a:t>
            </a:r>
            <a:r>
              <a:rPr lang="en-US" altLang="zh-CN" dirty="0">
                <a:solidFill>
                  <a:srgbClr val="FF0000"/>
                </a:solidFill>
                <a:latin typeface="楷体" panose="02010609060101010101" pitchFamily="49" charset="-122"/>
                <a:ea typeface="楷体" panose="02010609060101010101" pitchFamily="49" charset="-122"/>
              </a:rPr>
              <a:t>4 km</a:t>
            </a:r>
            <a:r>
              <a:rPr lang="zh-CN" altLang="en-US" dirty="0">
                <a:solidFill>
                  <a:srgbClr val="FF0000"/>
                </a:solidFill>
                <a:latin typeface="楷体" panose="02010609060101010101" pitchFamily="49" charset="-122"/>
                <a:ea typeface="楷体" panose="02010609060101010101" pitchFamily="49" charset="-122"/>
              </a:rPr>
              <a:t>，最大定位误差约为</a:t>
            </a:r>
            <a:r>
              <a:rPr lang="en-US" altLang="zh-CN" dirty="0">
                <a:solidFill>
                  <a:srgbClr val="FF0000"/>
                </a:solidFill>
                <a:latin typeface="楷体" panose="02010609060101010101" pitchFamily="49" charset="-122"/>
                <a:ea typeface="楷体" panose="02010609060101010101" pitchFamily="49" charset="-122"/>
              </a:rPr>
              <a:t>3.5 m</a:t>
            </a:r>
            <a:r>
              <a:rPr lang="zh-CN" altLang="en-US" dirty="0">
                <a:solidFill>
                  <a:srgbClr val="FF0000"/>
                </a:solidFill>
                <a:latin typeface="楷体" panose="02010609060101010101" pitchFamily="49" charset="-122"/>
                <a:ea typeface="楷体" panose="02010609060101010101" pitchFamily="49" charset="-122"/>
              </a:rPr>
              <a:t>，</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72</a:t>
            </a:fld>
            <a:endParaRPr lang="zh-CN" altLang="en-US"/>
          </a:p>
        </p:txBody>
      </p:sp>
    </p:spTree>
    <p:extLst>
      <p:ext uri="{BB962C8B-B14F-4D97-AF65-F5344CB8AC3E}">
        <p14:creationId xmlns:p14="http://schemas.microsoft.com/office/powerpoint/2010/main" val="1694812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这张图给出了复杂环境下的</a:t>
            </a:r>
            <a:r>
              <a:rPr lang="en-US" altLang="zh-CN" dirty="0" err="1"/>
              <a:t>GNSS</a:t>
            </a:r>
            <a:r>
              <a:rPr lang="en-US" altLang="zh-CN" dirty="0"/>
              <a:t> RTK</a:t>
            </a:r>
            <a:r>
              <a:rPr lang="zh-CN" altLang="en-US" dirty="0"/>
              <a:t>定位误差，左图是单频</a:t>
            </a:r>
            <a:r>
              <a:rPr lang="en-US" altLang="zh-CN" dirty="0"/>
              <a:t>GPS</a:t>
            </a:r>
            <a:r>
              <a:rPr lang="zh-CN" altLang="en-US" dirty="0"/>
              <a:t>，右图是单频</a:t>
            </a:r>
            <a:r>
              <a:rPr lang="en-US" altLang="zh-CN" dirty="0" err="1"/>
              <a:t>GPS+BDS</a:t>
            </a:r>
            <a:r>
              <a:rPr lang="zh-CN" altLang="en-US" dirty="0"/>
              <a:t>，可以看出，复杂环境下，</a:t>
            </a:r>
            <a:r>
              <a:rPr lang="en-US" altLang="zh-CN" dirty="0" err="1"/>
              <a:t>GNSS</a:t>
            </a:r>
            <a:r>
              <a:rPr lang="zh-CN" altLang="en-US" dirty="0"/>
              <a:t>独立定位无法提供连续可靠地高精度定位结果</a:t>
            </a:r>
          </a:p>
          <a:p>
            <a:endParaRPr lang="zh-CN" altLang="en-US" dirty="0"/>
          </a:p>
        </p:txBody>
      </p:sp>
      <p:sp>
        <p:nvSpPr>
          <p:cNvPr id="4" name="灯片编号占位符 3"/>
          <p:cNvSpPr>
            <a:spLocks noGrp="1"/>
          </p:cNvSpPr>
          <p:nvPr>
            <p:ph type="sldNum" sz="quarter" idx="10"/>
          </p:nvPr>
        </p:nvSpPr>
        <p:spPr/>
        <p:txBody>
          <a:bodyPr/>
          <a:lstStyle/>
          <a:p>
            <a:fld id="{FB9E8C44-E13E-4DA4-9909-4ABE4DBEE368}" type="slidenum">
              <a:rPr lang="zh-CN" altLang="en-US" smtClean="0"/>
              <a:t>73</a:t>
            </a:fld>
            <a:endParaRPr lang="zh-CN" altLang="en-US"/>
          </a:p>
        </p:txBody>
      </p:sp>
    </p:spTree>
    <p:extLst>
      <p:ext uri="{BB962C8B-B14F-4D97-AF65-F5344CB8AC3E}">
        <p14:creationId xmlns:p14="http://schemas.microsoft.com/office/powerpoint/2010/main" val="3609367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这张图给出了</a:t>
            </a:r>
            <a:r>
              <a:rPr lang="en-US" altLang="zh-CN" dirty="0"/>
              <a:t>GPS</a:t>
            </a:r>
            <a:r>
              <a:rPr lang="zh-CN" altLang="en-US" dirty="0"/>
              <a:t>，</a:t>
            </a:r>
            <a:r>
              <a:rPr lang="en-US" altLang="zh-CN" dirty="0" err="1"/>
              <a:t>GPS+BDS</a:t>
            </a:r>
            <a:r>
              <a:rPr lang="zh-CN" altLang="en-US" dirty="0"/>
              <a:t>，</a:t>
            </a:r>
            <a:r>
              <a:rPr lang="en-US" altLang="zh-CN" dirty="0" err="1"/>
              <a:t>GPS+BDS+GLONASS</a:t>
            </a:r>
            <a:r>
              <a:rPr lang="zh-CN" altLang="en-US" dirty="0"/>
              <a:t>分别对应的</a:t>
            </a:r>
            <a:r>
              <a:rPr lang="en-US" altLang="zh-CN" dirty="0"/>
              <a:t>RTK/INS</a:t>
            </a:r>
            <a:r>
              <a:rPr lang="zh-CN" altLang="en-US" dirty="0"/>
              <a:t>紧组合与</a:t>
            </a:r>
            <a:r>
              <a:rPr lang="en-US" altLang="zh-CN" dirty="0"/>
              <a:t>RTK/INS/</a:t>
            </a:r>
            <a:r>
              <a:rPr lang="zh-CN" altLang="en-US" dirty="0"/>
              <a:t>视觉紧组合定位的误差序列，可以看出，视觉显著提高了</a:t>
            </a:r>
            <a:r>
              <a:rPr lang="en-US" altLang="zh-CN" dirty="0"/>
              <a:t>RTK/INS</a:t>
            </a:r>
            <a:r>
              <a:rPr lang="zh-CN" altLang="en-US" dirty="0"/>
              <a:t>紧组合在</a:t>
            </a:r>
            <a:r>
              <a:rPr lang="en-US" altLang="zh-CN" dirty="0" err="1"/>
              <a:t>GNSS</a:t>
            </a:r>
            <a:r>
              <a:rPr lang="zh-CN" altLang="en-US" dirty="0"/>
              <a:t>受限情况下的定位精度</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74</a:t>
            </a:fld>
            <a:endParaRPr lang="zh-CN" altLang="en-US"/>
          </a:p>
        </p:txBody>
      </p:sp>
    </p:spTree>
    <p:extLst>
      <p:ext uri="{BB962C8B-B14F-4D97-AF65-F5344CB8AC3E}">
        <p14:creationId xmlns:p14="http://schemas.microsoft.com/office/powerpoint/2010/main" val="122850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这四张图对定位误差分布进行了统计，左图是</a:t>
            </a:r>
            <a:r>
              <a:rPr lang="en-US" altLang="zh-CN" dirty="0"/>
              <a:t>RTK/INS</a:t>
            </a:r>
            <a:r>
              <a:rPr lang="zh-CN" altLang="en-US" dirty="0"/>
              <a:t>紧组合在水平和高程方向的误差分布统计，右图是</a:t>
            </a:r>
            <a:r>
              <a:rPr lang="en-US" altLang="zh-CN" dirty="0"/>
              <a:t>RTK/INS/</a:t>
            </a:r>
            <a:r>
              <a:rPr lang="zh-CN" altLang="en-US" dirty="0"/>
              <a:t>视觉紧组合在水平和高程方向上的误差统计，可以看出多</a:t>
            </a:r>
            <a:r>
              <a:rPr lang="en-US" altLang="zh-CN" dirty="0" err="1"/>
              <a:t>GNSS</a:t>
            </a:r>
            <a:r>
              <a:rPr lang="zh-CN" altLang="en-US" dirty="0"/>
              <a:t>既提高了</a:t>
            </a:r>
            <a:r>
              <a:rPr lang="en-US" altLang="zh-CN" dirty="0"/>
              <a:t>RTK/INS</a:t>
            </a:r>
            <a:r>
              <a:rPr lang="zh-CN" altLang="en-US" dirty="0"/>
              <a:t>紧组合的厘米级定位比例，也提高了</a:t>
            </a:r>
            <a:r>
              <a:rPr lang="en-US" altLang="zh-CN" dirty="0"/>
              <a:t>RTK/INS/</a:t>
            </a:r>
            <a:r>
              <a:rPr lang="zh-CN" altLang="en-US" dirty="0"/>
              <a:t>视觉紧组合的厘米级定位比例，这是由于多系统可大大改善单频模糊度解算的模型强度，由于视觉可以有效减少</a:t>
            </a:r>
            <a:r>
              <a:rPr lang="en-US" altLang="zh-CN" dirty="0"/>
              <a:t>INS</a:t>
            </a:r>
            <a:r>
              <a:rPr lang="zh-CN" altLang="en-US" dirty="0"/>
              <a:t>的误差漂移，因此间接地对模糊度解算进行了辅助。</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75</a:t>
            </a:fld>
            <a:endParaRPr lang="zh-CN" altLang="en-US"/>
          </a:p>
        </p:txBody>
      </p:sp>
    </p:spTree>
    <p:extLst>
      <p:ext uri="{BB962C8B-B14F-4D97-AF65-F5344CB8AC3E}">
        <p14:creationId xmlns:p14="http://schemas.microsoft.com/office/powerpoint/2010/main" val="3233192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这两张图分别给出了</a:t>
            </a:r>
            <a:r>
              <a:rPr lang="en-US" altLang="zh-CN" dirty="0"/>
              <a:t>RTK/INS</a:t>
            </a:r>
            <a:r>
              <a:rPr lang="zh-CN" altLang="en-US" dirty="0"/>
              <a:t>紧组合与</a:t>
            </a:r>
            <a:r>
              <a:rPr lang="en-US" altLang="zh-CN" dirty="0"/>
              <a:t>RTK/INS/</a:t>
            </a:r>
            <a:r>
              <a:rPr lang="zh-CN" altLang="en-US" dirty="0"/>
              <a:t>视觉紧组合的速度误差序列，视觉的辅助使得</a:t>
            </a:r>
            <a:r>
              <a:rPr lang="en-US" altLang="zh-CN" dirty="0"/>
              <a:t>INS</a:t>
            </a:r>
            <a:r>
              <a:rPr lang="zh-CN" altLang="en-US" dirty="0"/>
              <a:t>的速度完全可观。这张表给出了二者速度误差的统计结果，可以看出视觉辅助显著提高了速度的估计精度，相较于</a:t>
            </a:r>
            <a:r>
              <a:rPr lang="en-US" altLang="zh-CN" dirty="0"/>
              <a:t>RTK/INS</a:t>
            </a:r>
            <a:r>
              <a:rPr lang="zh-CN" altLang="en-US" dirty="0"/>
              <a:t>，加入视觉辅助后，在北东地三个方向上的改善均超过</a:t>
            </a:r>
            <a:r>
              <a:rPr lang="en-US" altLang="zh-CN" dirty="0"/>
              <a:t>50%</a:t>
            </a:r>
            <a:endParaRPr lang="zh-CN" altLang="en-US" dirty="0"/>
          </a:p>
        </p:txBody>
      </p:sp>
      <p:sp>
        <p:nvSpPr>
          <p:cNvPr id="4" name="灯片编号占位符 3"/>
          <p:cNvSpPr>
            <a:spLocks noGrp="1"/>
          </p:cNvSpPr>
          <p:nvPr>
            <p:ph type="sldNum" sz="quarter" idx="10"/>
          </p:nvPr>
        </p:nvSpPr>
        <p:spPr/>
        <p:txBody>
          <a:bodyPr/>
          <a:lstStyle/>
          <a:p>
            <a:fld id="{FB9E8C44-E13E-4DA4-9909-4ABE4DBEE368}" type="slidenum">
              <a:rPr lang="zh-CN" altLang="en-US" smtClean="0"/>
              <a:t>76</a:t>
            </a:fld>
            <a:endParaRPr lang="zh-CN" altLang="en-US"/>
          </a:p>
        </p:txBody>
      </p:sp>
    </p:spTree>
    <p:extLst>
      <p:ext uri="{BB962C8B-B14F-4D97-AF65-F5344CB8AC3E}">
        <p14:creationId xmlns:p14="http://schemas.microsoft.com/office/powerpoint/2010/main" val="127023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这里的外参可以解释为相机坐标系与其它传感器坐标系之间的变换，描述“相机安装在什么地方”</a:t>
            </a:r>
          </a:p>
        </p:txBody>
      </p:sp>
      <p:sp>
        <p:nvSpPr>
          <p:cNvPr id="4" name="灯片编号占位符 3"/>
          <p:cNvSpPr>
            <a:spLocks noGrp="1"/>
          </p:cNvSpPr>
          <p:nvPr>
            <p:ph type="sldNum" sz="quarter" idx="5"/>
          </p:nvPr>
        </p:nvSpPr>
        <p:spPr/>
        <p:txBody>
          <a:bodyPr/>
          <a:lstStyle/>
          <a:p>
            <a:fld id="{E0FF0FE7-EEF7-4F04-BFB9-2BB9D2F26BD2}" type="slidenum">
              <a:rPr lang="zh-CN" altLang="en-US" smtClean="0"/>
              <a:t>6</a:t>
            </a:fld>
            <a:endParaRPr lang="zh-CN" altLang="en-US"/>
          </a:p>
        </p:txBody>
      </p:sp>
    </p:spTree>
    <p:extLst>
      <p:ext uri="{BB962C8B-B14F-4D97-AF65-F5344CB8AC3E}">
        <p14:creationId xmlns:p14="http://schemas.microsoft.com/office/powerpoint/2010/main" val="4271862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这两张图分别给出了</a:t>
            </a:r>
            <a:r>
              <a:rPr lang="en-US" altLang="zh-CN" dirty="0"/>
              <a:t>RTK/INS</a:t>
            </a:r>
            <a:r>
              <a:rPr lang="zh-CN" altLang="en-US" dirty="0"/>
              <a:t>紧组合与</a:t>
            </a:r>
            <a:r>
              <a:rPr lang="en-US" altLang="zh-CN" dirty="0"/>
              <a:t>RTK/INS/</a:t>
            </a:r>
            <a:r>
              <a:rPr lang="zh-CN" altLang="en-US" dirty="0"/>
              <a:t>视觉紧组合的姿态误差序列，可以看出，加入视觉后载体的航向精度得到明显改善，这是姿态误差的统计结果，由于横滚和俯仰角的估计精度要高于航向，且误差漂移要小，因此多系统</a:t>
            </a:r>
            <a:r>
              <a:rPr lang="en-US" altLang="zh-CN" dirty="0" err="1"/>
              <a:t>GNSS</a:t>
            </a:r>
            <a:r>
              <a:rPr lang="zh-CN" altLang="en-US" dirty="0"/>
              <a:t>和视觉对横滚和俯仰角的估计精度改善较小。一般来说，</a:t>
            </a:r>
            <a:r>
              <a:rPr lang="en-US" altLang="zh-CN" dirty="0" err="1"/>
              <a:t>GNSS</a:t>
            </a:r>
            <a:r>
              <a:rPr lang="en-US" altLang="zh-CN" dirty="0"/>
              <a:t>/INS</a:t>
            </a:r>
            <a:r>
              <a:rPr lang="zh-CN" altLang="en-US" dirty="0"/>
              <a:t>组合存在航向可观性弱且航向发散快的问题，而视觉辅助使得陀螺零偏可观，可有效减少航向误差的发散，因此视觉辅助对航向精度的改善具有重要意义。</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77</a:t>
            </a:fld>
            <a:endParaRPr lang="zh-CN" altLang="en-US"/>
          </a:p>
        </p:txBody>
      </p:sp>
    </p:spTree>
    <p:extLst>
      <p:ext uri="{BB962C8B-B14F-4D97-AF65-F5344CB8AC3E}">
        <p14:creationId xmlns:p14="http://schemas.microsoft.com/office/powerpoint/2010/main" val="63664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对这部分内容进行小结，</a:t>
            </a:r>
            <a:r>
              <a:rPr lang="zh-CN" altLang="zh-CN" sz="1200" kern="1200" dirty="0">
                <a:solidFill>
                  <a:schemeClr val="tx1"/>
                </a:solidFill>
                <a:effectLst/>
                <a:latin typeface="+mn-lt"/>
                <a:ea typeface="+mn-ea"/>
                <a:cs typeface="+mn-cs"/>
              </a:rPr>
              <a:t>根据以上</a:t>
            </a:r>
            <a:r>
              <a:rPr lang="zh-CN" altLang="en-US" sz="1200" kern="1200" dirty="0">
                <a:solidFill>
                  <a:schemeClr val="tx1"/>
                </a:solidFill>
                <a:effectLst/>
                <a:latin typeface="+mn-lt"/>
                <a:ea typeface="+mn-ea"/>
                <a:cs typeface="+mn-cs"/>
              </a:rPr>
              <a:t>实验</a:t>
            </a:r>
            <a:r>
              <a:rPr lang="zh-CN" altLang="zh-CN" sz="1200" kern="1200" dirty="0">
                <a:solidFill>
                  <a:schemeClr val="tx1"/>
                </a:solidFill>
                <a:effectLst/>
                <a:latin typeface="+mn-lt"/>
                <a:ea typeface="+mn-ea"/>
                <a:cs typeface="+mn-cs"/>
              </a:rPr>
              <a:t>结果，可以得出以下结论</a:t>
            </a:r>
          </a:p>
        </p:txBody>
      </p:sp>
      <p:sp>
        <p:nvSpPr>
          <p:cNvPr id="4" name="灯片编号占位符 3"/>
          <p:cNvSpPr>
            <a:spLocks noGrp="1"/>
          </p:cNvSpPr>
          <p:nvPr>
            <p:ph type="sldNum" sz="quarter" idx="10"/>
          </p:nvPr>
        </p:nvSpPr>
        <p:spPr/>
        <p:txBody>
          <a:bodyPr/>
          <a:lstStyle/>
          <a:p>
            <a:fld id="{FB9E8C44-E13E-4DA4-9909-4ABE4DBEE368}" type="slidenum">
              <a:rPr lang="zh-CN" altLang="en-US" smtClean="0"/>
              <a:t>78</a:t>
            </a:fld>
            <a:endParaRPr lang="zh-CN" altLang="en-US"/>
          </a:p>
        </p:txBody>
      </p:sp>
    </p:spTree>
    <p:extLst>
      <p:ext uri="{BB962C8B-B14F-4D97-AF65-F5344CB8AC3E}">
        <p14:creationId xmlns:p14="http://schemas.microsoft.com/office/powerpoint/2010/main" val="157282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投影过程的另外一个角度来看</a:t>
            </a:r>
            <a:r>
              <a:rPr lang="en-US" altLang="zh-CN" dirty="0"/>
              <a:t>——</a:t>
            </a:r>
            <a:r>
              <a:rPr lang="zh-CN" altLang="en-US" dirty="0"/>
              <a:t>引出了归一化平面。</a:t>
            </a:r>
            <a:endParaRPr lang="en-US" altLang="zh-CN" dirty="0"/>
          </a:p>
          <a:p>
            <a:r>
              <a:rPr lang="zh-CN" altLang="en-US" dirty="0"/>
              <a:t>相机坐标</a:t>
            </a:r>
            <a:r>
              <a:rPr lang="en-US" altLang="zh-CN" dirty="0"/>
              <a:t>[</a:t>
            </a:r>
            <a:r>
              <a:rPr lang="en-US" altLang="zh-CN" dirty="0" err="1"/>
              <a:t>x,y,z</a:t>
            </a:r>
            <a:r>
              <a:rPr lang="en-US" altLang="zh-CN" dirty="0"/>
              <a:t>],</a:t>
            </a:r>
            <a:r>
              <a:rPr lang="zh-CN" altLang="en-US" dirty="0"/>
              <a:t>归一化后为</a:t>
            </a:r>
            <a:r>
              <a:rPr lang="en-US" altLang="zh-CN" dirty="0"/>
              <a:t>[x/</a:t>
            </a:r>
            <a:r>
              <a:rPr lang="en-US" altLang="zh-CN" dirty="0" err="1"/>
              <a:t>z,y</a:t>
            </a:r>
            <a:r>
              <a:rPr lang="en-US" altLang="zh-CN" dirty="0"/>
              <a:t>/z,1]</a:t>
            </a:r>
            <a:r>
              <a:rPr lang="zh-CN" altLang="en-US" dirty="0"/>
              <a:t>。</a:t>
            </a:r>
            <a:endParaRPr lang="en-US" altLang="zh-CN" dirty="0"/>
          </a:p>
          <a:p>
            <a:r>
              <a:rPr lang="zh-CN" altLang="en-US" dirty="0"/>
              <a:t>归一化坐标可以看成相机前方</a:t>
            </a:r>
            <a:r>
              <a:rPr lang="en-US" altLang="zh-CN" dirty="0"/>
              <a:t>z=1</a:t>
            </a:r>
            <a:r>
              <a:rPr lang="zh-CN" altLang="en-US" dirty="0"/>
              <a:t>处平面上的一个点，这个</a:t>
            </a:r>
            <a:r>
              <a:rPr lang="en-US" altLang="zh-CN" dirty="0"/>
              <a:t>z=1</a:t>
            </a:r>
            <a:r>
              <a:rPr lang="zh-CN" altLang="en-US" dirty="0"/>
              <a:t>平面称为归一化平面，归一化平面再左乘内参就得到了像素坐标。</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14</a:t>
            </a:fld>
            <a:endParaRPr lang="zh-CN" altLang="en-US"/>
          </a:p>
        </p:txBody>
      </p:sp>
    </p:spTree>
    <p:extLst>
      <p:ext uri="{BB962C8B-B14F-4D97-AF65-F5344CB8AC3E}">
        <p14:creationId xmlns:p14="http://schemas.microsoft.com/office/powerpoint/2010/main" val="35336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重投影误差的计算步骤为：</a:t>
            </a:r>
            <a:r>
              <a:rPr lang="en-US" altLang="zh-CN" dirty="0"/>
              <a:t>1 </a:t>
            </a:r>
            <a:r>
              <a:rPr lang="zh-CN" altLang="en-US" dirty="0"/>
              <a:t>、提取角点坐标的像素坐标；</a:t>
            </a:r>
            <a:endParaRPr lang="en-US" altLang="zh-CN" dirty="0"/>
          </a:p>
          <a:p>
            <a:r>
              <a:rPr lang="en-US" altLang="zh-CN" dirty="0"/>
              <a:t>2 </a:t>
            </a:r>
            <a:r>
              <a:rPr lang="zh-CN" altLang="en-US" dirty="0"/>
              <a:t>、将标定板中角点在世界坐标中的坐标（标定平面为世界坐标系中</a:t>
            </a:r>
            <a:r>
              <a:rPr lang="en-US" altLang="zh-CN" dirty="0"/>
              <a:t>Z=0</a:t>
            </a:r>
            <a:r>
              <a:rPr lang="zh-CN" altLang="en-US" dirty="0"/>
              <a:t>所在平面）基于相机参数反计算得到新的像素坐标；</a:t>
            </a:r>
            <a:endParaRPr lang="en-US" altLang="zh-CN" dirty="0"/>
          </a:p>
          <a:p>
            <a:r>
              <a:rPr lang="en-US" altLang="zh-CN" dirty="0"/>
              <a:t>3 </a:t>
            </a:r>
            <a:r>
              <a:rPr lang="zh-CN" altLang="en-US" dirty="0"/>
              <a:t>、计算两个对应像素坐标的</a:t>
            </a:r>
            <a:r>
              <a:rPr lang="en-US" altLang="zh-CN" dirty="0"/>
              <a:t>2</a:t>
            </a:r>
            <a:r>
              <a:rPr lang="zh-CN" altLang="en-US" dirty="0"/>
              <a:t>范数求和并取均值，即可得到该张标定图片的平均投重影误差。</a:t>
            </a:r>
          </a:p>
        </p:txBody>
      </p:sp>
      <p:sp>
        <p:nvSpPr>
          <p:cNvPr id="4" name="灯片编号占位符 3"/>
          <p:cNvSpPr>
            <a:spLocks noGrp="1"/>
          </p:cNvSpPr>
          <p:nvPr>
            <p:ph type="sldNum" sz="quarter" idx="5"/>
          </p:nvPr>
        </p:nvSpPr>
        <p:spPr/>
        <p:txBody>
          <a:bodyPr/>
          <a:lstStyle/>
          <a:p>
            <a:fld id="{E0FF0FE7-EEF7-4F04-BFB9-2BB9D2F26BD2}" type="slidenum">
              <a:rPr lang="zh-CN" altLang="en-US" smtClean="0"/>
              <a:t>17</a:t>
            </a:fld>
            <a:endParaRPr lang="zh-CN" altLang="en-US"/>
          </a:p>
        </p:txBody>
      </p:sp>
    </p:spTree>
    <p:extLst>
      <p:ext uri="{BB962C8B-B14F-4D97-AF65-F5344CB8AC3E}">
        <p14:creationId xmlns:p14="http://schemas.microsoft.com/office/powerpoint/2010/main" val="104322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重投影误差的计算步骤为：</a:t>
            </a:r>
            <a:r>
              <a:rPr lang="en-US" altLang="zh-CN" dirty="0"/>
              <a:t>1 </a:t>
            </a:r>
            <a:r>
              <a:rPr lang="zh-CN" altLang="en-US" dirty="0"/>
              <a:t>、提取角点坐标的像素坐标；</a:t>
            </a:r>
            <a:endParaRPr lang="en-US" altLang="zh-CN" dirty="0"/>
          </a:p>
          <a:p>
            <a:r>
              <a:rPr lang="en-US" altLang="zh-CN" dirty="0"/>
              <a:t>2 </a:t>
            </a:r>
            <a:r>
              <a:rPr lang="zh-CN" altLang="en-US" dirty="0"/>
              <a:t>、将标定板中角点在世界坐标中的坐标（标定平面为世界坐标系中</a:t>
            </a:r>
            <a:r>
              <a:rPr lang="en-US" altLang="zh-CN" dirty="0"/>
              <a:t>Z=0</a:t>
            </a:r>
            <a:r>
              <a:rPr lang="zh-CN" altLang="en-US" dirty="0"/>
              <a:t>所在平面）基于相机参数反计算得到新的像素坐标；</a:t>
            </a:r>
            <a:endParaRPr lang="en-US" altLang="zh-CN" dirty="0"/>
          </a:p>
          <a:p>
            <a:r>
              <a:rPr lang="en-US" altLang="zh-CN" dirty="0"/>
              <a:t>3 </a:t>
            </a:r>
            <a:r>
              <a:rPr lang="zh-CN" altLang="en-US" dirty="0"/>
              <a:t>、计算两个对应像素坐标的</a:t>
            </a:r>
            <a:r>
              <a:rPr lang="en-US" altLang="zh-CN" dirty="0"/>
              <a:t>2</a:t>
            </a:r>
            <a:r>
              <a:rPr lang="zh-CN" altLang="en-US" dirty="0"/>
              <a:t>范数求和并取均值，即可得到该张标定图片的平均投重影误差。</a:t>
            </a:r>
          </a:p>
        </p:txBody>
      </p:sp>
      <p:sp>
        <p:nvSpPr>
          <p:cNvPr id="4" name="灯片编号占位符 3"/>
          <p:cNvSpPr>
            <a:spLocks noGrp="1"/>
          </p:cNvSpPr>
          <p:nvPr>
            <p:ph type="sldNum" sz="quarter" idx="5"/>
          </p:nvPr>
        </p:nvSpPr>
        <p:spPr/>
        <p:txBody>
          <a:bodyPr/>
          <a:lstStyle/>
          <a:p>
            <a:fld id="{E0FF0FE7-EEF7-4F04-BFB9-2BB9D2F26BD2}" type="slidenum">
              <a:rPr lang="zh-CN" altLang="en-US" smtClean="0"/>
              <a:t>18</a:t>
            </a:fld>
            <a:endParaRPr lang="zh-CN" altLang="en-US"/>
          </a:p>
        </p:txBody>
      </p:sp>
    </p:spTree>
    <p:extLst>
      <p:ext uri="{BB962C8B-B14F-4D97-AF65-F5344CB8AC3E}">
        <p14:creationId xmlns:p14="http://schemas.microsoft.com/office/powerpoint/2010/main" val="31108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 </a:t>
            </a:r>
            <a:r>
              <a:rPr lang="en-US" altLang="zh-CN" dirty="0"/>
              <a:t>t </a:t>
            </a:r>
            <a:r>
              <a:rPr lang="zh-CN" altLang="en-US" dirty="0"/>
              <a:t>时刻位于 </a:t>
            </a:r>
            <a:r>
              <a:rPr lang="en-US" altLang="zh-CN" dirty="0"/>
              <a:t>(</a:t>
            </a:r>
            <a:r>
              <a:rPr lang="en-US" altLang="zh-CN" dirty="0" err="1"/>
              <a:t>x,y</a:t>
            </a:r>
            <a:r>
              <a:rPr lang="en-US" altLang="zh-CN" dirty="0"/>
              <a:t>) </a:t>
            </a:r>
            <a:r>
              <a:rPr lang="zh-CN" altLang="en-US" dirty="0"/>
              <a:t>处的像素，我们设 </a:t>
            </a:r>
            <a:r>
              <a:rPr lang="en-US" altLang="zh-CN" dirty="0"/>
              <a:t>t +</a:t>
            </a:r>
            <a:r>
              <a:rPr lang="en-US" altLang="zh-CN" dirty="0" err="1"/>
              <a:t>dt</a:t>
            </a:r>
            <a:r>
              <a:rPr lang="en-US" altLang="zh-CN" dirty="0"/>
              <a:t> </a:t>
            </a:r>
            <a:r>
              <a:rPr lang="zh-CN" altLang="en-US" dirty="0"/>
              <a:t>时刻，它运动到 </a:t>
            </a:r>
            <a:r>
              <a:rPr lang="en-US" altLang="zh-CN" dirty="0"/>
              <a:t>(x +</a:t>
            </a:r>
            <a:r>
              <a:rPr lang="en-US" altLang="zh-CN" dirty="0" err="1"/>
              <a:t>dx,y</a:t>
            </a:r>
            <a:r>
              <a:rPr lang="en-US" altLang="zh-CN" dirty="0"/>
              <a:t> +</a:t>
            </a:r>
            <a:r>
              <a:rPr lang="en-US" altLang="zh-CN" dirty="0" err="1"/>
              <a:t>dy</a:t>
            </a:r>
            <a:r>
              <a:rPr lang="en-US" altLang="zh-CN" dirty="0"/>
              <a:t>) </a:t>
            </a:r>
            <a:r>
              <a:rPr lang="zh-CN" altLang="en-US" dirty="0"/>
              <a:t>处。 由于灰度不变，我们有：</a:t>
            </a:r>
          </a:p>
          <a:p>
            <a:endParaRPr lang="zh-CN" altLang="en-US" dirty="0"/>
          </a:p>
        </p:txBody>
      </p:sp>
      <p:sp>
        <p:nvSpPr>
          <p:cNvPr id="4" name="灯片编号占位符 3"/>
          <p:cNvSpPr>
            <a:spLocks noGrp="1"/>
          </p:cNvSpPr>
          <p:nvPr>
            <p:ph type="sldNum" sz="quarter" idx="10"/>
          </p:nvPr>
        </p:nvSpPr>
        <p:spPr/>
        <p:txBody>
          <a:bodyPr/>
          <a:lstStyle/>
          <a:p>
            <a:fld id="{7E3DC7A4-AE2B-49D0-A6AA-E95987E84788}" type="slidenum">
              <a:rPr lang="zh-CN" altLang="en-US" smtClean="0"/>
              <a:t>21</a:t>
            </a:fld>
            <a:endParaRPr lang="zh-CN" altLang="en-US"/>
          </a:p>
        </p:txBody>
      </p:sp>
    </p:spTree>
    <p:extLst>
      <p:ext uri="{BB962C8B-B14F-4D97-AF65-F5344CB8AC3E}">
        <p14:creationId xmlns:p14="http://schemas.microsoft.com/office/powerpoint/2010/main" val="425860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FF0FE7-EEF7-4F04-BFB9-2BB9D2F26BD2}" type="slidenum">
              <a:rPr lang="zh-CN" altLang="en-US" smtClean="0"/>
              <a:t>24</a:t>
            </a:fld>
            <a:endParaRPr lang="zh-CN" altLang="en-US"/>
          </a:p>
        </p:txBody>
      </p:sp>
    </p:spTree>
    <p:extLst>
      <p:ext uri="{BB962C8B-B14F-4D97-AF65-F5344CB8AC3E}">
        <p14:creationId xmlns:p14="http://schemas.microsoft.com/office/powerpoint/2010/main" val="131994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90F68A-B294-4FAE-943C-A9FB2A1598B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6B9AA31-998E-4546-9B04-D2C8C34AE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21D64B1-4999-4019-B529-B61DDD281A2A}"/>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EFD1376F-ECE0-4BAB-B32A-A4CCD203B2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B55DA86-6285-4EFC-A7D6-917938DAF573}"/>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244011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37EEFA-B95B-49BB-9C76-27D1F22D03B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563D228-9D43-4264-9770-F8BA16F05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BD900E9-D23E-4694-A4EC-B86F8B9FCA9E}"/>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0D43AFEF-8343-4CD6-ADC8-9F91E7B9F0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8682DBF-20EF-4ABB-9D61-E97206CE216F}"/>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2127060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365D955-EA45-4397-B672-C5D1DF53DA6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66D0202-6342-4B71-A686-2CC89E8897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CF099D7-3785-46CB-8059-669095BFBCEA}"/>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D84E533E-19A1-42DC-A817-99399F0CEA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8207281-F9BB-495C-9790-86FBE9A6C173}"/>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243063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381000"/>
            <a:ext cx="10972800" cy="13716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981200"/>
            <a:ext cx="53848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981200"/>
            <a:ext cx="53848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09600" y="4114800"/>
            <a:ext cx="53848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6197600" y="4114800"/>
            <a:ext cx="53848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245225"/>
            <a:ext cx="2844800" cy="476250"/>
          </a:xfrm>
        </p:spPr>
        <p:txBody>
          <a:bodyPr/>
          <a:lstStyle>
            <a:lvl1pPr>
              <a:defRPr/>
            </a:lvl1pPr>
          </a:lstStyle>
          <a:p>
            <a:pPr>
              <a:defRPr/>
            </a:pPr>
            <a:fld id="{7537ED1A-2231-4444-9DEC-0C43EB61701F}" type="slidenum">
              <a:rPr lang="en-US" altLang="zh-CN"/>
              <a:pPr>
                <a:defRPr/>
              </a:pPr>
              <a:t>‹#›</a:t>
            </a:fld>
            <a:endParaRPr lang="en-US" altLang="zh-CN"/>
          </a:p>
        </p:txBody>
      </p:sp>
      <p:sp>
        <p:nvSpPr>
          <p:cNvPr id="8" name="页脚占位符 7"/>
          <p:cNvSpPr>
            <a:spLocks noGrp="1"/>
          </p:cNvSpPr>
          <p:nvPr>
            <p:ph type="ftr" sz="quarter" idx="11"/>
          </p:nvPr>
        </p:nvSpPr>
        <p:spPr>
          <a:xfrm>
            <a:off x="4165600" y="6245225"/>
            <a:ext cx="3860800" cy="476250"/>
          </a:xfrm>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a:xfrm>
            <a:off x="8737600" y="6245225"/>
            <a:ext cx="2844800" cy="476250"/>
          </a:xfrm>
        </p:spPr>
        <p:txBody>
          <a:bodyPr/>
          <a:lstStyle>
            <a:lvl1pPr>
              <a:defRPr/>
            </a:lvl1pPr>
          </a:lstStyle>
          <a:p>
            <a:pPr>
              <a:defRPr/>
            </a:pPr>
            <a:fld id="{AC6DB6C6-040F-411D-95B4-47C316606890}" type="slidenum">
              <a:rPr lang="en-US" altLang="zh-CN"/>
              <a:pPr>
                <a:defRPr/>
              </a:pPr>
              <a:t>‹#›</a:t>
            </a:fld>
            <a:endParaRPr lang="en-US" altLang="zh-CN"/>
          </a:p>
        </p:txBody>
      </p:sp>
    </p:spTree>
    <p:extLst>
      <p:ext uri="{BB962C8B-B14F-4D97-AF65-F5344CB8AC3E}">
        <p14:creationId xmlns:p14="http://schemas.microsoft.com/office/powerpoint/2010/main" val="217535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5CFC60F-A307-4E0F-A0DE-44FA2B9BED2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B727AEB-A431-4A7F-9EAB-F82D7E7252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B4AD81E-5904-4D1A-BFBD-EDED00EA8AA0}"/>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63858D3C-2E31-4366-B23A-278752A593F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F631E81-8821-4740-85AE-338CE14A4823}"/>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932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D809F0-BF61-4450-90F0-BCAB32B1EFD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67A65BE-55BA-4B06-A7AA-37AE10864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5D31C8F1-EC76-4381-A052-89C289EE6F55}"/>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71997950-C657-4E0C-A53B-6706404F9B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3839197-6A75-4140-9C8F-B41B08168D5F}"/>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13653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63DC22-FB60-4C3A-93DB-5BE7B56B78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C0C42D-BE92-4773-81CA-FC503F6E6F7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B88CAD92-6B0B-432B-A764-E4B1241C9B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72804B5-1C2C-414D-9E8A-97E812E45424}"/>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6" name="页脚占位符 5">
            <a:extLst>
              <a:ext uri="{FF2B5EF4-FFF2-40B4-BE49-F238E27FC236}">
                <a16:creationId xmlns="" xmlns:a16="http://schemas.microsoft.com/office/drawing/2014/main" id="{91B2973B-4677-4773-940A-84888A6A5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CB64271-D9E1-450A-9268-938CC28D7FF0}"/>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146094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925759D-734D-46D6-BB4A-F1E26F7413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F813645-6F70-401B-8D0C-5EDB3AF39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57C6BA6-5CA8-4C1A-8739-5452367C4BE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5BACDC1-4AAB-4261-A1C5-21DDD88A4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BFDBF29-B1D1-48A7-AD05-8BC2546BBBC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E8E0BDE-6D93-4123-8BBC-8263E322A83B}"/>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8" name="页脚占位符 7">
            <a:extLst>
              <a:ext uri="{FF2B5EF4-FFF2-40B4-BE49-F238E27FC236}">
                <a16:creationId xmlns="" xmlns:a16="http://schemas.microsoft.com/office/drawing/2014/main" id="{60DEE899-1C0B-4EF7-9E4D-5B6CF92B3F5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242AE145-ABF4-4C0F-9AAA-176542FCA420}"/>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3091684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F460D3-8BB7-43EB-AD98-B2A7B3373D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BDAFA00-D7AB-43C5-BEB2-66D92FF1B64B}"/>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4" name="页脚占位符 3">
            <a:extLst>
              <a:ext uri="{FF2B5EF4-FFF2-40B4-BE49-F238E27FC236}">
                <a16:creationId xmlns="" xmlns:a16="http://schemas.microsoft.com/office/drawing/2014/main" id="{3206D72B-D52F-4A87-8A66-1E68605F73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F78584BA-1DED-4619-B008-F3642DB08482}"/>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204198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72577F0-A6DF-4505-AB65-412E1772D7F0}"/>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3" name="页脚占位符 2">
            <a:extLst>
              <a:ext uri="{FF2B5EF4-FFF2-40B4-BE49-F238E27FC236}">
                <a16:creationId xmlns="" xmlns:a16="http://schemas.microsoft.com/office/drawing/2014/main" id="{4CAE3A4D-3909-419E-B231-C26F404FE8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8FD1FD8C-368E-4F8E-ABD0-7171CF9A7E2E}"/>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34017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59CAA2-75A1-46FF-A697-DBBE5B8A4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67E67EF-E062-44B5-A2A2-D560DEDB1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9B6860A-1267-4F5A-A9CD-36ABBC68B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FBFCC5A-F00C-46A1-849B-4F6D69AE82FB}"/>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6" name="页脚占位符 5">
            <a:extLst>
              <a:ext uri="{FF2B5EF4-FFF2-40B4-BE49-F238E27FC236}">
                <a16:creationId xmlns="" xmlns:a16="http://schemas.microsoft.com/office/drawing/2014/main" id="{651AA2C8-5F73-4709-8122-353CC32B94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1668666-C89D-40FE-954D-8664429FB3DB}"/>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362086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9566686-0D74-4359-90AB-84F8CDE3F00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4077A7A-8B7A-4FFA-859E-D3BFE6938C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128EE09-C51F-49B9-89B0-11C91C112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50D51DA-139A-4435-865F-D0516F216633}"/>
              </a:ext>
            </a:extLst>
          </p:cNvPr>
          <p:cNvSpPr>
            <a:spLocks noGrp="1"/>
          </p:cNvSpPr>
          <p:nvPr>
            <p:ph type="dt" sz="half" idx="10"/>
          </p:nvPr>
        </p:nvSpPr>
        <p:spPr/>
        <p:txBody>
          <a:bodyPr/>
          <a:lstStyle/>
          <a:p>
            <a:fld id="{5FEC2E47-EF20-4E24-9B05-726F53E963BC}" type="datetimeFigureOut">
              <a:rPr lang="zh-CN" altLang="en-US" smtClean="0"/>
              <a:t>2020/11/25</a:t>
            </a:fld>
            <a:endParaRPr lang="zh-CN" altLang="en-US"/>
          </a:p>
        </p:txBody>
      </p:sp>
      <p:sp>
        <p:nvSpPr>
          <p:cNvPr id="6" name="页脚占位符 5">
            <a:extLst>
              <a:ext uri="{FF2B5EF4-FFF2-40B4-BE49-F238E27FC236}">
                <a16:creationId xmlns="" xmlns:a16="http://schemas.microsoft.com/office/drawing/2014/main" id="{83181A10-494F-40A4-9EB2-47C779E51A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76E26AB-2BEA-404E-AC26-2319A525DE29}"/>
              </a:ext>
            </a:extLst>
          </p:cNvPr>
          <p:cNvSpPr>
            <a:spLocks noGrp="1"/>
          </p:cNvSpPr>
          <p:nvPr>
            <p:ph type="sldNum" sz="quarter" idx="12"/>
          </p:nvPr>
        </p:nvSpPr>
        <p:spPr/>
        <p:txBody>
          <a:body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58633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92D6648-1E15-4AFF-862C-0CE588BA6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88195BA-64CE-445C-B4FA-EA5172047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88054F9-FC23-4677-AB25-99BEACB56B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C2E47-EF20-4E24-9B05-726F53E963BC}" type="datetimeFigureOut">
              <a:rPr lang="zh-CN" altLang="en-US" smtClean="0"/>
              <a:t>2020/11/25</a:t>
            </a:fld>
            <a:endParaRPr lang="zh-CN" altLang="en-US"/>
          </a:p>
        </p:txBody>
      </p:sp>
      <p:sp>
        <p:nvSpPr>
          <p:cNvPr id="5" name="页脚占位符 4">
            <a:extLst>
              <a:ext uri="{FF2B5EF4-FFF2-40B4-BE49-F238E27FC236}">
                <a16:creationId xmlns="" xmlns:a16="http://schemas.microsoft.com/office/drawing/2014/main" id="{49FB8573-C8D5-4D8E-B994-D36D0720A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893950E-46F3-4128-9E48-C9E398A8D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2B473-5866-4E0A-A866-B0461B281DFE}" type="slidenum">
              <a:rPr lang="zh-CN" altLang="en-US" smtClean="0"/>
              <a:t>‹#›</a:t>
            </a:fld>
            <a:endParaRPr lang="zh-CN" altLang="en-US"/>
          </a:p>
        </p:txBody>
      </p:sp>
    </p:spTree>
    <p:extLst>
      <p:ext uri="{BB962C8B-B14F-4D97-AF65-F5344CB8AC3E}">
        <p14:creationId xmlns:p14="http://schemas.microsoft.com/office/powerpoint/2010/main" val="220864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0.emf"/></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oleObject" Target="../embeddings/oleObject3.bin"/><Relationship Id="rId18" Type="http://schemas.openxmlformats.org/officeDocument/2006/relationships/image" Target="../media/image1.png"/><Relationship Id="rId3" Type="http://schemas.openxmlformats.org/officeDocument/2006/relationships/notesSlide" Target="../notesSlides/notesSlide9.xml"/><Relationship Id="rId7" Type="http://schemas.openxmlformats.org/officeDocument/2006/relationships/oleObject" Target="../embeddings/oleObject1.bin"/><Relationship Id="rId12" Type="http://schemas.openxmlformats.org/officeDocument/2006/relationships/image" Target="../media/image108.png"/><Relationship Id="rId17" Type="http://schemas.openxmlformats.org/officeDocument/2006/relationships/image" Target="../media/image109.emf"/><Relationship Id="rId2" Type="http://schemas.openxmlformats.org/officeDocument/2006/relationships/slideLayout" Target="../slideLayouts/slideLayout2.xml"/><Relationship Id="rId16" Type="http://schemas.openxmlformats.org/officeDocument/2006/relationships/image" Target="../media/image105.emf"/><Relationship Id="rId1" Type="http://schemas.openxmlformats.org/officeDocument/2006/relationships/vmlDrawing" Target="../drawings/vmlDrawing1.vml"/><Relationship Id="rId6" Type="http://schemas.openxmlformats.org/officeDocument/2006/relationships/image" Target="../media/image106.emf"/><Relationship Id="rId11" Type="http://schemas.openxmlformats.org/officeDocument/2006/relationships/image" Target="../media/image107.png"/><Relationship Id="rId5" Type="http://schemas.openxmlformats.org/officeDocument/2006/relationships/image" Target="../media/image920.png"/><Relationship Id="rId15" Type="http://schemas.openxmlformats.org/officeDocument/2006/relationships/oleObject" Target="../embeddings/oleObject4.bin"/><Relationship Id="rId10" Type="http://schemas.openxmlformats.org/officeDocument/2006/relationships/image" Target="../media/image103.emf"/><Relationship Id="rId4" Type="http://schemas.openxmlformats.org/officeDocument/2006/relationships/image" Target="../media/image910.png"/><Relationship Id="rId9" Type="http://schemas.openxmlformats.org/officeDocument/2006/relationships/oleObject" Target="../embeddings/oleObject2.bin"/><Relationship Id="rId14" Type="http://schemas.openxmlformats.org/officeDocument/2006/relationships/image" Target="../media/image104.emf"/></Relationships>
</file>

<file path=ppt/slides/_rels/slide2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2.png"/><Relationship Id="rId4" Type="http://schemas.openxmlformats.org/officeDocument/2006/relationships/image" Target="../media/image1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oleObject" Target="../embeddings/oleObject7.bin"/><Relationship Id="rId18" Type="http://schemas.openxmlformats.org/officeDocument/2006/relationships/image" Target="../media/image124.emf"/><Relationship Id="rId3" Type="http://schemas.openxmlformats.org/officeDocument/2006/relationships/image" Target="../media/image117.emf"/><Relationship Id="rId21" Type="http://schemas.openxmlformats.org/officeDocument/2006/relationships/image" Target="../media/image1.png"/><Relationship Id="rId7" Type="http://schemas.openxmlformats.org/officeDocument/2006/relationships/oleObject" Target="../embeddings/oleObject5.bin"/><Relationship Id="rId12" Type="http://schemas.openxmlformats.org/officeDocument/2006/relationships/image" Target="../media/image122.emf"/><Relationship Id="rId17" Type="http://schemas.openxmlformats.org/officeDocument/2006/relationships/image" Target="../media/image116.emf"/><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image" Target="../media/image126.emf"/><Relationship Id="rId1" Type="http://schemas.openxmlformats.org/officeDocument/2006/relationships/vmlDrawing" Target="../drawings/vmlDrawing2.vml"/><Relationship Id="rId6" Type="http://schemas.openxmlformats.org/officeDocument/2006/relationships/image" Target="../media/image120.emf"/><Relationship Id="rId11" Type="http://schemas.openxmlformats.org/officeDocument/2006/relationships/image" Target="../media/image114.emf"/><Relationship Id="rId5" Type="http://schemas.openxmlformats.org/officeDocument/2006/relationships/image" Target="../media/image119.emf"/><Relationship Id="rId15" Type="http://schemas.openxmlformats.org/officeDocument/2006/relationships/image" Target="../media/image123.emf"/><Relationship Id="rId10" Type="http://schemas.openxmlformats.org/officeDocument/2006/relationships/oleObject" Target="../embeddings/oleObject6.bin"/><Relationship Id="rId19" Type="http://schemas.openxmlformats.org/officeDocument/2006/relationships/image" Target="../media/image125.emf"/><Relationship Id="rId4" Type="http://schemas.openxmlformats.org/officeDocument/2006/relationships/image" Target="../media/image118.emf"/><Relationship Id="rId9" Type="http://schemas.openxmlformats.org/officeDocument/2006/relationships/image" Target="../media/image121.emf"/><Relationship Id="rId14" Type="http://schemas.openxmlformats.org/officeDocument/2006/relationships/image" Target="../media/image115.emf"/></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5.png"/><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emf"/><Relationship Id="rId7" Type="http://schemas.openxmlformats.org/officeDocument/2006/relationships/image" Target="../media/image150.png"/><Relationship Id="rId12"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emf"/><Relationship Id="rId10" Type="http://schemas.openxmlformats.org/officeDocument/2006/relationships/image" Target="../media/image153.png"/><Relationship Id="rId4" Type="http://schemas.openxmlformats.org/officeDocument/2006/relationships/image" Target="../media/image147.emf"/><Relationship Id="rId9" Type="http://schemas.openxmlformats.org/officeDocument/2006/relationships/image" Target="../media/image152.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55.tmp"/><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png"/><Relationship Id="rId4" Type="http://schemas.openxmlformats.org/officeDocument/2006/relationships/image" Target="../media/image158.png"/><Relationship Id="rId9"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7.png"/><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3" Type="http://schemas.openxmlformats.org/officeDocument/2006/relationships/image" Target="../media/image168.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30.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73.emf"/><Relationship Id="rId3" Type="http://schemas.openxmlformats.org/officeDocument/2006/relationships/image" Target="../media/image175.png"/><Relationship Id="rId7" Type="http://schemas.openxmlformats.org/officeDocument/2006/relationships/image" Target="../media/image170.emf"/><Relationship Id="rId12"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172.emf"/><Relationship Id="rId5" Type="http://schemas.openxmlformats.org/officeDocument/2006/relationships/image" Target="../media/image169.emf"/><Relationship Id="rId15" Type="http://schemas.openxmlformats.org/officeDocument/2006/relationships/image" Target="../media/image174.e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171.emf"/><Relationship Id="rId1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10.png"/><Relationship Id="rId21" Type="http://schemas.openxmlformats.org/officeDocument/2006/relationships/image" Target="../media/image20.png"/><Relationship Id="rId7" Type="http://schemas.openxmlformats.org/officeDocument/2006/relationships/image" Target="../media/image610.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10.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10.png"/><Relationship Id="rId11" Type="http://schemas.openxmlformats.org/officeDocument/2006/relationships/image" Target="../media/image10.png"/><Relationship Id="rId5" Type="http://schemas.openxmlformats.org/officeDocument/2006/relationships/image" Target="../media/image410.png"/><Relationship Id="rId15" Type="http://schemas.openxmlformats.org/officeDocument/2006/relationships/image" Target="../media/image14.png"/><Relationship Id="rId23" Type="http://schemas.openxmlformats.org/officeDocument/2006/relationships/image" Target="../media/image1.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0.png"/><Relationship Id="rId9" Type="http://schemas.openxmlformats.org/officeDocument/2006/relationships/image" Target="../media/image80.png"/><Relationship Id="rId14" Type="http://schemas.openxmlformats.org/officeDocument/2006/relationships/image" Target="../media/image13.png"/><Relationship Id="rId22"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4.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5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6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193.pn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4.emf"/><Relationship Id="rId4" Type="http://schemas.openxmlformats.org/officeDocument/2006/relationships/package" Target="../embeddings/Microsoft_Visio___1111.vsdx"/></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5.tmp"/></Relationships>
</file>

<file path=ppt/slides/_rels/slide6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1.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98.tmp"/><Relationship Id="rId5" Type="http://schemas.openxmlformats.org/officeDocument/2006/relationships/image" Target="../media/image197.png"/><Relationship Id="rId4"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0.emf"/></Relationships>
</file>

<file path=ppt/slides/_rels/slide72.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image" Target="../media/image201.emf"/><Relationship Id="rId7" Type="http://schemas.openxmlformats.org/officeDocument/2006/relationships/image" Target="../media/image205.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04.emf"/><Relationship Id="rId5" Type="http://schemas.openxmlformats.org/officeDocument/2006/relationships/image" Target="../media/image203.emf"/><Relationship Id="rId4" Type="http://schemas.openxmlformats.org/officeDocument/2006/relationships/image" Target="../media/image202.emf"/></Relationships>
</file>

<file path=ppt/slides/_rels/slide73.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8.emf"/></Relationships>
</file>

<file path=ppt/slides/_rels/slide74.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10.emf"/></Relationships>
</file>

<file path=ppt/slides/_rels/slide75.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14.emf"/><Relationship Id="rId5" Type="http://schemas.openxmlformats.org/officeDocument/2006/relationships/image" Target="../media/image213.emf"/><Relationship Id="rId4" Type="http://schemas.openxmlformats.org/officeDocument/2006/relationships/image" Target="../media/image212.emf"/></Relationships>
</file>

<file path=ppt/slides/_rels/slide76.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17.tmp"/><Relationship Id="rId4" Type="http://schemas.openxmlformats.org/officeDocument/2006/relationships/image" Target="../media/image216.emf"/></Relationships>
</file>

<file path=ppt/slides/_rels/slide77.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20.tmp"/><Relationship Id="rId4" Type="http://schemas.openxmlformats.org/officeDocument/2006/relationships/image" Target="../media/image219.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1.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4"/>
          <p:cNvSpPr>
            <a:spLocks noGrp="1" noChangeArrowheads="1"/>
          </p:cNvSpPr>
          <p:nvPr>
            <p:ph type="ctrTitle" idx="4294967295"/>
          </p:nvPr>
        </p:nvSpPr>
        <p:spPr>
          <a:xfrm>
            <a:off x="585627" y="1707494"/>
            <a:ext cx="10363200" cy="115411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rIns="91440" anchor="b">
            <a:normAutofit/>
          </a:bodyPr>
          <a:lstStyle/>
          <a:p>
            <a:pPr algn="ctr"/>
            <a:r>
              <a:rPr lang="zh-CN" altLang="en-US" sz="6000" b="1" dirty="0">
                <a:latin typeface="黑体" panose="02010609060101010101" pitchFamily="49" charset="-122"/>
                <a:ea typeface="黑体" panose="02010609060101010101" pitchFamily="49" charset="-122"/>
              </a:rPr>
              <a:t>视觉</a:t>
            </a:r>
            <a:r>
              <a:rPr lang="en-US" altLang="zh-CN" sz="6000" b="1" dirty="0">
                <a:latin typeface="黑体" panose="02010609060101010101" pitchFamily="49" charset="-122"/>
                <a:ea typeface="黑体" panose="02010609060101010101" pitchFamily="49" charset="-122"/>
              </a:rPr>
              <a:t>/</a:t>
            </a:r>
            <a:r>
              <a:rPr lang="zh-CN" altLang="en-US" sz="6000" b="1" dirty="0">
                <a:latin typeface="黑体" panose="02010609060101010101" pitchFamily="49" charset="-122"/>
                <a:ea typeface="黑体" panose="02010609060101010101" pitchFamily="49" charset="-122"/>
              </a:rPr>
              <a:t>惯导组合导航技术</a:t>
            </a:r>
          </a:p>
        </p:txBody>
      </p:sp>
      <p:sp>
        <p:nvSpPr>
          <p:cNvPr id="3" name="文本框 2">
            <a:extLst>
              <a:ext uri="{FF2B5EF4-FFF2-40B4-BE49-F238E27FC236}">
                <a16:creationId xmlns="" xmlns:a16="http://schemas.microsoft.com/office/drawing/2014/main" id="{564CE7DD-3D9C-4881-B448-73CC66BD7535}"/>
              </a:ext>
            </a:extLst>
          </p:cNvPr>
          <p:cNvSpPr txBox="1"/>
          <p:nvPr/>
        </p:nvSpPr>
        <p:spPr>
          <a:xfrm>
            <a:off x="1778864" y="3515423"/>
            <a:ext cx="8140368"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参考书：</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视觉</a:t>
            </a:r>
            <a:r>
              <a:rPr lang="en-US" altLang="zh-CN" sz="2800" dirty="0" smtClean="0">
                <a:latin typeface="黑体" panose="02010609060101010101" pitchFamily="49" charset="-122"/>
                <a:ea typeface="黑体" panose="02010609060101010101" pitchFamily="49" charset="-122"/>
              </a:rPr>
              <a:t>SLAM</a:t>
            </a:r>
            <a:r>
              <a:rPr lang="zh-CN" altLang="en-US" sz="2800" dirty="0" smtClean="0">
                <a:latin typeface="黑体" panose="02010609060101010101" pitchFamily="49" charset="-122"/>
                <a:ea typeface="黑体" panose="02010609060101010101" pitchFamily="49" charset="-122"/>
              </a:rPr>
              <a:t>十四讲</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从理论到实践</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高翔</a:t>
            </a:r>
            <a:endParaRPr lang="zh-CN" altLang="en-US" sz="2800"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 xmlns:a16="http://schemas.microsoft.com/office/drawing/2014/main" id="{E41A765C-552F-4117-A5A6-599F1683F34D}"/>
              </a:ext>
            </a:extLst>
          </p:cNvPr>
          <p:cNvSpPr txBox="1"/>
          <p:nvPr/>
        </p:nvSpPr>
        <p:spPr>
          <a:xfrm>
            <a:off x="3603595" y="5237963"/>
            <a:ext cx="5202820" cy="523220"/>
          </a:xfrm>
          <a:prstGeom prst="rect">
            <a:avLst/>
          </a:prstGeom>
          <a:noFill/>
        </p:spPr>
        <p:txBody>
          <a:bodyPr wrap="square" rtlCol="0">
            <a:spAutoFit/>
          </a:bodyPr>
          <a:lstStyle/>
          <a:p>
            <a:r>
              <a:rPr lang="en-US" altLang="zh-CN" sz="2800" b="1" dirty="0">
                <a:latin typeface="+mj-ea"/>
                <a:ea typeface="+mj-ea"/>
              </a:rPr>
              <a:t>Email</a:t>
            </a:r>
            <a:r>
              <a:rPr lang="zh-CN" altLang="en-US" sz="2800" b="1" dirty="0">
                <a:latin typeface="+mj-ea"/>
                <a:ea typeface="+mj-ea"/>
              </a:rPr>
              <a:t>：</a:t>
            </a:r>
            <a:r>
              <a:rPr lang="en-US" altLang="zh-CN" sz="2800" b="1" dirty="0">
                <a:latin typeface="+mj-ea"/>
                <a:ea typeface="+mj-ea"/>
              </a:rPr>
              <a:t>hpzhang@whu.edu.cn</a:t>
            </a:r>
            <a:endParaRPr lang="zh-CN" altLang="en-US" sz="2800" b="1" dirty="0">
              <a:latin typeface="+mj-ea"/>
              <a:ea typeface="+mj-ea"/>
            </a:endParaRPr>
          </a:p>
        </p:txBody>
      </p:sp>
      <p:pic>
        <p:nvPicPr>
          <p:cNvPr id="6" name="图片 5">
            <a:extLst>
              <a:ext uri="{FF2B5EF4-FFF2-40B4-BE49-F238E27FC236}">
                <a16:creationId xmlns="" xmlns:a16="http://schemas.microsoft.com/office/drawing/2014/main" id="{6E23E9E9-B680-43DA-9585-EED941512EBC}"/>
              </a:ext>
            </a:extLst>
          </p:cNvPr>
          <p:cNvPicPr>
            <a:picLocks noChangeAspect="1"/>
          </p:cNvPicPr>
          <p:nvPr/>
        </p:nvPicPr>
        <p:blipFill>
          <a:blip r:embed="rId2"/>
          <a:stretch>
            <a:fillRect/>
          </a:stretch>
        </p:blipFill>
        <p:spPr>
          <a:xfrm>
            <a:off x="9239250" y="66711"/>
            <a:ext cx="2952750" cy="1038225"/>
          </a:xfrm>
          <a:prstGeom prst="rect">
            <a:avLst/>
          </a:prstGeom>
        </p:spPr>
      </p:pic>
    </p:spTree>
    <p:extLst>
      <p:ext uri="{BB962C8B-B14F-4D97-AF65-F5344CB8AC3E}">
        <p14:creationId xmlns:p14="http://schemas.microsoft.com/office/powerpoint/2010/main" val="222922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661209" y="1172746"/>
            <a:ext cx="7948358" cy="4208567"/>
          </a:xfrm>
          <a:prstGeom prst="rect">
            <a:avLst/>
          </a:prstGeom>
        </p:spPr>
      </p:pic>
      <p:sp>
        <p:nvSpPr>
          <p:cNvPr id="11" name="文本框 10"/>
          <p:cNvSpPr txBox="1"/>
          <p:nvPr/>
        </p:nvSpPr>
        <p:spPr>
          <a:xfrm>
            <a:off x="892607" y="1244603"/>
            <a:ext cx="2031325" cy="461665"/>
          </a:xfrm>
          <a:prstGeom prst="rect">
            <a:avLst/>
          </a:prstGeom>
          <a:noFill/>
        </p:spPr>
        <p:txBody>
          <a:bodyPr wrap="none" rtlCol="0">
            <a:spAutoFit/>
          </a:bodyPr>
          <a:lstStyle/>
          <a:p>
            <a:r>
              <a:rPr lang="zh-CN" altLang="en-US" sz="2400" b="1" dirty="0"/>
              <a:t>相机成像模型</a:t>
            </a:r>
          </a:p>
        </p:txBody>
      </p:sp>
      <p:pic>
        <p:nvPicPr>
          <p:cNvPr id="5" name="图片 4"/>
          <p:cNvPicPr>
            <a:picLocks noChangeAspect="1"/>
          </p:cNvPicPr>
          <p:nvPr/>
        </p:nvPicPr>
        <p:blipFill>
          <a:blip r:embed="rId3"/>
          <a:stretch>
            <a:fillRect/>
          </a:stretch>
        </p:blipFill>
        <p:spPr>
          <a:xfrm>
            <a:off x="967386" y="2101498"/>
            <a:ext cx="2162029" cy="1096240"/>
          </a:xfrm>
          <a:prstGeom prst="rect">
            <a:avLst/>
          </a:prstGeom>
        </p:spPr>
      </p:pic>
      <p:pic>
        <p:nvPicPr>
          <p:cNvPr id="6" name="图片 5"/>
          <p:cNvPicPr>
            <a:picLocks noChangeAspect="1"/>
          </p:cNvPicPr>
          <p:nvPr/>
        </p:nvPicPr>
        <p:blipFill>
          <a:blip r:embed="rId4"/>
          <a:stretch>
            <a:fillRect/>
          </a:stretch>
        </p:blipFill>
        <p:spPr>
          <a:xfrm>
            <a:off x="622818" y="4664836"/>
            <a:ext cx="4602228" cy="1627862"/>
          </a:xfrm>
          <a:prstGeom prst="rect">
            <a:avLst/>
          </a:prstGeom>
        </p:spPr>
      </p:pic>
      <p:pic>
        <p:nvPicPr>
          <p:cNvPr id="7" name="图片 6"/>
          <p:cNvPicPr>
            <a:picLocks noChangeAspect="1"/>
          </p:cNvPicPr>
          <p:nvPr/>
        </p:nvPicPr>
        <p:blipFill>
          <a:blip r:embed="rId5"/>
          <a:stretch>
            <a:fillRect/>
          </a:stretch>
        </p:blipFill>
        <p:spPr>
          <a:xfrm>
            <a:off x="9948286" y="5342397"/>
            <a:ext cx="1504762" cy="685714"/>
          </a:xfrm>
          <a:prstGeom prst="rect">
            <a:avLst/>
          </a:prstGeom>
        </p:spPr>
      </p:pic>
      <p:sp>
        <p:nvSpPr>
          <p:cNvPr id="8" name="矩形 7">
            <a:extLst>
              <a:ext uri="{FF2B5EF4-FFF2-40B4-BE49-F238E27FC236}">
                <a16:creationId xmlns="" xmlns:a16="http://schemas.microsoft.com/office/drawing/2014/main" id="{82BFB4A1-F981-41FB-AE57-2E361F6C56F6}"/>
              </a:ext>
            </a:extLst>
          </p:cNvPr>
          <p:cNvSpPr/>
          <p:nvPr/>
        </p:nvSpPr>
        <p:spPr>
          <a:xfrm>
            <a:off x="356159" y="233013"/>
            <a:ext cx="2964273" cy="646331"/>
          </a:xfrm>
          <a:prstGeom prst="rect">
            <a:avLst/>
          </a:prstGeom>
        </p:spPr>
        <p:txBody>
          <a:bodyPr wrap="none">
            <a:spAutoFit/>
          </a:bodyPr>
          <a:lstStyle/>
          <a:p>
            <a:r>
              <a:rPr lang="zh-CN" altLang="en-US" sz="3600" b="1" dirty="0" smtClean="0">
                <a:latin typeface="黑体" panose="02010609060101010101" pitchFamily="49" charset="-122"/>
                <a:ea typeface="黑体" panose="02010609060101010101" pitchFamily="49" charset="-122"/>
              </a:rPr>
              <a:t>归一化坐标系</a:t>
            </a:r>
            <a:endParaRPr lang="en-US" altLang="zh-CN" sz="3600" b="1" dirty="0">
              <a:latin typeface="黑体" panose="02010609060101010101" pitchFamily="49" charset="-122"/>
              <a:ea typeface="黑体" panose="02010609060101010101" pitchFamily="49" charset="-122"/>
            </a:endParaRPr>
          </a:p>
        </p:txBody>
      </p:sp>
      <p:cxnSp>
        <p:nvCxnSpPr>
          <p:cNvPr id="9" name="直接连接符 8">
            <a:extLst>
              <a:ext uri="{FF2B5EF4-FFF2-40B4-BE49-F238E27FC236}">
                <a16:creationId xmlns="" xmlns:a16="http://schemas.microsoft.com/office/drawing/2014/main" id="{EF22B18E-2265-4CE9-BC3B-FFDBFE146568}"/>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0" name="矩形 9">
            <a:extLst>
              <a:ext uri="{FF2B5EF4-FFF2-40B4-BE49-F238E27FC236}">
                <a16:creationId xmlns="" xmlns:a16="http://schemas.microsoft.com/office/drawing/2014/main" id="{564B0EE9-3B5C-44A3-9D43-595D2E153B9A}"/>
              </a:ext>
            </a:extLst>
          </p:cNvPr>
          <p:cNvSpPr/>
          <p:nvPr/>
        </p:nvSpPr>
        <p:spPr>
          <a:xfrm>
            <a:off x="356159" y="839394"/>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 xmlns:a16="http://schemas.microsoft.com/office/drawing/2014/main" id="{D5D90640-19BA-4197-9938-57829D74E32F}"/>
              </a:ext>
            </a:extLst>
          </p:cNvPr>
          <p:cNvPicPr>
            <a:picLocks noChangeAspect="1"/>
          </p:cNvPicPr>
          <p:nvPr/>
        </p:nvPicPr>
        <p:blipFill>
          <a:blip r:embed="rId6"/>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179477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54FE421A-600C-40B5-BB78-6B2A1012099B}"/>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畸变模型</a:t>
            </a:r>
          </a:p>
        </p:txBody>
      </p:sp>
      <p:cxnSp>
        <p:nvCxnSpPr>
          <p:cNvPr id="3" name="直接连接符 2">
            <a:extLst>
              <a:ext uri="{FF2B5EF4-FFF2-40B4-BE49-F238E27FC236}">
                <a16:creationId xmlns="" xmlns:a16="http://schemas.microsoft.com/office/drawing/2014/main" id="{BC681C8F-93AB-4AD3-8E81-21A011FE16CD}"/>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CEC51E91-1B2E-49EF-A981-A6952D13DFA4}"/>
              </a:ext>
            </a:extLst>
          </p:cNvPr>
          <p:cNvSpPr/>
          <p:nvPr/>
        </p:nvSpPr>
        <p:spPr>
          <a:xfrm>
            <a:off x="356159" y="816300"/>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0F6578DC-C490-4076-8420-CE320BDFC7AF}"/>
              </a:ext>
            </a:extLst>
          </p:cNvPr>
          <p:cNvSpPr txBox="1"/>
          <p:nvPr/>
        </p:nvSpPr>
        <p:spPr>
          <a:xfrm>
            <a:off x="749070" y="1400849"/>
            <a:ext cx="9563877" cy="943528"/>
          </a:xfrm>
          <a:prstGeom prst="rect">
            <a:avLst/>
          </a:prstGeom>
          <a:noFill/>
        </p:spPr>
        <p:txBody>
          <a:bodyPr wrap="square" rtlCol="0">
            <a:spAutoFit/>
          </a:bodyPr>
          <a:lstStyle/>
          <a:p>
            <a:pPr>
              <a:lnSpc>
                <a:spcPct val="150000"/>
              </a:lnSpc>
            </a:pPr>
            <a:r>
              <a:rPr lang="zh-CN" altLang="en-US" sz="2000" dirty="0">
                <a:latin typeface="黑体" panose="02010609060101010101" pitchFamily="49" charset="-122"/>
                <a:ea typeface="黑体" panose="02010609060101010101" pitchFamily="49" charset="-122"/>
              </a:rPr>
              <a:t>为了获得更好的成像效果，在相机前方加入透镜。透镜的加入会对成像中光线的传播产生影响：</a:t>
            </a:r>
          </a:p>
        </p:txBody>
      </p:sp>
      <p:sp>
        <p:nvSpPr>
          <p:cNvPr id="6" name="文本框 5">
            <a:extLst>
              <a:ext uri="{FF2B5EF4-FFF2-40B4-BE49-F238E27FC236}">
                <a16:creationId xmlns="" xmlns:a16="http://schemas.microsoft.com/office/drawing/2014/main" id="{6FB15A09-C9E4-4BFC-B2EA-62E6D2DB54E6}"/>
              </a:ext>
            </a:extLst>
          </p:cNvPr>
          <p:cNvSpPr txBox="1"/>
          <p:nvPr/>
        </p:nvSpPr>
        <p:spPr>
          <a:xfrm>
            <a:off x="749069" y="2460878"/>
            <a:ext cx="9563877" cy="1430456"/>
          </a:xfrm>
          <a:prstGeom prst="rect">
            <a:avLst/>
          </a:prstGeom>
          <a:noFill/>
        </p:spPr>
        <p:txBody>
          <a:bodyPr wrap="square" rtlCol="0">
            <a:spAutoFit/>
          </a:bodyPr>
          <a:lstStyle/>
          <a:p>
            <a:pPr>
              <a:lnSpc>
                <a:spcPct val="150000"/>
              </a:lnSpc>
            </a:pPr>
            <a:r>
              <a:rPr lang="zh-CN" altLang="en-US" sz="2000" dirty="0">
                <a:latin typeface="黑体" panose="02010609060101010101" pitchFamily="49" charset="-122"/>
                <a:ea typeface="黑体" panose="02010609060101010101" pitchFamily="49" charset="-122"/>
              </a:rPr>
              <a:t>一、透镜自身的形状对光线传播的影响；</a:t>
            </a:r>
            <a:endParaRPr lang="en-US" altLang="zh-CN" sz="2000" dirty="0">
              <a:latin typeface="黑体" panose="02010609060101010101" pitchFamily="49" charset="-122"/>
              <a:ea typeface="黑体" panose="02010609060101010101" pitchFamily="49" charset="-122"/>
            </a:endParaRPr>
          </a:p>
          <a:p>
            <a:pPr>
              <a:lnSpc>
                <a:spcPct val="150000"/>
              </a:lnSpc>
            </a:pPr>
            <a:r>
              <a:rPr lang="zh-CN" altLang="en-US" sz="2000" dirty="0">
                <a:latin typeface="黑体" panose="02010609060101010101" pitchFamily="49" charset="-122"/>
                <a:ea typeface="黑体" panose="02010609060101010101" pitchFamily="49" charset="-122"/>
              </a:rPr>
              <a:t>二、是在机械组装过程中，透镜和成像平面不可能完全平行，这样也会使光线穿过透镜投影到成像平面时的位置发生变化。</a:t>
            </a:r>
          </a:p>
        </p:txBody>
      </p:sp>
      <p:sp>
        <p:nvSpPr>
          <p:cNvPr id="10" name="文本框 9">
            <a:extLst>
              <a:ext uri="{FF2B5EF4-FFF2-40B4-BE49-F238E27FC236}">
                <a16:creationId xmlns="" xmlns:a16="http://schemas.microsoft.com/office/drawing/2014/main" id="{C6013B18-F662-4E46-B8E9-8D118E15F90F}"/>
              </a:ext>
            </a:extLst>
          </p:cNvPr>
          <p:cNvSpPr txBox="1"/>
          <p:nvPr/>
        </p:nvSpPr>
        <p:spPr>
          <a:xfrm>
            <a:off x="749069" y="4580262"/>
            <a:ext cx="60975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畸变一般可以分为两大类，包括</a:t>
            </a: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径向畸变</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和</a:t>
            </a: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切向畸变</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a:t>
            </a:r>
          </a:p>
        </p:txBody>
      </p:sp>
      <p:pic>
        <p:nvPicPr>
          <p:cNvPr id="7" name="图片 6">
            <a:extLst>
              <a:ext uri="{FF2B5EF4-FFF2-40B4-BE49-F238E27FC236}">
                <a16:creationId xmlns="" xmlns:a16="http://schemas.microsoft.com/office/drawing/2014/main" id="{EF8C873F-72B7-4608-9C95-C992EFBFC197}"/>
              </a:ext>
            </a:extLst>
          </p:cNvPr>
          <p:cNvPicPr>
            <a:picLocks noChangeAspect="1"/>
          </p:cNvPicPr>
          <p:nvPr/>
        </p:nvPicPr>
        <p:blipFill>
          <a:blip r:embed="rId2"/>
          <a:stretch>
            <a:fillRect/>
          </a:stretch>
        </p:blipFill>
        <p:spPr>
          <a:xfrm>
            <a:off x="8182850" y="3681894"/>
            <a:ext cx="3834716" cy="2859272"/>
          </a:xfrm>
          <a:prstGeom prst="rect">
            <a:avLst/>
          </a:prstGeom>
        </p:spPr>
      </p:pic>
      <p:pic>
        <p:nvPicPr>
          <p:cNvPr id="8" name="图片 7">
            <a:extLst>
              <a:ext uri="{FF2B5EF4-FFF2-40B4-BE49-F238E27FC236}">
                <a16:creationId xmlns="" xmlns:a16="http://schemas.microsoft.com/office/drawing/2014/main" id="{ABD0EF56-3113-4680-9CB4-2C299DF1F32F}"/>
              </a:ext>
            </a:extLst>
          </p:cNvPr>
          <p:cNvPicPr>
            <a:picLocks noChangeAspect="1"/>
          </p:cNvPicPr>
          <p:nvPr/>
        </p:nvPicPr>
        <p:blipFill>
          <a:blip r:embed="rId3"/>
          <a:stretch>
            <a:fillRect/>
          </a:stretch>
        </p:blipFill>
        <p:spPr>
          <a:xfrm>
            <a:off x="9239250" y="-13996"/>
            <a:ext cx="2952750" cy="1038225"/>
          </a:xfrm>
          <a:prstGeom prst="rect">
            <a:avLst/>
          </a:prstGeom>
        </p:spPr>
      </p:pic>
    </p:spTree>
    <p:extLst>
      <p:ext uri="{BB962C8B-B14F-4D97-AF65-F5344CB8AC3E}">
        <p14:creationId xmlns:p14="http://schemas.microsoft.com/office/powerpoint/2010/main" val="12778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6AC695A9-4FA5-4D30-AF85-9BD6F57FA121}"/>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径向畸变</a:t>
            </a:r>
          </a:p>
        </p:txBody>
      </p:sp>
      <p:cxnSp>
        <p:nvCxnSpPr>
          <p:cNvPr id="7" name="直接连接符 6">
            <a:extLst>
              <a:ext uri="{FF2B5EF4-FFF2-40B4-BE49-F238E27FC236}">
                <a16:creationId xmlns="" xmlns:a16="http://schemas.microsoft.com/office/drawing/2014/main" id="{72DF159B-7427-4399-8D3D-3C073A3C055F}"/>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8" name="矩形 7">
            <a:extLst>
              <a:ext uri="{FF2B5EF4-FFF2-40B4-BE49-F238E27FC236}">
                <a16:creationId xmlns="" xmlns:a16="http://schemas.microsoft.com/office/drawing/2014/main" id="{9449502D-24AC-436E-BDDB-112BB422EC6B}"/>
              </a:ext>
            </a:extLst>
          </p:cNvPr>
          <p:cNvSpPr/>
          <p:nvPr/>
        </p:nvSpPr>
        <p:spPr>
          <a:xfrm>
            <a:off x="356159" y="83955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 xmlns:a16="http://schemas.microsoft.com/office/drawing/2014/main" id="{39F25EBE-1016-4D2F-8B5F-01585F4F4B1D}"/>
              </a:ext>
            </a:extLst>
          </p:cNvPr>
          <p:cNvSpPr txBox="1"/>
          <p:nvPr/>
        </p:nvSpPr>
        <p:spPr>
          <a:xfrm>
            <a:off x="1199927" y="5828840"/>
            <a:ext cx="6764694"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光线在远离透镜中心的地方比靠近中心的地方更加弯曲 。</a:t>
            </a:r>
          </a:p>
        </p:txBody>
      </p:sp>
      <p:sp>
        <p:nvSpPr>
          <p:cNvPr id="13" name="文本框 12">
            <a:extLst>
              <a:ext uri="{FF2B5EF4-FFF2-40B4-BE49-F238E27FC236}">
                <a16:creationId xmlns="" xmlns:a16="http://schemas.microsoft.com/office/drawing/2014/main" id="{1F007AE2-FFA0-48D8-9EE2-E8F4B4450550}"/>
              </a:ext>
            </a:extLst>
          </p:cNvPr>
          <p:cNvSpPr txBox="1"/>
          <p:nvPr/>
        </p:nvSpPr>
        <p:spPr>
          <a:xfrm>
            <a:off x="755780" y="1108721"/>
            <a:ext cx="9405258" cy="9435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径向畸变来自于相机透镜的形状不规整，比如广角透镜或鱼眼，不能完全把摄像机等效为小孔的等比例方法模型。</a:t>
            </a:r>
          </a:p>
        </p:txBody>
      </p:sp>
      <p:pic>
        <p:nvPicPr>
          <p:cNvPr id="3" name="图片 2">
            <a:extLst>
              <a:ext uri="{FF2B5EF4-FFF2-40B4-BE49-F238E27FC236}">
                <a16:creationId xmlns="" xmlns:a16="http://schemas.microsoft.com/office/drawing/2014/main" id="{CAEC268C-800A-4D04-8C1A-B85D73C7FD3B}"/>
              </a:ext>
            </a:extLst>
          </p:cNvPr>
          <p:cNvPicPr>
            <a:picLocks noChangeAspect="1"/>
          </p:cNvPicPr>
          <p:nvPr/>
        </p:nvPicPr>
        <p:blipFill rotWithShape="1">
          <a:blip r:embed="rId2"/>
          <a:srcRect l="1800" t="2550" r="4738" b="10902"/>
          <a:stretch/>
        </p:blipFill>
        <p:spPr>
          <a:xfrm>
            <a:off x="1125438" y="2173794"/>
            <a:ext cx="4049486" cy="2733607"/>
          </a:xfrm>
          <a:prstGeom prst="rect">
            <a:avLst/>
          </a:prstGeom>
        </p:spPr>
      </p:pic>
      <p:pic>
        <p:nvPicPr>
          <p:cNvPr id="4" name="图片 3">
            <a:extLst>
              <a:ext uri="{FF2B5EF4-FFF2-40B4-BE49-F238E27FC236}">
                <a16:creationId xmlns="" xmlns:a16="http://schemas.microsoft.com/office/drawing/2014/main" id="{F797C9A2-8545-47A7-9BD7-D5ED4244EF16}"/>
              </a:ext>
            </a:extLst>
          </p:cNvPr>
          <p:cNvPicPr>
            <a:picLocks noChangeAspect="1"/>
          </p:cNvPicPr>
          <p:nvPr/>
        </p:nvPicPr>
        <p:blipFill rotWithShape="1">
          <a:blip r:embed="rId3"/>
          <a:srcRect r="2898" b="19180"/>
          <a:stretch/>
        </p:blipFill>
        <p:spPr>
          <a:xfrm>
            <a:off x="6204837" y="2151824"/>
            <a:ext cx="4406290" cy="2603515"/>
          </a:xfrm>
          <a:prstGeom prst="rect">
            <a:avLst/>
          </a:prstGeom>
        </p:spPr>
      </p:pic>
      <p:sp>
        <p:nvSpPr>
          <p:cNvPr id="5" name="文本框 4">
            <a:extLst>
              <a:ext uri="{FF2B5EF4-FFF2-40B4-BE49-F238E27FC236}">
                <a16:creationId xmlns="" xmlns:a16="http://schemas.microsoft.com/office/drawing/2014/main" id="{8730DC09-0876-4195-B080-4058EEA9BF93}"/>
              </a:ext>
            </a:extLst>
          </p:cNvPr>
          <p:cNvSpPr txBox="1"/>
          <p:nvPr/>
        </p:nvSpPr>
        <p:spPr>
          <a:xfrm>
            <a:off x="7834606" y="5024508"/>
            <a:ext cx="1782147"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广角镜头畸变</a:t>
            </a:r>
            <a:endParaRPr lang="en-US" altLang="zh-CN" sz="2000" dirty="0">
              <a:latin typeface="黑体" panose="02010609060101010101" pitchFamily="49" charset="-122"/>
              <a:ea typeface="黑体" panose="02010609060101010101" pitchFamily="49" charset="-122"/>
            </a:endParaRPr>
          </a:p>
          <a:p>
            <a:endParaRPr lang="zh-CN" altLang="en-US" sz="2000" dirty="0"/>
          </a:p>
        </p:txBody>
      </p:sp>
      <p:sp>
        <p:nvSpPr>
          <p:cNvPr id="14" name="文本框 13">
            <a:extLst>
              <a:ext uri="{FF2B5EF4-FFF2-40B4-BE49-F238E27FC236}">
                <a16:creationId xmlns="" xmlns:a16="http://schemas.microsoft.com/office/drawing/2014/main" id="{A2A72F75-A29A-4FF5-920E-7841FB4670AF}"/>
              </a:ext>
            </a:extLst>
          </p:cNvPr>
          <p:cNvSpPr txBox="1"/>
          <p:nvPr/>
        </p:nvSpPr>
        <p:spPr>
          <a:xfrm>
            <a:off x="2095821" y="5072898"/>
            <a:ext cx="2108719"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鱼眼镜头畸变</a:t>
            </a:r>
          </a:p>
        </p:txBody>
      </p:sp>
      <p:pic>
        <p:nvPicPr>
          <p:cNvPr id="2" name="图片 1">
            <a:extLst>
              <a:ext uri="{FF2B5EF4-FFF2-40B4-BE49-F238E27FC236}">
                <a16:creationId xmlns="" xmlns:a16="http://schemas.microsoft.com/office/drawing/2014/main" id="{2593EDF3-1A62-4D81-9A7B-16B39924C59C}"/>
              </a:ext>
            </a:extLst>
          </p:cNvPr>
          <p:cNvPicPr>
            <a:picLocks noChangeAspect="1"/>
          </p:cNvPicPr>
          <p:nvPr/>
        </p:nvPicPr>
        <p:blipFill>
          <a:blip r:embed="rId4"/>
          <a:stretch>
            <a:fillRect/>
          </a:stretch>
        </p:blipFill>
        <p:spPr>
          <a:xfrm>
            <a:off x="9239250" y="20708"/>
            <a:ext cx="2952750" cy="1038225"/>
          </a:xfrm>
          <a:prstGeom prst="rect">
            <a:avLst/>
          </a:prstGeom>
        </p:spPr>
      </p:pic>
    </p:spTree>
    <p:extLst>
      <p:ext uri="{BB962C8B-B14F-4D97-AF65-F5344CB8AC3E}">
        <p14:creationId xmlns:p14="http://schemas.microsoft.com/office/powerpoint/2010/main" val="22561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AAEDB660-4721-435C-815B-C238BB89AD04}"/>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切向畸变</a:t>
            </a:r>
          </a:p>
        </p:txBody>
      </p:sp>
      <p:cxnSp>
        <p:nvCxnSpPr>
          <p:cNvPr id="3" name="直接连接符 2">
            <a:extLst>
              <a:ext uri="{FF2B5EF4-FFF2-40B4-BE49-F238E27FC236}">
                <a16:creationId xmlns="" xmlns:a16="http://schemas.microsoft.com/office/drawing/2014/main" id="{09786B93-EA7C-47B6-94CE-D8D1AB7BEFDE}"/>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C18C578E-D4BF-45CB-AF9D-E8B5D659F80C}"/>
              </a:ext>
            </a:extLst>
          </p:cNvPr>
          <p:cNvSpPr/>
          <p:nvPr/>
        </p:nvSpPr>
        <p:spPr>
          <a:xfrm>
            <a:off x="322534" y="817100"/>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 xmlns:a16="http://schemas.microsoft.com/office/drawing/2014/main" id="{A4200862-8DC7-4E3F-A48D-98011AE09BCF}"/>
              </a:ext>
            </a:extLst>
          </p:cNvPr>
          <p:cNvPicPr>
            <a:picLocks noChangeAspect="1"/>
          </p:cNvPicPr>
          <p:nvPr/>
        </p:nvPicPr>
        <p:blipFill rotWithShape="1">
          <a:blip r:embed="rId2"/>
          <a:srcRect l="8286" t="9225" r="12013"/>
          <a:stretch/>
        </p:blipFill>
        <p:spPr>
          <a:xfrm>
            <a:off x="1197877" y="3525088"/>
            <a:ext cx="3651525" cy="2186725"/>
          </a:xfrm>
          <a:prstGeom prst="rect">
            <a:avLst/>
          </a:prstGeom>
        </p:spPr>
      </p:pic>
      <p:sp>
        <p:nvSpPr>
          <p:cNvPr id="8" name="文本框 7">
            <a:extLst>
              <a:ext uri="{FF2B5EF4-FFF2-40B4-BE49-F238E27FC236}">
                <a16:creationId xmlns="" xmlns:a16="http://schemas.microsoft.com/office/drawing/2014/main" id="{DF8A120C-3827-4E2C-B74D-9829C5B1DED6}"/>
              </a:ext>
            </a:extLst>
          </p:cNvPr>
          <p:cNvSpPr txBox="1"/>
          <p:nvPr/>
        </p:nvSpPr>
        <p:spPr>
          <a:xfrm>
            <a:off x="878655" y="1237130"/>
            <a:ext cx="10542013" cy="9435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切向畸变来自于整个摄像机的组装过程，镜头和（感光片）成像的平面，有可能不平行，引入的非线性成像。</a:t>
            </a:r>
          </a:p>
        </p:txBody>
      </p:sp>
      <p:sp>
        <p:nvSpPr>
          <p:cNvPr id="11" name="文本框 10">
            <a:extLst>
              <a:ext uri="{FF2B5EF4-FFF2-40B4-BE49-F238E27FC236}">
                <a16:creationId xmlns="" xmlns:a16="http://schemas.microsoft.com/office/drawing/2014/main" id="{1DDF2CD1-1578-4799-A71D-FFAEB3BEE4BB}"/>
              </a:ext>
            </a:extLst>
          </p:cNvPr>
          <p:cNvSpPr txBox="1"/>
          <p:nvPr/>
        </p:nvSpPr>
        <p:spPr>
          <a:xfrm>
            <a:off x="1016956" y="2673436"/>
            <a:ext cx="9846128" cy="481863"/>
          </a:xfrm>
          <a:prstGeom prst="rect">
            <a:avLst/>
          </a:prstGeom>
          <a:noFill/>
        </p:spPr>
        <p:txBody>
          <a:bodyPr wrap="square">
            <a:spAutoFit/>
          </a:bodyPr>
          <a:lstStyle/>
          <a:p>
            <a:pPr>
              <a:lnSpc>
                <a:spcPct val="150000"/>
              </a:lnSpc>
            </a:pPr>
            <a:r>
              <a:rPr lang="zh-CN" altLang="en-US" sz="2000" dirty="0">
                <a:solidFill>
                  <a:prstClr val="black"/>
                </a:solidFill>
                <a:latin typeface="黑体" panose="02010609060101010101" pitchFamily="49" charset="-122"/>
                <a:ea typeface="黑体" panose="02010609060101010101" pitchFamily="49" charset="-122"/>
              </a:rPr>
              <a:t>如果存在切向畸变，一个矩形被投影到成像平面上时，很可能会变成一个梯形。</a:t>
            </a:r>
          </a:p>
        </p:txBody>
      </p:sp>
      <p:pic>
        <p:nvPicPr>
          <p:cNvPr id="5" name="图片 4">
            <a:extLst>
              <a:ext uri="{FF2B5EF4-FFF2-40B4-BE49-F238E27FC236}">
                <a16:creationId xmlns="" xmlns:a16="http://schemas.microsoft.com/office/drawing/2014/main" id="{A39BFD40-B4AB-4347-847C-53BE4DFAC9A0}"/>
              </a:ext>
            </a:extLst>
          </p:cNvPr>
          <p:cNvPicPr>
            <a:picLocks noChangeAspect="1"/>
          </p:cNvPicPr>
          <p:nvPr/>
        </p:nvPicPr>
        <p:blipFill rotWithShape="1">
          <a:blip r:embed="rId3"/>
          <a:srcRect/>
          <a:stretch/>
        </p:blipFill>
        <p:spPr>
          <a:xfrm>
            <a:off x="5774368" y="3445076"/>
            <a:ext cx="2624817" cy="2050329"/>
          </a:xfrm>
          <a:prstGeom prst="rect">
            <a:avLst/>
          </a:prstGeom>
        </p:spPr>
      </p:pic>
      <p:pic>
        <p:nvPicPr>
          <p:cNvPr id="7" name="图片 6">
            <a:extLst>
              <a:ext uri="{FF2B5EF4-FFF2-40B4-BE49-F238E27FC236}">
                <a16:creationId xmlns="" xmlns:a16="http://schemas.microsoft.com/office/drawing/2014/main" id="{FD158BB5-E32B-4E0A-A1C7-FE5A2C4D9A64}"/>
              </a:ext>
            </a:extLst>
          </p:cNvPr>
          <p:cNvPicPr>
            <a:picLocks noChangeAspect="1"/>
          </p:cNvPicPr>
          <p:nvPr/>
        </p:nvPicPr>
        <p:blipFill>
          <a:blip r:embed="rId4"/>
          <a:stretch>
            <a:fillRect/>
          </a:stretch>
        </p:blipFill>
        <p:spPr>
          <a:xfrm>
            <a:off x="8564515" y="3525088"/>
            <a:ext cx="2624817" cy="1981184"/>
          </a:xfrm>
          <a:prstGeom prst="rect">
            <a:avLst/>
          </a:prstGeom>
        </p:spPr>
      </p:pic>
      <p:sp>
        <p:nvSpPr>
          <p:cNvPr id="9" name="文本框 8">
            <a:extLst>
              <a:ext uri="{FF2B5EF4-FFF2-40B4-BE49-F238E27FC236}">
                <a16:creationId xmlns="" xmlns:a16="http://schemas.microsoft.com/office/drawing/2014/main" id="{8755920B-D811-49CE-BDC5-1BAFB0DCB404}"/>
              </a:ext>
            </a:extLst>
          </p:cNvPr>
          <p:cNvSpPr txBox="1"/>
          <p:nvPr/>
        </p:nvSpPr>
        <p:spPr>
          <a:xfrm>
            <a:off x="6391560" y="5670788"/>
            <a:ext cx="1568521"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正常图像</a:t>
            </a:r>
          </a:p>
        </p:txBody>
      </p:sp>
      <p:sp>
        <p:nvSpPr>
          <p:cNvPr id="10" name="文本框 9">
            <a:extLst>
              <a:ext uri="{FF2B5EF4-FFF2-40B4-BE49-F238E27FC236}">
                <a16:creationId xmlns="" xmlns:a16="http://schemas.microsoft.com/office/drawing/2014/main" id="{100C2A01-BDC8-4645-AAB7-D51BE2642BCE}"/>
              </a:ext>
            </a:extLst>
          </p:cNvPr>
          <p:cNvSpPr txBox="1"/>
          <p:nvPr/>
        </p:nvSpPr>
        <p:spPr>
          <a:xfrm>
            <a:off x="9135669" y="5711813"/>
            <a:ext cx="1736333"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切向畸变图像</a:t>
            </a:r>
          </a:p>
        </p:txBody>
      </p:sp>
      <p:pic>
        <p:nvPicPr>
          <p:cNvPr id="12" name="图片 11">
            <a:extLst>
              <a:ext uri="{FF2B5EF4-FFF2-40B4-BE49-F238E27FC236}">
                <a16:creationId xmlns="" xmlns:a16="http://schemas.microsoft.com/office/drawing/2014/main" id="{2FA43DB3-B15C-4AC7-A868-70FE7755D98B}"/>
              </a:ext>
            </a:extLst>
          </p:cNvPr>
          <p:cNvPicPr>
            <a:picLocks noChangeAspect="1"/>
          </p:cNvPicPr>
          <p:nvPr/>
        </p:nvPicPr>
        <p:blipFill>
          <a:blip r:embed="rId5"/>
          <a:stretch>
            <a:fillRect/>
          </a:stretch>
        </p:blipFill>
        <p:spPr>
          <a:xfrm>
            <a:off x="9239250" y="-47484"/>
            <a:ext cx="2952750" cy="1038225"/>
          </a:xfrm>
          <a:prstGeom prst="rect">
            <a:avLst/>
          </a:prstGeom>
        </p:spPr>
      </p:pic>
    </p:spTree>
    <p:extLst>
      <p:ext uri="{BB962C8B-B14F-4D97-AF65-F5344CB8AC3E}">
        <p14:creationId xmlns:p14="http://schemas.microsoft.com/office/powerpoint/2010/main" val="4156241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BADD5FC4-E13E-4BDD-9FE8-4F6FE5310A4C}"/>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畸变模型</a:t>
            </a:r>
          </a:p>
        </p:txBody>
      </p:sp>
      <p:cxnSp>
        <p:nvCxnSpPr>
          <p:cNvPr id="3" name="直接连接符 2">
            <a:extLst>
              <a:ext uri="{FF2B5EF4-FFF2-40B4-BE49-F238E27FC236}">
                <a16:creationId xmlns="" xmlns:a16="http://schemas.microsoft.com/office/drawing/2014/main" id="{9D6A2E91-BC0B-4443-8991-99EFCBEF3823}"/>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6C238D07-F0B6-445E-86AC-1701A56622B5}"/>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 xmlns:a16="http://schemas.microsoft.com/office/drawing/2014/main" id="{C18CF3CA-7715-499E-AD7B-5F141D917089}"/>
              </a:ext>
            </a:extLst>
          </p:cNvPr>
          <p:cNvSpPr txBox="1"/>
          <p:nvPr/>
        </p:nvSpPr>
        <p:spPr>
          <a:xfrm>
            <a:off x="715415" y="1349502"/>
            <a:ext cx="10308756" cy="400110"/>
          </a:xfrm>
          <a:prstGeom prst="rect">
            <a:avLst/>
          </a:prstGeom>
          <a:noFill/>
        </p:spPr>
        <p:txBody>
          <a:bodyPr wrap="square" rtlCol="0">
            <a:spAutoFit/>
          </a:bodyPr>
          <a:lstStyle/>
          <a:p>
            <a:r>
              <a:rPr lang="zh-CN" altLang="en-US" sz="2000" dirty="0">
                <a:solidFill>
                  <a:srgbClr val="333333"/>
                </a:solidFill>
                <a:latin typeface="黑体" panose="02010609060101010101" pitchFamily="49" charset="-122"/>
                <a:ea typeface="黑体" panose="02010609060101010101" pitchFamily="49" charset="-122"/>
              </a:rPr>
              <a:t>对于径向畸变，可以使用三个参数</a:t>
            </a:r>
            <a:r>
              <a:rPr lang="en-US" altLang="zh-CN" sz="2000" dirty="0">
                <a:solidFill>
                  <a:srgbClr val="333333"/>
                </a:solidFill>
                <a:latin typeface="黑体" panose="02010609060101010101" pitchFamily="49" charset="-122"/>
                <a:ea typeface="黑体" panose="02010609060101010101" pitchFamily="49" charset="-122"/>
              </a:rPr>
              <a:t>k1</a:t>
            </a:r>
            <a:r>
              <a:rPr lang="zh-CN" altLang="en-US" sz="2000" dirty="0">
                <a:solidFill>
                  <a:srgbClr val="333333"/>
                </a:solidFill>
                <a:latin typeface="黑体" panose="02010609060101010101" pitchFamily="49" charset="-122"/>
                <a:ea typeface="黑体" panose="02010609060101010101" pitchFamily="49" charset="-122"/>
              </a:rPr>
              <a:t>，</a:t>
            </a:r>
            <a:r>
              <a:rPr lang="en-US" altLang="zh-CN" sz="2000" dirty="0">
                <a:solidFill>
                  <a:srgbClr val="333333"/>
                </a:solidFill>
                <a:latin typeface="黑体" panose="02010609060101010101" pitchFamily="49" charset="-122"/>
                <a:ea typeface="黑体" panose="02010609060101010101" pitchFamily="49" charset="-122"/>
              </a:rPr>
              <a:t>k2</a:t>
            </a:r>
            <a:r>
              <a:rPr lang="zh-CN" altLang="en-US" sz="2000" dirty="0">
                <a:solidFill>
                  <a:srgbClr val="333333"/>
                </a:solidFill>
                <a:latin typeface="黑体" panose="02010609060101010101" pitchFamily="49" charset="-122"/>
                <a:ea typeface="黑体" panose="02010609060101010101" pitchFamily="49" charset="-122"/>
              </a:rPr>
              <a:t>，</a:t>
            </a:r>
            <a:r>
              <a:rPr lang="en-US" altLang="zh-CN" sz="2000" dirty="0">
                <a:solidFill>
                  <a:srgbClr val="333333"/>
                </a:solidFill>
                <a:latin typeface="黑体" panose="02010609060101010101" pitchFamily="49" charset="-122"/>
                <a:ea typeface="黑体" panose="02010609060101010101" pitchFamily="49" charset="-122"/>
              </a:rPr>
              <a:t>k3</a:t>
            </a:r>
            <a:r>
              <a:rPr lang="zh-CN" altLang="en-US" sz="2000" dirty="0">
                <a:solidFill>
                  <a:srgbClr val="333333"/>
                </a:solidFill>
                <a:latin typeface="黑体" panose="02010609060101010101" pitchFamily="49" charset="-122"/>
                <a:ea typeface="黑体" panose="02010609060101010101" pitchFamily="49" charset="-122"/>
              </a:rPr>
              <a:t>进行纠正，</a:t>
            </a:r>
            <a:r>
              <a:rPr lang="zh-CN" altLang="en-US" sz="2000" b="0" i="0" dirty="0">
                <a:solidFill>
                  <a:srgbClr val="333333"/>
                </a:solidFill>
                <a:effectLst/>
                <a:latin typeface="黑体" panose="02010609060101010101" pitchFamily="49" charset="-122"/>
                <a:ea typeface="黑体" panose="02010609060101010101" pitchFamily="49" charset="-122"/>
              </a:rPr>
              <a:t>径向畸变</a:t>
            </a:r>
            <a:r>
              <a:rPr lang="zh-CN" altLang="en-US" sz="2000" dirty="0">
                <a:solidFill>
                  <a:srgbClr val="333333"/>
                </a:solidFill>
                <a:latin typeface="黑体" panose="02010609060101010101" pitchFamily="49" charset="-122"/>
                <a:ea typeface="黑体" panose="02010609060101010101" pitchFamily="49" charset="-122"/>
              </a:rPr>
              <a:t>后的归一化坐标为：</a:t>
            </a:r>
            <a:endParaRPr lang="zh-CN" altLang="en-US" sz="2000" dirty="0">
              <a:latin typeface="黑体" panose="02010609060101010101" pitchFamily="49" charset="-122"/>
              <a:ea typeface="黑体" panose="02010609060101010101" pitchFamily="49" charset="-122"/>
            </a:endParaRPr>
          </a:p>
        </p:txBody>
      </p:sp>
      <p:pic>
        <p:nvPicPr>
          <p:cNvPr id="23" name="图片 22">
            <a:extLst>
              <a:ext uri="{FF2B5EF4-FFF2-40B4-BE49-F238E27FC236}">
                <a16:creationId xmlns="" xmlns:a16="http://schemas.microsoft.com/office/drawing/2014/main" id="{AA0E55ED-B80A-4955-93A8-1F3469CF7A93}"/>
              </a:ext>
            </a:extLst>
          </p:cNvPr>
          <p:cNvPicPr>
            <a:picLocks noChangeAspect="1"/>
          </p:cNvPicPr>
          <p:nvPr/>
        </p:nvPicPr>
        <p:blipFill>
          <a:blip r:embed="rId3"/>
          <a:stretch>
            <a:fillRect/>
          </a:stretch>
        </p:blipFill>
        <p:spPr>
          <a:xfrm>
            <a:off x="3163135" y="2177074"/>
            <a:ext cx="4421604" cy="1150828"/>
          </a:xfrm>
          <a:prstGeom prst="rect">
            <a:avLst/>
          </a:prstGeom>
        </p:spPr>
      </p:pic>
      <p:sp>
        <p:nvSpPr>
          <p:cNvPr id="24" name="文本框 23">
            <a:extLst>
              <a:ext uri="{FF2B5EF4-FFF2-40B4-BE49-F238E27FC236}">
                <a16:creationId xmlns="" xmlns:a16="http://schemas.microsoft.com/office/drawing/2014/main" id="{78EB32AD-6CEE-4002-85C1-1A14707A3042}"/>
              </a:ext>
            </a:extLst>
          </p:cNvPr>
          <p:cNvSpPr txBox="1"/>
          <p:nvPr/>
        </p:nvSpPr>
        <p:spPr>
          <a:xfrm>
            <a:off x="1049251" y="3803666"/>
            <a:ext cx="1054359"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其中</a:t>
            </a:r>
            <a:r>
              <a:rPr lang="zh-CN" altLang="en-US" dirty="0">
                <a:latin typeface="黑体" panose="02010609060101010101" pitchFamily="49" charset="-122"/>
                <a:ea typeface="黑体" panose="02010609060101010101" pitchFamily="49" charset="-122"/>
              </a:rPr>
              <a:t> </a:t>
            </a:r>
          </a:p>
        </p:txBody>
      </p:sp>
      <p:pic>
        <p:nvPicPr>
          <p:cNvPr id="29" name="图片 28">
            <a:extLst>
              <a:ext uri="{FF2B5EF4-FFF2-40B4-BE49-F238E27FC236}">
                <a16:creationId xmlns="" xmlns:a16="http://schemas.microsoft.com/office/drawing/2014/main" id="{86B3DDB1-8022-4220-8153-80A7B3498F50}"/>
              </a:ext>
            </a:extLst>
          </p:cNvPr>
          <p:cNvPicPr>
            <a:picLocks noChangeAspect="1"/>
          </p:cNvPicPr>
          <p:nvPr/>
        </p:nvPicPr>
        <p:blipFill>
          <a:blip r:embed="rId4"/>
          <a:stretch>
            <a:fillRect/>
          </a:stretch>
        </p:blipFill>
        <p:spPr>
          <a:xfrm>
            <a:off x="1683518" y="3643140"/>
            <a:ext cx="1592633" cy="602618"/>
          </a:xfrm>
          <a:prstGeom prst="rect">
            <a:avLst/>
          </a:prstGeom>
        </p:spPr>
      </p:pic>
      <p:sp>
        <p:nvSpPr>
          <p:cNvPr id="30" name="文本框 29">
            <a:extLst>
              <a:ext uri="{FF2B5EF4-FFF2-40B4-BE49-F238E27FC236}">
                <a16:creationId xmlns="" xmlns:a16="http://schemas.microsoft.com/office/drawing/2014/main" id="{1BD28247-ABF5-415D-8484-BDD696008E4D}"/>
              </a:ext>
            </a:extLst>
          </p:cNvPr>
          <p:cNvSpPr txBox="1"/>
          <p:nvPr/>
        </p:nvSpPr>
        <p:spPr>
          <a:xfrm>
            <a:off x="3369451" y="3856030"/>
            <a:ext cx="3312367"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是畸变后点的归一化坐标。</a:t>
            </a:r>
          </a:p>
        </p:txBody>
      </p:sp>
      <p:sp>
        <p:nvSpPr>
          <p:cNvPr id="31" name="文本框 30">
            <a:extLst>
              <a:ext uri="{FF2B5EF4-FFF2-40B4-BE49-F238E27FC236}">
                <a16:creationId xmlns="" xmlns:a16="http://schemas.microsoft.com/office/drawing/2014/main" id="{465DE5BB-E237-48A0-A38F-6706EE26460C}"/>
              </a:ext>
            </a:extLst>
          </p:cNvPr>
          <p:cNvSpPr txBox="1"/>
          <p:nvPr/>
        </p:nvSpPr>
        <p:spPr>
          <a:xfrm>
            <a:off x="1049251" y="4560996"/>
            <a:ext cx="10718872"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对于切向畸变，可以使用另外两个参数</a:t>
            </a:r>
            <a:r>
              <a:rPr lang="en-US" altLang="zh-CN" sz="2000" dirty="0">
                <a:latin typeface="黑体" panose="02010609060101010101" pitchFamily="49" charset="-122"/>
                <a:ea typeface="黑体" panose="02010609060101010101" pitchFamily="49" charset="-122"/>
              </a:rPr>
              <a:t>p1</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p2</a:t>
            </a:r>
            <a:r>
              <a:rPr lang="zh-CN" altLang="en-US" sz="2000" dirty="0">
                <a:latin typeface="黑体" panose="02010609060101010101" pitchFamily="49" charset="-122"/>
                <a:ea typeface="黑体" panose="02010609060101010101" pitchFamily="49" charset="-122"/>
              </a:rPr>
              <a:t>进行纠正，切向畸变后的归一化坐标为：</a:t>
            </a:r>
          </a:p>
        </p:txBody>
      </p:sp>
      <p:pic>
        <p:nvPicPr>
          <p:cNvPr id="33" name="图片 32">
            <a:extLst>
              <a:ext uri="{FF2B5EF4-FFF2-40B4-BE49-F238E27FC236}">
                <a16:creationId xmlns="" xmlns:a16="http://schemas.microsoft.com/office/drawing/2014/main" id="{34DE7323-7269-4034-8CD8-EC34C3AD83EE}"/>
              </a:ext>
            </a:extLst>
          </p:cNvPr>
          <p:cNvPicPr>
            <a:picLocks noChangeAspect="1"/>
          </p:cNvPicPr>
          <p:nvPr/>
        </p:nvPicPr>
        <p:blipFill>
          <a:blip r:embed="rId5"/>
          <a:stretch>
            <a:fillRect/>
          </a:stretch>
        </p:blipFill>
        <p:spPr>
          <a:xfrm>
            <a:off x="3214453" y="5478852"/>
            <a:ext cx="4318967" cy="1072684"/>
          </a:xfrm>
          <a:prstGeom prst="rect">
            <a:avLst/>
          </a:prstGeom>
        </p:spPr>
      </p:pic>
      <p:pic>
        <p:nvPicPr>
          <p:cNvPr id="11" name="图片 10">
            <a:extLst>
              <a:ext uri="{FF2B5EF4-FFF2-40B4-BE49-F238E27FC236}">
                <a16:creationId xmlns="" xmlns:a16="http://schemas.microsoft.com/office/drawing/2014/main" id="{7548AC8A-E7B0-4F95-95EF-1601620A9237}"/>
              </a:ext>
            </a:extLst>
          </p:cNvPr>
          <p:cNvPicPr>
            <a:picLocks noChangeAspect="1"/>
          </p:cNvPicPr>
          <p:nvPr/>
        </p:nvPicPr>
        <p:blipFill>
          <a:blip r:embed="rId6"/>
          <a:stretch>
            <a:fillRect/>
          </a:stretch>
        </p:blipFill>
        <p:spPr>
          <a:xfrm>
            <a:off x="6511916" y="3736050"/>
            <a:ext cx="1021504" cy="557184"/>
          </a:xfrm>
          <a:prstGeom prst="rect">
            <a:avLst/>
          </a:prstGeom>
        </p:spPr>
      </p:pic>
      <p:sp>
        <p:nvSpPr>
          <p:cNvPr id="12" name="文本框 11">
            <a:extLst>
              <a:ext uri="{FF2B5EF4-FFF2-40B4-BE49-F238E27FC236}">
                <a16:creationId xmlns="" xmlns:a16="http://schemas.microsoft.com/office/drawing/2014/main" id="{CB6CFCB3-4098-483E-A751-9F4CDC213F8D}"/>
              </a:ext>
            </a:extLst>
          </p:cNvPr>
          <p:cNvSpPr txBox="1"/>
          <p:nvPr/>
        </p:nvSpPr>
        <p:spPr>
          <a:xfrm>
            <a:off x="7533420" y="3835267"/>
            <a:ext cx="4383640"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表示归一化平面上任意一点</a:t>
            </a:r>
            <a:r>
              <a:rPr lang="en-US" altLang="zh-CN" sz="2000" dirty="0">
                <a:latin typeface="黑体" panose="02010609060101010101" pitchFamily="49" charset="-122"/>
                <a:ea typeface="黑体" panose="02010609060101010101" pitchFamily="49" charset="-122"/>
              </a:rPr>
              <a:t>p</a:t>
            </a:r>
            <a:r>
              <a:rPr lang="zh-CN" altLang="en-US" sz="2000" dirty="0">
                <a:latin typeface="黑体" panose="02010609060101010101" pitchFamily="49" charset="-122"/>
                <a:ea typeface="黑体" panose="02010609060101010101" pitchFamily="49" charset="-122"/>
              </a:rPr>
              <a:t>的坐标</a:t>
            </a:r>
          </a:p>
        </p:txBody>
      </p:sp>
      <p:pic>
        <p:nvPicPr>
          <p:cNvPr id="5" name="图片 4">
            <a:extLst>
              <a:ext uri="{FF2B5EF4-FFF2-40B4-BE49-F238E27FC236}">
                <a16:creationId xmlns="" xmlns:a16="http://schemas.microsoft.com/office/drawing/2014/main" id="{E162E905-83A1-40B9-803D-8642837AB3E3}"/>
              </a:ext>
            </a:extLst>
          </p:cNvPr>
          <p:cNvPicPr>
            <a:picLocks noChangeAspect="1"/>
          </p:cNvPicPr>
          <p:nvPr/>
        </p:nvPicPr>
        <p:blipFill>
          <a:blip r:embed="rId7"/>
          <a:stretch>
            <a:fillRect/>
          </a:stretch>
        </p:blipFill>
        <p:spPr>
          <a:xfrm>
            <a:off x="9239250" y="37067"/>
            <a:ext cx="2952750" cy="1038225"/>
          </a:xfrm>
          <a:prstGeom prst="rect">
            <a:avLst/>
          </a:prstGeom>
        </p:spPr>
      </p:pic>
    </p:spTree>
    <p:extLst>
      <p:ext uri="{BB962C8B-B14F-4D97-AF65-F5344CB8AC3E}">
        <p14:creationId xmlns:p14="http://schemas.microsoft.com/office/powerpoint/2010/main" val="63361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43370E92-555D-49FD-8CF8-FE4BBC0F93D5}"/>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畸变模型</a:t>
            </a:r>
          </a:p>
        </p:txBody>
      </p:sp>
      <p:cxnSp>
        <p:nvCxnSpPr>
          <p:cNvPr id="4" name="直接连接符 3">
            <a:extLst>
              <a:ext uri="{FF2B5EF4-FFF2-40B4-BE49-F238E27FC236}">
                <a16:creationId xmlns="" xmlns:a16="http://schemas.microsoft.com/office/drawing/2014/main" id="{20ED5A44-B9D8-4CE9-9459-6BF13F543E2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5" name="矩形 4">
            <a:extLst>
              <a:ext uri="{FF2B5EF4-FFF2-40B4-BE49-F238E27FC236}">
                <a16:creationId xmlns="" xmlns:a16="http://schemas.microsoft.com/office/drawing/2014/main" id="{1B4504D7-6D25-45FF-94E8-699C85702C2F}"/>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EB02EAC0-18D6-41E9-999D-DD90E66070E2}"/>
              </a:ext>
            </a:extLst>
          </p:cNvPr>
          <p:cNvSpPr txBox="1"/>
          <p:nvPr/>
        </p:nvSpPr>
        <p:spPr>
          <a:xfrm>
            <a:off x="1105677" y="1531419"/>
            <a:ext cx="1390262"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整理可得</a:t>
            </a:r>
          </a:p>
        </p:txBody>
      </p:sp>
      <p:pic>
        <p:nvPicPr>
          <p:cNvPr id="8" name="图片 7">
            <a:extLst>
              <a:ext uri="{FF2B5EF4-FFF2-40B4-BE49-F238E27FC236}">
                <a16:creationId xmlns="" xmlns:a16="http://schemas.microsoft.com/office/drawing/2014/main" id="{2B385EC9-2E9B-4858-80B3-9816243F8D3E}"/>
              </a:ext>
            </a:extLst>
          </p:cNvPr>
          <p:cNvPicPr>
            <a:picLocks noChangeAspect="1"/>
          </p:cNvPicPr>
          <p:nvPr/>
        </p:nvPicPr>
        <p:blipFill>
          <a:blip r:embed="rId2"/>
          <a:stretch>
            <a:fillRect/>
          </a:stretch>
        </p:blipFill>
        <p:spPr>
          <a:xfrm>
            <a:off x="2653928" y="2289132"/>
            <a:ext cx="7999906" cy="1194485"/>
          </a:xfrm>
          <a:prstGeom prst="rect">
            <a:avLst/>
          </a:prstGeom>
        </p:spPr>
      </p:pic>
      <p:sp>
        <p:nvSpPr>
          <p:cNvPr id="9" name="文本框 8">
            <a:extLst>
              <a:ext uri="{FF2B5EF4-FFF2-40B4-BE49-F238E27FC236}">
                <a16:creationId xmlns="" xmlns:a16="http://schemas.microsoft.com/office/drawing/2014/main" id="{2B3123D8-FBE4-4769-BDE5-3FE057DD54D1}"/>
              </a:ext>
            </a:extLst>
          </p:cNvPr>
          <p:cNvSpPr txBox="1"/>
          <p:nvPr/>
        </p:nvSpPr>
        <p:spPr>
          <a:xfrm>
            <a:off x="1753523" y="4340814"/>
            <a:ext cx="1520890"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其中 </a:t>
            </a:r>
          </a:p>
        </p:txBody>
      </p:sp>
      <p:pic>
        <p:nvPicPr>
          <p:cNvPr id="11" name="图片 10">
            <a:extLst>
              <a:ext uri="{FF2B5EF4-FFF2-40B4-BE49-F238E27FC236}">
                <a16:creationId xmlns="" xmlns:a16="http://schemas.microsoft.com/office/drawing/2014/main" id="{EE3A2650-3773-4C5D-8080-40819557551D}"/>
              </a:ext>
            </a:extLst>
          </p:cNvPr>
          <p:cNvPicPr>
            <a:picLocks noChangeAspect="1"/>
          </p:cNvPicPr>
          <p:nvPr/>
        </p:nvPicPr>
        <p:blipFill>
          <a:blip r:embed="rId3"/>
          <a:stretch>
            <a:fillRect/>
          </a:stretch>
        </p:blipFill>
        <p:spPr>
          <a:xfrm>
            <a:off x="3274413" y="4194812"/>
            <a:ext cx="2249369" cy="692113"/>
          </a:xfrm>
          <a:prstGeom prst="rect">
            <a:avLst/>
          </a:prstGeom>
        </p:spPr>
      </p:pic>
      <p:sp>
        <p:nvSpPr>
          <p:cNvPr id="14" name="文本框 13">
            <a:extLst>
              <a:ext uri="{FF2B5EF4-FFF2-40B4-BE49-F238E27FC236}">
                <a16:creationId xmlns="" xmlns:a16="http://schemas.microsoft.com/office/drawing/2014/main" id="{EB06A14D-FF6D-48DF-ACCF-877E14F0D419}"/>
              </a:ext>
            </a:extLst>
          </p:cNvPr>
          <p:cNvSpPr txBox="1"/>
          <p:nvPr/>
        </p:nvSpPr>
        <p:spPr>
          <a:xfrm>
            <a:off x="1363423" y="5409809"/>
            <a:ext cx="5150498"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综上，一共需要</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个畸变参数</a:t>
            </a:r>
          </a:p>
        </p:txBody>
      </p:sp>
      <p:pic>
        <p:nvPicPr>
          <p:cNvPr id="16" name="图片 15">
            <a:extLst>
              <a:ext uri="{FF2B5EF4-FFF2-40B4-BE49-F238E27FC236}">
                <a16:creationId xmlns="" xmlns:a16="http://schemas.microsoft.com/office/drawing/2014/main" id="{93796506-0467-4D1B-BC73-0FE0FE6B3F06}"/>
              </a:ext>
            </a:extLst>
          </p:cNvPr>
          <p:cNvPicPr>
            <a:picLocks noChangeAspect="1"/>
          </p:cNvPicPr>
          <p:nvPr/>
        </p:nvPicPr>
        <p:blipFill>
          <a:blip r:embed="rId4"/>
          <a:stretch>
            <a:fillRect/>
          </a:stretch>
        </p:blipFill>
        <p:spPr>
          <a:xfrm>
            <a:off x="4681766" y="5343474"/>
            <a:ext cx="2249369" cy="509291"/>
          </a:xfrm>
          <a:prstGeom prst="rect">
            <a:avLst/>
          </a:prstGeom>
        </p:spPr>
      </p:pic>
      <p:sp>
        <p:nvSpPr>
          <p:cNvPr id="17" name="文本框 16">
            <a:extLst>
              <a:ext uri="{FF2B5EF4-FFF2-40B4-BE49-F238E27FC236}">
                <a16:creationId xmlns="" xmlns:a16="http://schemas.microsoft.com/office/drawing/2014/main" id="{C4FBC549-9C67-4620-ADBA-B894C5EAE6CE}"/>
              </a:ext>
            </a:extLst>
          </p:cNvPr>
          <p:cNvSpPr txBox="1"/>
          <p:nvPr/>
        </p:nvSpPr>
        <p:spPr>
          <a:xfrm>
            <a:off x="6924575" y="5409808"/>
            <a:ext cx="2249368"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描述透镜畸变。</a:t>
            </a:r>
          </a:p>
        </p:txBody>
      </p:sp>
      <p:pic>
        <p:nvPicPr>
          <p:cNvPr id="2" name="图片 1">
            <a:extLst>
              <a:ext uri="{FF2B5EF4-FFF2-40B4-BE49-F238E27FC236}">
                <a16:creationId xmlns="" xmlns:a16="http://schemas.microsoft.com/office/drawing/2014/main" id="{76B5F59D-0187-473C-8746-02651B271448}"/>
              </a:ext>
            </a:extLst>
          </p:cNvPr>
          <p:cNvPicPr>
            <a:picLocks noChangeAspect="1"/>
          </p:cNvPicPr>
          <p:nvPr/>
        </p:nvPicPr>
        <p:blipFill>
          <a:blip r:embed="rId5"/>
          <a:stretch>
            <a:fillRect/>
          </a:stretch>
        </p:blipFill>
        <p:spPr>
          <a:xfrm>
            <a:off x="9239250" y="64651"/>
            <a:ext cx="2952750" cy="1038225"/>
          </a:xfrm>
          <a:prstGeom prst="rect">
            <a:avLst/>
          </a:prstGeom>
        </p:spPr>
      </p:pic>
    </p:spTree>
    <p:extLst>
      <p:ext uri="{BB962C8B-B14F-4D97-AF65-F5344CB8AC3E}">
        <p14:creationId xmlns:p14="http://schemas.microsoft.com/office/powerpoint/2010/main" val="104434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25CE43FD-50A1-4A4C-8F15-B369405F6D7E}"/>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相机标定</a:t>
            </a:r>
          </a:p>
        </p:txBody>
      </p:sp>
      <p:cxnSp>
        <p:nvCxnSpPr>
          <p:cNvPr id="3" name="直接连接符 2">
            <a:extLst>
              <a:ext uri="{FF2B5EF4-FFF2-40B4-BE49-F238E27FC236}">
                <a16:creationId xmlns="" xmlns:a16="http://schemas.microsoft.com/office/drawing/2014/main" id="{815BD9F2-B7D3-4B6D-9779-1023F7EAF7E7}"/>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7590CBBE-8F7C-4DCE-85E6-CE26CFF61A3E}"/>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FDA6786F-86CD-4B0D-8557-0EAC20F76947}"/>
              </a:ext>
            </a:extLst>
          </p:cNvPr>
          <p:cNvSpPr txBox="1"/>
          <p:nvPr/>
        </p:nvSpPr>
        <p:spPr>
          <a:xfrm>
            <a:off x="945921" y="1779985"/>
            <a:ext cx="10826232" cy="1405193"/>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在视觉导航应用中，为了建立环境中的三维特征点的几何位置与图像测量到的对应点之间的投影关系，必须确定相机模型中的参数，包括焦距、主点和镜头畸变等参数，相机标定就是求解这些参数的过程。</a:t>
            </a:r>
          </a:p>
        </p:txBody>
      </p:sp>
      <p:sp>
        <p:nvSpPr>
          <p:cNvPr id="8" name="文本框 7">
            <a:extLst>
              <a:ext uri="{FF2B5EF4-FFF2-40B4-BE49-F238E27FC236}">
                <a16:creationId xmlns="" xmlns:a16="http://schemas.microsoft.com/office/drawing/2014/main" id="{DF763C11-A698-4093-841D-D6E8B58436B9}"/>
              </a:ext>
            </a:extLst>
          </p:cNvPr>
          <p:cNvSpPr txBox="1"/>
          <p:nvPr/>
        </p:nvSpPr>
        <p:spPr>
          <a:xfrm>
            <a:off x="875616" y="4038228"/>
            <a:ext cx="10896538" cy="1405193"/>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相机标定的理论算法已经成熟，标定方法主要分为传统标定法和自标定法。相较于自标定法，传统标定法具有精度高、可靠性好等优点，其中 基于平面标定板的</a:t>
            </a:r>
            <a:r>
              <a:rPr lang="zh-CN" altLang="en-US" sz="2000" dirty="0">
                <a:solidFill>
                  <a:srgbClr val="FF0000"/>
                </a:solidFill>
                <a:latin typeface="黑体" panose="02010609060101010101" pitchFamily="49" charset="-122"/>
                <a:ea typeface="黑体" panose="02010609060101010101" pitchFamily="49" charset="-122"/>
              </a:rPr>
              <a:t>张式标定法</a:t>
            </a:r>
            <a:r>
              <a:rPr lang="zh-CN" altLang="en-US" sz="2000" dirty="0">
                <a:latin typeface="黑体" panose="02010609060101010101" pitchFamily="49" charset="-122"/>
                <a:ea typeface="黑体" panose="02010609060101010101" pitchFamily="49" charset="-122"/>
              </a:rPr>
              <a:t>由于操作简单且标定精度高而被广泛采用。 </a:t>
            </a:r>
          </a:p>
        </p:txBody>
      </p:sp>
      <p:sp>
        <p:nvSpPr>
          <p:cNvPr id="15" name="矩形 14">
            <a:extLst>
              <a:ext uri="{FF2B5EF4-FFF2-40B4-BE49-F238E27FC236}">
                <a16:creationId xmlns="" xmlns:a16="http://schemas.microsoft.com/office/drawing/2014/main" id="{DDCC995B-4091-4CB3-A461-C5E694728A34}"/>
              </a:ext>
            </a:extLst>
          </p:cNvPr>
          <p:cNvSpPr/>
          <p:nvPr/>
        </p:nvSpPr>
        <p:spPr>
          <a:xfrm>
            <a:off x="419847" y="1966631"/>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 xmlns:a16="http://schemas.microsoft.com/office/drawing/2014/main" id="{58E90257-2D1A-47B9-A0CF-09009FA1CB62}"/>
              </a:ext>
            </a:extLst>
          </p:cNvPr>
          <p:cNvSpPr/>
          <p:nvPr/>
        </p:nvSpPr>
        <p:spPr>
          <a:xfrm>
            <a:off x="419847" y="4340954"/>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 xmlns:a16="http://schemas.microsoft.com/office/drawing/2014/main" id="{9C7D8B91-75BF-49AA-B49B-61F0F84A940F}"/>
              </a:ext>
            </a:extLst>
          </p:cNvPr>
          <p:cNvPicPr>
            <a:picLocks noChangeAspect="1"/>
          </p:cNvPicPr>
          <p:nvPr/>
        </p:nvPicPr>
        <p:blipFill>
          <a:blip r:embed="rId2"/>
          <a:stretch>
            <a:fillRect/>
          </a:stretch>
        </p:blipFill>
        <p:spPr>
          <a:xfrm>
            <a:off x="9239250" y="0"/>
            <a:ext cx="2952750" cy="1038225"/>
          </a:xfrm>
          <a:prstGeom prst="rect">
            <a:avLst/>
          </a:prstGeom>
        </p:spPr>
      </p:pic>
    </p:spTree>
    <p:extLst>
      <p:ext uri="{BB962C8B-B14F-4D97-AF65-F5344CB8AC3E}">
        <p14:creationId xmlns:p14="http://schemas.microsoft.com/office/powerpoint/2010/main" val="5313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F9F9E5-1A1A-4217-BCC0-0EE86C4FD952}"/>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相机标定</a:t>
            </a:r>
          </a:p>
        </p:txBody>
      </p:sp>
      <p:cxnSp>
        <p:nvCxnSpPr>
          <p:cNvPr id="3" name="直接连接符 2">
            <a:extLst>
              <a:ext uri="{FF2B5EF4-FFF2-40B4-BE49-F238E27FC236}">
                <a16:creationId xmlns="" xmlns:a16="http://schemas.microsoft.com/office/drawing/2014/main" id="{F57F99EE-6484-430B-8B99-BB34B4EC390C}"/>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81800B00-7703-433D-B538-15D357DEC6AD}"/>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E8227234-0E33-4C11-9802-FF2D8DFC62B3}"/>
              </a:ext>
            </a:extLst>
          </p:cNvPr>
          <p:cNvSpPr txBox="1"/>
          <p:nvPr/>
        </p:nvSpPr>
        <p:spPr>
          <a:xfrm>
            <a:off x="1350811" y="1319952"/>
            <a:ext cx="9490378" cy="1405193"/>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张氏标定法只需要对若干个在不同位置放置的标定板拍摄多张图像，然后利用标定板上的特征点与图像上对应的像点之间的关系就可求解相机内参数。并通过重投影误差反映标定结果的好坏。（该方法只考虑径向畸变）</a:t>
            </a:r>
          </a:p>
        </p:txBody>
      </p:sp>
      <p:pic>
        <p:nvPicPr>
          <p:cNvPr id="6" name="图片 5">
            <a:extLst>
              <a:ext uri="{FF2B5EF4-FFF2-40B4-BE49-F238E27FC236}">
                <a16:creationId xmlns="" xmlns:a16="http://schemas.microsoft.com/office/drawing/2014/main" id="{90B97050-DBD0-4158-B0BD-481BD79BE4DE}"/>
              </a:ext>
            </a:extLst>
          </p:cNvPr>
          <p:cNvPicPr>
            <a:picLocks noChangeAspect="1"/>
          </p:cNvPicPr>
          <p:nvPr/>
        </p:nvPicPr>
        <p:blipFill>
          <a:blip r:embed="rId3"/>
          <a:stretch>
            <a:fillRect/>
          </a:stretch>
        </p:blipFill>
        <p:spPr>
          <a:xfrm>
            <a:off x="2225285" y="2847110"/>
            <a:ext cx="2800350" cy="2657475"/>
          </a:xfrm>
          <a:prstGeom prst="rect">
            <a:avLst/>
          </a:prstGeom>
        </p:spPr>
      </p:pic>
      <p:sp>
        <p:nvSpPr>
          <p:cNvPr id="7" name="文本框 6">
            <a:extLst>
              <a:ext uri="{FF2B5EF4-FFF2-40B4-BE49-F238E27FC236}">
                <a16:creationId xmlns="" xmlns:a16="http://schemas.microsoft.com/office/drawing/2014/main" id="{7D05FD5C-357D-41BE-80AF-A257CB5E6E27}"/>
              </a:ext>
            </a:extLst>
          </p:cNvPr>
          <p:cNvSpPr txBox="1"/>
          <p:nvPr/>
        </p:nvSpPr>
        <p:spPr>
          <a:xfrm>
            <a:off x="2799947" y="5659563"/>
            <a:ext cx="1907916"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棋盘格标定板</a:t>
            </a:r>
          </a:p>
        </p:txBody>
      </p:sp>
      <p:pic>
        <p:nvPicPr>
          <p:cNvPr id="8" name="图片 7">
            <a:extLst>
              <a:ext uri="{FF2B5EF4-FFF2-40B4-BE49-F238E27FC236}">
                <a16:creationId xmlns="" xmlns:a16="http://schemas.microsoft.com/office/drawing/2014/main" id="{F99BDDBD-E983-4511-81A0-ECFC7602C2CF}"/>
              </a:ext>
            </a:extLst>
          </p:cNvPr>
          <p:cNvPicPr>
            <a:picLocks noChangeAspect="1"/>
          </p:cNvPicPr>
          <p:nvPr/>
        </p:nvPicPr>
        <p:blipFill>
          <a:blip r:embed="rId4"/>
          <a:stretch>
            <a:fillRect/>
          </a:stretch>
        </p:blipFill>
        <p:spPr>
          <a:xfrm>
            <a:off x="6593587" y="2814337"/>
            <a:ext cx="3599084" cy="2809285"/>
          </a:xfrm>
          <a:prstGeom prst="rect">
            <a:avLst/>
          </a:prstGeom>
        </p:spPr>
      </p:pic>
      <p:sp>
        <p:nvSpPr>
          <p:cNvPr id="9" name="文本框 8">
            <a:extLst>
              <a:ext uri="{FF2B5EF4-FFF2-40B4-BE49-F238E27FC236}">
                <a16:creationId xmlns="" xmlns:a16="http://schemas.microsoft.com/office/drawing/2014/main" id="{60F13666-2670-4E2D-924C-55458A3DA60B}"/>
              </a:ext>
            </a:extLst>
          </p:cNvPr>
          <p:cNvSpPr txBox="1"/>
          <p:nvPr/>
        </p:nvSpPr>
        <p:spPr>
          <a:xfrm>
            <a:off x="7558279" y="5712814"/>
            <a:ext cx="2388636"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重投影误差（像素）</a:t>
            </a:r>
          </a:p>
        </p:txBody>
      </p:sp>
      <p:sp>
        <p:nvSpPr>
          <p:cNvPr id="10" name="矩形 9">
            <a:extLst>
              <a:ext uri="{FF2B5EF4-FFF2-40B4-BE49-F238E27FC236}">
                <a16:creationId xmlns="" xmlns:a16="http://schemas.microsoft.com/office/drawing/2014/main" id="{7D795EB9-7097-4F37-8FE3-C45A1582B5D1}"/>
              </a:ext>
            </a:extLst>
          </p:cNvPr>
          <p:cNvSpPr/>
          <p:nvPr/>
        </p:nvSpPr>
        <p:spPr>
          <a:xfrm>
            <a:off x="836400" y="1660861"/>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a:extLst>
              <a:ext uri="{FF2B5EF4-FFF2-40B4-BE49-F238E27FC236}">
                <a16:creationId xmlns="" xmlns:a16="http://schemas.microsoft.com/office/drawing/2014/main" id="{978CBD7B-51DD-4E3A-98CB-59898F053276}"/>
              </a:ext>
            </a:extLst>
          </p:cNvPr>
          <p:cNvPicPr>
            <a:picLocks noChangeAspect="1"/>
          </p:cNvPicPr>
          <p:nvPr/>
        </p:nvPicPr>
        <p:blipFill>
          <a:blip r:embed="rId5"/>
          <a:stretch>
            <a:fillRect/>
          </a:stretch>
        </p:blipFill>
        <p:spPr>
          <a:xfrm>
            <a:off x="9144972" y="0"/>
            <a:ext cx="2952750" cy="1038225"/>
          </a:xfrm>
          <a:prstGeom prst="rect">
            <a:avLst/>
          </a:prstGeom>
        </p:spPr>
      </p:pic>
    </p:spTree>
    <p:extLst>
      <p:ext uri="{BB962C8B-B14F-4D97-AF65-F5344CB8AC3E}">
        <p14:creationId xmlns:p14="http://schemas.microsoft.com/office/powerpoint/2010/main" val="1129563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F9F9E5-1A1A-4217-BCC0-0EE86C4FD952}"/>
              </a:ext>
            </a:extLst>
          </p:cNvPr>
          <p:cNvSpPr txBox="1"/>
          <p:nvPr/>
        </p:nvSpPr>
        <p:spPr>
          <a:xfrm>
            <a:off x="499620" y="233015"/>
            <a:ext cx="6024748"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张氏标定法</a:t>
            </a:r>
            <a:endParaRPr lang="zh-CN" altLang="en-US" sz="3600" b="1" dirty="0">
              <a:latin typeface="黑体" panose="02010609060101010101" pitchFamily="49" charset="-122"/>
              <a:ea typeface="黑体" panose="02010609060101010101" pitchFamily="49" charset="-122"/>
            </a:endParaRPr>
          </a:p>
        </p:txBody>
      </p:sp>
      <p:cxnSp>
        <p:nvCxnSpPr>
          <p:cNvPr id="3" name="直接连接符 2">
            <a:extLst>
              <a:ext uri="{FF2B5EF4-FFF2-40B4-BE49-F238E27FC236}">
                <a16:creationId xmlns="" xmlns:a16="http://schemas.microsoft.com/office/drawing/2014/main" id="{F57F99EE-6484-430B-8B99-BB34B4EC390C}"/>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81800B00-7703-433D-B538-15D357DEC6AD}"/>
              </a:ext>
            </a:extLst>
          </p:cNvPr>
          <p:cNvSpPr/>
          <p:nvPr/>
        </p:nvSpPr>
        <p:spPr>
          <a:xfrm>
            <a:off x="356159" y="838947"/>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7D795EB9-7097-4F37-8FE3-C45A1582B5D1}"/>
              </a:ext>
            </a:extLst>
          </p:cNvPr>
          <p:cNvSpPr/>
          <p:nvPr/>
        </p:nvSpPr>
        <p:spPr>
          <a:xfrm>
            <a:off x="603343" y="1385653"/>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a:extLst>
              <a:ext uri="{FF2B5EF4-FFF2-40B4-BE49-F238E27FC236}">
                <a16:creationId xmlns="" xmlns:a16="http://schemas.microsoft.com/office/drawing/2014/main" id="{978CBD7B-51DD-4E3A-98CB-59898F053276}"/>
              </a:ext>
            </a:extLst>
          </p:cNvPr>
          <p:cNvPicPr>
            <a:picLocks noChangeAspect="1"/>
          </p:cNvPicPr>
          <p:nvPr/>
        </p:nvPicPr>
        <p:blipFill>
          <a:blip r:embed="rId3"/>
          <a:stretch>
            <a:fillRect/>
          </a:stretch>
        </p:blipFill>
        <p:spPr>
          <a:xfrm>
            <a:off x="9144972" y="0"/>
            <a:ext cx="2952750" cy="1038225"/>
          </a:xfrm>
          <a:prstGeom prst="rect">
            <a:avLst/>
          </a:prstGeom>
        </p:spPr>
      </p:pic>
      <p:sp>
        <p:nvSpPr>
          <p:cNvPr id="24" name="文本框 23">
            <a:extLst>
              <a:ext uri="{FF2B5EF4-FFF2-40B4-BE49-F238E27FC236}">
                <a16:creationId xmlns="" xmlns:a16="http://schemas.microsoft.com/office/drawing/2014/main" id="{0D175041-6F4A-41C4-ACCD-93B9C0108DCB}"/>
              </a:ext>
            </a:extLst>
          </p:cNvPr>
          <p:cNvSpPr txBox="1"/>
          <p:nvPr/>
        </p:nvSpPr>
        <p:spPr>
          <a:xfrm>
            <a:off x="1141201" y="1347732"/>
            <a:ext cx="1513721"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整体流程</a:t>
            </a:r>
          </a:p>
        </p:txBody>
      </p:sp>
      <p:sp>
        <p:nvSpPr>
          <p:cNvPr id="25" name="矩形: 圆角 24">
            <a:extLst>
              <a:ext uri="{FF2B5EF4-FFF2-40B4-BE49-F238E27FC236}">
                <a16:creationId xmlns="" xmlns:a16="http://schemas.microsoft.com/office/drawing/2014/main" id="{52914E5F-A260-4837-B83B-7A2161EEAFFC}"/>
              </a:ext>
            </a:extLst>
          </p:cNvPr>
          <p:cNvSpPr/>
          <p:nvPr/>
        </p:nvSpPr>
        <p:spPr>
          <a:xfrm>
            <a:off x="4552532" y="1802579"/>
            <a:ext cx="1770745" cy="29635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制作标定板</a:t>
            </a:r>
          </a:p>
        </p:txBody>
      </p:sp>
      <p:sp>
        <p:nvSpPr>
          <p:cNvPr id="27" name="箭头: 下 26">
            <a:extLst>
              <a:ext uri="{FF2B5EF4-FFF2-40B4-BE49-F238E27FC236}">
                <a16:creationId xmlns="" xmlns:a16="http://schemas.microsoft.com/office/drawing/2014/main" id="{FB61460E-4E3E-471B-A236-935C2C725E12}"/>
              </a:ext>
            </a:extLst>
          </p:cNvPr>
          <p:cNvSpPr/>
          <p:nvPr/>
        </p:nvSpPr>
        <p:spPr>
          <a:xfrm>
            <a:off x="5382197" y="2145031"/>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29" name="矩形 28">
            <a:extLst>
              <a:ext uri="{FF2B5EF4-FFF2-40B4-BE49-F238E27FC236}">
                <a16:creationId xmlns="" xmlns:a16="http://schemas.microsoft.com/office/drawing/2014/main" id="{00B3719F-BAEC-472E-A33F-8FDA170F959F}"/>
              </a:ext>
            </a:extLst>
          </p:cNvPr>
          <p:cNvSpPr/>
          <p:nvPr/>
        </p:nvSpPr>
        <p:spPr>
          <a:xfrm>
            <a:off x="4224186" y="2338343"/>
            <a:ext cx="2711229" cy="41307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从不同角度摆设若干张图像</a:t>
            </a:r>
            <a:r>
              <a:rPr lang="en-US" altLang="zh-CN" sz="1600" dirty="0">
                <a:solidFill>
                  <a:schemeClr val="tx1"/>
                </a:solidFill>
                <a:latin typeface="黑体" panose="02010609060101010101" pitchFamily="49" charset="-122"/>
                <a:ea typeface="黑体" panose="02010609060101010101" pitchFamily="49" charset="-122"/>
              </a:rPr>
              <a:t> </a:t>
            </a:r>
            <a:endParaRPr lang="zh-CN" altLang="en-US" sz="1600" dirty="0">
              <a:solidFill>
                <a:schemeClr val="tx1"/>
              </a:solidFill>
              <a:latin typeface="黑体" panose="02010609060101010101" pitchFamily="49" charset="-122"/>
              <a:ea typeface="黑体" panose="02010609060101010101" pitchFamily="49" charset="-122"/>
            </a:endParaRPr>
          </a:p>
        </p:txBody>
      </p:sp>
      <p:sp>
        <p:nvSpPr>
          <p:cNvPr id="31" name="矩形 30">
            <a:extLst>
              <a:ext uri="{FF2B5EF4-FFF2-40B4-BE49-F238E27FC236}">
                <a16:creationId xmlns="" xmlns:a16="http://schemas.microsoft.com/office/drawing/2014/main" id="{C0D1E4F3-4DCA-44D3-8BA3-739B3CE9A5D4}"/>
              </a:ext>
            </a:extLst>
          </p:cNvPr>
          <p:cNvSpPr/>
          <p:nvPr/>
        </p:nvSpPr>
        <p:spPr>
          <a:xfrm>
            <a:off x="4253583" y="2964494"/>
            <a:ext cx="2480060" cy="41042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检测出图像中的特征点</a:t>
            </a:r>
          </a:p>
        </p:txBody>
      </p:sp>
      <p:sp>
        <p:nvSpPr>
          <p:cNvPr id="35" name="矩形 34">
            <a:extLst>
              <a:ext uri="{FF2B5EF4-FFF2-40B4-BE49-F238E27FC236}">
                <a16:creationId xmlns="" xmlns:a16="http://schemas.microsoft.com/office/drawing/2014/main" id="{DFD7B3C8-E191-4F85-A18D-7DDD4CAEBF44}"/>
              </a:ext>
            </a:extLst>
          </p:cNvPr>
          <p:cNvSpPr/>
          <p:nvPr/>
        </p:nvSpPr>
        <p:spPr>
          <a:xfrm>
            <a:off x="2654922" y="3580984"/>
            <a:ext cx="6620883" cy="40512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求解理想无畸变情况下的摄像机内参和外参并用极大似然估计提升精度</a:t>
            </a:r>
          </a:p>
        </p:txBody>
      </p:sp>
      <p:sp>
        <p:nvSpPr>
          <p:cNvPr id="37" name="矩形 36">
            <a:extLst>
              <a:ext uri="{FF2B5EF4-FFF2-40B4-BE49-F238E27FC236}">
                <a16:creationId xmlns="" xmlns:a16="http://schemas.microsoft.com/office/drawing/2014/main" id="{CE58813B-7972-454C-AA6E-57D747BB61AD}"/>
              </a:ext>
            </a:extLst>
          </p:cNvPr>
          <p:cNvSpPr/>
          <p:nvPr/>
        </p:nvSpPr>
        <p:spPr>
          <a:xfrm>
            <a:off x="3935902" y="4192174"/>
            <a:ext cx="3287795" cy="41042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最小二乘求出实际的径向畸变系数</a:t>
            </a:r>
          </a:p>
        </p:txBody>
      </p:sp>
      <p:sp>
        <p:nvSpPr>
          <p:cNvPr id="40" name="矩形 39">
            <a:extLst>
              <a:ext uri="{FF2B5EF4-FFF2-40B4-BE49-F238E27FC236}">
                <a16:creationId xmlns="" xmlns:a16="http://schemas.microsoft.com/office/drawing/2014/main" id="{2EBF648C-ECE0-4C25-B627-741FB6576DF8}"/>
              </a:ext>
            </a:extLst>
          </p:cNvPr>
          <p:cNvSpPr/>
          <p:nvPr/>
        </p:nvSpPr>
        <p:spPr>
          <a:xfrm>
            <a:off x="2229547" y="4804365"/>
            <a:ext cx="6940354" cy="41307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综合内参、外参、畸变系数、使用极大似然法，优化估计，提升估计精度</a:t>
            </a:r>
          </a:p>
        </p:txBody>
      </p:sp>
      <p:sp>
        <p:nvSpPr>
          <p:cNvPr id="41" name="箭头: 下 40">
            <a:extLst>
              <a:ext uri="{FF2B5EF4-FFF2-40B4-BE49-F238E27FC236}">
                <a16:creationId xmlns="" xmlns:a16="http://schemas.microsoft.com/office/drawing/2014/main" id="{4D2B809E-D2B1-483E-ABF0-DC038BD5A71C}"/>
              </a:ext>
            </a:extLst>
          </p:cNvPr>
          <p:cNvSpPr/>
          <p:nvPr/>
        </p:nvSpPr>
        <p:spPr>
          <a:xfrm>
            <a:off x="5434408" y="2766633"/>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42" name="箭头: 下 41">
            <a:extLst>
              <a:ext uri="{FF2B5EF4-FFF2-40B4-BE49-F238E27FC236}">
                <a16:creationId xmlns="" xmlns:a16="http://schemas.microsoft.com/office/drawing/2014/main" id="{356068EA-8E2C-4983-AE9C-B6C0C73C4B69}"/>
              </a:ext>
            </a:extLst>
          </p:cNvPr>
          <p:cNvSpPr/>
          <p:nvPr/>
        </p:nvSpPr>
        <p:spPr>
          <a:xfrm>
            <a:off x="5441402" y="3403832"/>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43" name="箭头: 下 42">
            <a:extLst>
              <a:ext uri="{FF2B5EF4-FFF2-40B4-BE49-F238E27FC236}">
                <a16:creationId xmlns="" xmlns:a16="http://schemas.microsoft.com/office/drawing/2014/main" id="{DB4ACFF4-10CC-4BBC-BCA7-F7FE99A9B94B}"/>
              </a:ext>
            </a:extLst>
          </p:cNvPr>
          <p:cNvSpPr/>
          <p:nvPr/>
        </p:nvSpPr>
        <p:spPr>
          <a:xfrm>
            <a:off x="5452424" y="4012492"/>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44" name="箭头: 下 43">
            <a:extLst>
              <a:ext uri="{FF2B5EF4-FFF2-40B4-BE49-F238E27FC236}">
                <a16:creationId xmlns="" xmlns:a16="http://schemas.microsoft.com/office/drawing/2014/main" id="{71F2D7E8-1DA9-4250-9CFA-DB2789BE2CCF}"/>
              </a:ext>
            </a:extLst>
          </p:cNvPr>
          <p:cNvSpPr/>
          <p:nvPr/>
        </p:nvSpPr>
        <p:spPr>
          <a:xfrm>
            <a:off x="5473127" y="4628241"/>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45" name="箭头: 下 44">
            <a:extLst>
              <a:ext uri="{FF2B5EF4-FFF2-40B4-BE49-F238E27FC236}">
                <a16:creationId xmlns="" xmlns:a16="http://schemas.microsoft.com/office/drawing/2014/main" id="{D92A795A-22A4-4639-A659-7CD663602DA3}"/>
              </a:ext>
            </a:extLst>
          </p:cNvPr>
          <p:cNvSpPr/>
          <p:nvPr/>
        </p:nvSpPr>
        <p:spPr>
          <a:xfrm>
            <a:off x="5508132" y="5238784"/>
            <a:ext cx="111416" cy="180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46" name="矩形: 圆角 45">
            <a:extLst>
              <a:ext uri="{FF2B5EF4-FFF2-40B4-BE49-F238E27FC236}">
                <a16:creationId xmlns="" xmlns:a16="http://schemas.microsoft.com/office/drawing/2014/main" id="{08DFE958-1817-45D8-844B-76AF1AE64224}"/>
              </a:ext>
            </a:extLst>
          </p:cNvPr>
          <p:cNvSpPr/>
          <p:nvPr/>
        </p:nvSpPr>
        <p:spPr>
          <a:xfrm>
            <a:off x="4037202" y="5440549"/>
            <a:ext cx="3194733" cy="454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黑体" panose="02010609060101010101" pitchFamily="49" charset="-122"/>
                <a:ea typeface="黑体" panose="02010609060101010101" pitchFamily="49" charset="-122"/>
              </a:rPr>
              <a:t>相机的内参、外参和畸变系数</a:t>
            </a:r>
          </a:p>
        </p:txBody>
      </p:sp>
    </p:spTree>
    <p:extLst>
      <p:ext uri="{BB962C8B-B14F-4D97-AF65-F5344CB8AC3E}">
        <p14:creationId xmlns:p14="http://schemas.microsoft.com/office/powerpoint/2010/main" val="304416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6159" y="233013"/>
            <a:ext cx="4588115" cy="646331"/>
          </a:xfrm>
          <a:prstGeom prst="rect">
            <a:avLst/>
          </a:prstGeom>
        </p:spPr>
        <p:txBody>
          <a:bodyPr wrap="none">
            <a:spAutoFit/>
          </a:bodyPr>
          <a:lstStyle/>
          <a:p>
            <a:r>
              <a:rPr lang="zh-CN" altLang="en-US" sz="3600" b="1" dirty="0">
                <a:latin typeface="黑体" panose="02010609060101010101" pitchFamily="49" charset="-122"/>
                <a:ea typeface="黑体" panose="02010609060101010101" pitchFamily="49" charset="-122"/>
              </a:rPr>
              <a:t>前端：视觉里程计 </a:t>
            </a:r>
            <a:r>
              <a:rPr lang="en-US" altLang="zh-CN" sz="3600" b="1" dirty="0">
                <a:latin typeface="黑体" panose="02010609060101010101" pitchFamily="49" charset="-122"/>
                <a:ea typeface="黑体" panose="02010609060101010101" pitchFamily="49" charset="-122"/>
              </a:rPr>
              <a:t>VO</a:t>
            </a:r>
          </a:p>
        </p:txBody>
      </p:sp>
      <p:sp>
        <p:nvSpPr>
          <p:cNvPr id="5" name="矩形 4"/>
          <p:cNvSpPr/>
          <p:nvPr/>
        </p:nvSpPr>
        <p:spPr>
          <a:xfrm>
            <a:off x="874913" y="1187433"/>
            <a:ext cx="8532697" cy="400110"/>
          </a:xfrm>
          <a:prstGeom prst="rect">
            <a:avLst/>
          </a:prstGeom>
        </p:spPr>
        <p:txBody>
          <a:bodyPr wrap="square">
            <a:spAutoFit/>
          </a:bodyPr>
          <a:lstStyle/>
          <a:p>
            <a:r>
              <a:rPr lang="zh-CN" altLang="en-US" sz="2000" dirty="0">
                <a:latin typeface="黑体" panose="02010609060101010101" pitchFamily="49" charset="-122"/>
                <a:ea typeface="黑体" panose="02010609060101010101" pitchFamily="49" charset="-122"/>
              </a:rPr>
              <a:t>视觉里程计任务是估算相邻图像间相机的运动， 以及局部地图的样子</a:t>
            </a:r>
          </a:p>
        </p:txBody>
      </p:sp>
      <p:grpSp>
        <p:nvGrpSpPr>
          <p:cNvPr id="9" name="组合 8"/>
          <p:cNvGrpSpPr/>
          <p:nvPr/>
        </p:nvGrpSpPr>
        <p:grpSpPr>
          <a:xfrm>
            <a:off x="3246339" y="1784912"/>
            <a:ext cx="7666667" cy="4754434"/>
            <a:chOff x="2068702" y="1784912"/>
            <a:chExt cx="7666667" cy="4754434"/>
          </a:xfrm>
        </p:grpSpPr>
        <p:pic>
          <p:nvPicPr>
            <p:cNvPr id="6" name="图片 5"/>
            <p:cNvPicPr>
              <a:picLocks noChangeAspect="1"/>
            </p:cNvPicPr>
            <p:nvPr/>
          </p:nvPicPr>
          <p:blipFill>
            <a:blip r:embed="rId2"/>
            <a:stretch>
              <a:fillRect/>
            </a:stretch>
          </p:blipFill>
          <p:spPr>
            <a:xfrm>
              <a:off x="2068702" y="1784912"/>
              <a:ext cx="7666667" cy="4123809"/>
            </a:xfrm>
            <a:prstGeom prst="rect">
              <a:avLst/>
            </a:prstGeom>
          </p:spPr>
        </p:pic>
        <p:sp>
          <p:nvSpPr>
            <p:cNvPr id="7" name="弧形 6"/>
            <p:cNvSpPr/>
            <p:nvPr/>
          </p:nvSpPr>
          <p:spPr>
            <a:xfrm flipV="1">
              <a:off x="3021494" y="4883091"/>
              <a:ext cx="5516047" cy="1656255"/>
            </a:xfrm>
            <a:custGeom>
              <a:avLst/>
              <a:gdLst>
                <a:gd name="connsiteX0" fmla="*/ 42768 w 2563091"/>
                <a:gd name="connsiteY0" fmla="*/ 340071 h 914399"/>
                <a:gd name="connsiteX1" fmla="*/ 1316043 w 2563091"/>
                <a:gd name="connsiteY1" fmla="*/ 165 h 914399"/>
                <a:gd name="connsiteX2" fmla="*/ 2547338 w 2563091"/>
                <a:gd name="connsiteY2" fmla="*/ 528669 h 914399"/>
                <a:gd name="connsiteX3" fmla="*/ 1281546 w 2563091"/>
                <a:gd name="connsiteY3" fmla="*/ 457200 h 914399"/>
                <a:gd name="connsiteX4" fmla="*/ 42768 w 2563091"/>
                <a:gd name="connsiteY4" fmla="*/ 340071 h 914399"/>
                <a:gd name="connsiteX0" fmla="*/ 42768 w 2563091"/>
                <a:gd name="connsiteY0" fmla="*/ 340071 h 914399"/>
                <a:gd name="connsiteX1" fmla="*/ 1316043 w 2563091"/>
                <a:gd name="connsiteY1" fmla="*/ 165 h 914399"/>
                <a:gd name="connsiteX2" fmla="*/ 2547338 w 2563091"/>
                <a:gd name="connsiteY2" fmla="*/ 528669 h 914399"/>
                <a:gd name="connsiteX0" fmla="*/ 0 w 5500152"/>
                <a:gd name="connsiteY0" fmla="*/ 340073 h 1193689"/>
                <a:gd name="connsiteX1" fmla="*/ 1273275 w 5500152"/>
                <a:gd name="connsiteY1" fmla="*/ 167 h 1193689"/>
                <a:gd name="connsiteX2" fmla="*/ 2504570 w 5500152"/>
                <a:gd name="connsiteY2" fmla="*/ 528671 h 1193689"/>
                <a:gd name="connsiteX3" fmla="*/ 1238778 w 5500152"/>
                <a:gd name="connsiteY3" fmla="*/ 457202 h 1193689"/>
                <a:gd name="connsiteX4" fmla="*/ 0 w 5500152"/>
                <a:gd name="connsiteY4" fmla="*/ 340073 h 1193689"/>
                <a:gd name="connsiteX0" fmla="*/ 0 w 5500152"/>
                <a:gd name="connsiteY0" fmla="*/ 340073 h 1193689"/>
                <a:gd name="connsiteX1" fmla="*/ 1273275 w 5500152"/>
                <a:gd name="connsiteY1" fmla="*/ 167 h 1193689"/>
                <a:gd name="connsiteX2" fmla="*/ 5497152 w 5500152"/>
                <a:gd name="connsiteY2" fmla="*/ 1193689 h 1193689"/>
                <a:gd name="connsiteX0" fmla="*/ 13855 w 5514007"/>
                <a:gd name="connsiteY0" fmla="*/ 340073 h 1656255"/>
                <a:gd name="connsiteX1" fmla="*/ 1287130 w 5514007"/>
                <a:gd name="connsiteY1" fmla="*/ 167 h 1656255"/>
                <a:gd name="connsiteX2" fmla="*/ 2518425 w 5514007"/>
                <a:gd name="connsiteY2" fmla="*/ 528671 h 1656255"/>
                <a:gd name="connsiteX3" fmla="*/ 1252633 w 5514007"/>
                <a:gd name="connsiteY3" fmla="*/ 457202 h 1656255"/>
                <a:gd name="connsiteX4" fmla="*/ 13855 w 5514007"/>
                <a:gd name="connsiteY4" fmla="*/ 340073 h 1656255"/>
                <a:gd name="connsiteX0" fmla="*/ 0 w 5514007"/>
                <a:gd name="connsiteY0" fmla="*/ 1656255 h 1656255"/>
                <a:gd name="connsiteX1" fmla="*/ 1287130 w 5514007"/>
                <a:gd name="connsiteY1" fmla="*/ 167 h 1656255"/>
                <a:gd name="connsiteX2" fmla="*/ 5511007 w 5514007"/>
                <a:gd name="connsiteY2" fmla="*/ 1193689 h 1656255"/>
                <a:gd name="connsiteX0" fmla="*/ 13855 w 5515479"/>
                <a:gd name="connsiteY0" fmla="*/ 340073 h 1656255"/>
                <a:gd name="connsiteX1" fmla="*/ 1287130 w 5515479"/>
                <a:gd name="connsiteY1" fmla="*/ 167 h 1656255"/>
                <a:gd name="connsiteX2" fmla="*/ 2518425 w 5515479"/>
                <a:gd name="connsiteY2" fmla="*/ 528671 h 1656255"/>
                <a:gd name="connsiteX3" fmla="*/ 1252633 w 5515479"/>
                <a:gd name="connsiteY3" fmla="*/ 457202 h 1656255"/>
                <a:gd name="connsiteX4" fmla="*/ 13855 w 5515479"/>
                <a:gd name="connsiteY4" fmla="*/ 340073 h 1656255"/>
                <a:gd name="connsiteX0" fmla="*/ 0 w 5515479"/>
                <a:gd name="connsiteY0" fmla="*/ 1656255 h 1656255"/>
                <a:gd name="connsiteX1" fmla="*/ 2492476 w 5515479"/>
                <a:gd name="connsiteY1" fmla="*/ 900712 h 1656255"/>
                <a:gd name="connsiteX2" fmla="*/ 5511007 w 5515479"/>
                <a:gd name="connsiteY2" fmla="*/ 1193689 h 1656255"/>
                <a:gd name="connsiteX0" fmla="*/ 13855 w 5516047"/>
                <a:gd name="connsiteY0" fmla="*/ 340073 h 1656255"/>
                <a:gd name="connsiteX1" fmla="*/ 1287130 w 5516047"/>
                <a:gd name="connsiteY1" fmla="*/ 167 h 1656255"/>
                <a:gd name="connsiteX2" fmla="*/ 2518425 w 5516047"/>
                <a:gd name="connsiteY2" fmla="*/ 528671 h 1656255"/>
                <a:gd name="connsiteX3" fmla="*/ 1252633 w 5516047"/>
                <a:gd name="connsiteY3" fmla="*/ 457202 h 1656255"/>
                <a:gd name="connsiteX4" fmla="*/ 13855 w 5516047"/>
                <a:gd name="connsiteY4" fmla="*/ 340073 h 1656255"/>
                <a:gd name="connsiteX0" fmla="*/ 0 w 5516047"/>
                <a:gd name="connsiteY0" fmla="*/ 1656255 h 1656255"/>
                <a:gd name="connsiteX1" fmla="*/ 2769567 w 5516047"/>
                <a:gd name="connsiteY1" fmla="*/ 900712 h 1656255"/>
                <a:gd name="connsiteX2" fmla="*/ 5511007 w 5516047"/>
                <a:gd name="connsiteY2" fmla="*/ 1193689 h 1656255"/>
              </a:gdLst>
              <a:ahLst/>
              <a:cxnLst>
                <a:cxn ang="0">
                  <a:pos x="connsiteX0" y="connsiteY0"/>
                </a:cxn>
                <a:cxn ang="0">
                  <a:pos x="connsiteX1" y="connsiteY1"/>
                </a:cxn>
                <a:cxn ang="0">
                  <a:pos x="connsiteX2" y="connsiteY2"/>
                </a:cxn>
              </a:cxnLst>
              <a:rect l="l" t="t" r="r" b="b"/>
              <a:pathLst>
                <a:path w="5516047" h="1656255" stroke="0" extrusionOk="0">
                  <a:moveTo>
                    <a:pt x="13855" y="340073"/>
                  </a:moveTo>
                  <a:cubicBezTo>
                    <a:pt x="166079" y="135164"/>
                    <a:pt x="693150" y="-5539"/>
                    <a:pt x="1287130" y="167"/>
                  </a:cubicBezTo>
                  <a:cubicBezTo>
                    <a:pt x="2060623" y="7598"/>
                    <a:pt x="2639381" y="256016"/>
                    <a:pt x="2518425" y="528671"/>
                  </a:cubicBezTo>
                  <a:lnTo>
                    <a:pt x="1252633" y="457202"/>
                  </a:lnTo>
                  <a:lnTo>
                    <a:pt x="13855" y="340073"/>
                  </a:lnTo>
                  <a:close/>
                </a:path>
                <a:path w="5516047" h="1656255" fill="none">
                  <a:moveTo>
                    <a:pt x="0" y="1656255"/>
                  </a:moveTo>
                  <a:cubicBezTo>
                    <a:pt x="152224" y="1451346"/>
                    <a:pt x="2175587" y="895006"/>
                    <a:pt x="2769567" y="900712"/>
                  </a:cubicBezTo>
                  <a:cubicBezTo>
                    <a:pt x="3543060" y="908143"/>
                    <a:pt x="5631963" y="921034"/>
                    <a:pt x="5511007" y="119368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5279749" y="5670035"/>
              <a:ext cx="622286" cy="369332"/>
            </a:xfrm>
            <a:prstGeom prst="rect">
              <a:avLst/>
            </a:prstGeom>
            <a:noFill/>
          </p:spPr>
          <p:txBody>
            <a:bodyPr wrap="none" rtlCol="0">
              <a:spAutoFit/>
            </a:bodyPr>
            <a:lstStyle/>
            <a:p>
              <a:r>
                <a:rPr lang="en-US" altLang="zh-CN" dirty="0"/>
                <a:t>R</a:t>
              </a:r>
              <a:r>
                <a:rPr lang="zh-CN" altLang="en-US" dirty="0"/>
                <a:t>，</a:t>
              </a:r>
              <a:r>
                <a:rPr lang="en-US" altLang="zh-CN" dirty="0"/>
                <a:t>t</a:t>
              </a:r>
              <a:endParaRPr lang="zh-CN" altLang="en-US" dirty="0"/>
            </a:p>
          </p:txBody>
        </p:sp>
      </p:grpSp>
      <p:cxnSp>
        <p:nvCxnSpPr>
          <p:cNvPr id="13" name="直接箭头连接符 12"/>
          <p:cNvCxnSpPr/>
          <p:nvPr/>
        </p:nvCxnSpPr>
        <p:spPr>
          <a:xfrm flipH="1" flipV="1">
            <a:off x="2133600" y="3491345"/>
            <a:ext cx="3075709" cy="48491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1993557" y="3454916"/>
            <a:ext cx="6567055" cy="55776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81891" y="3061855"/>
            <a:ext cx="1870364" cy="923330"/>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匹配实现方法：</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光流法</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特征点法</a:t>
            </a:r>
          </a:p>
        </p:txBody>
      </p:sp>
      <p:cxnSp>
        <p:nvCxnSpPr>
          <p:cNvPr id="12" name="直接连接符 11">
            <a:extLst>
              <a:ext uri="{FF2B5EF4-FFF2-40B4-BE49-F238E27FC236}">
                <a16:creationId xmlns="" xmlns:a16="http://schemas.microsoft.com/office/drawing/2014/main" id="{EF67405C-629F-4335-A717-49F34365E60F}"/>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5" name="矩形 14">
            <a:extLst>
              <a:ext uri="{FF2B5EF4-FFF2-40B4-BE49-F238E27FC236}">
                <a16:creationId xmlns="" xmlns:a16="http://schemas.microsoft.com/office/drawing/2014/main" id="{7A27E0CC-2D64-454E-B9C1-563D88D4B86C}"/>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 xmlns:a16="http://schemas.microsoft.com/office/drawing/2014/main" id="{99232D3F-F993-4D9B-AD98-48706F99B0B1}"/>
              </a:ext>
            </a:extLst>
          </p:cNvPr>
          <p:cNvPicPr>
            <a:picLocks noChangeAspect="1"/>
          </p:cNvPicPr>
          <p:nvPr/>
        </p:nvPicPr>
        <p:blipFill>
          <a:blip r:embed="rId3"/>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30707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9620" y="1295898"/>
            <a:ext cx="10668000" cy="5227446"/>
          </a:xfrm>
        </p:spPr>
        <p:txBody>
          <a:bodyPr>
            <a:normAutofit lnSpcReduction="10000"/>
          </a:bodyPr>
          <a:lstStyle/>
          <a:p>
            <a:r>
              <a:rPr lang="en-US" altLang="zh-CN" sz="3200" b="1" dirty="0">
                <a:latin typeface="黑体" panose="02010609060101010101" pitchFamily="49" charset="-122"/>
                <a:ea typeface="黑体" panose="02010609060101010101" pitchFamily="49" charset="-122"/>
              </a:rPr>
              <a:t>GNSS</a:t>
            </a: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高精度绝对位置</a:t>
            </a:r>
          </a:p>
          <a:p>
            <a:pPr>
              <a:buFont typeface="Wingdings" panose="05000000000000000000" pitchFamily="2" charset="2"/>
              <a:buChar char="ü"/>
            </a:pPr>
            <a:r>
              <a:rPr lang="en-US" altLang="zh-CN" sz="2400" dirty="0">
                <a:latin typeface="黑体" panose="02010609060101010101" pitchFamily="49" charset="-122"/>
                <a:ea typeface="黑体" panose="02010609060101010101" pitchFamily="49" charset="-122"/>
              </a:rPr>
              <a:t>GNSS</a:t>
            </a:r>
            <a:r>
              <a:rPr lang="zh-CN" altLang="en-US" sz="2400" dirty="0">
                <a:latin typeface="黑体" panose="02010609060101010101" pitchFamily="49" charset="-122"/>
                <a:ea typeface="黑体" panose="02010609060101010101" pitchFamily="49" charset="-122"/>
              </a:rPr>
              <a:t>信号易遮挡</a:t>
            </a:r>
            <a:endParaRPr lang="en-US" altLang="zh-CN" sz="2400" dirty="0">
              <a:latin typeface="黑体" panose="02010609060101010101" pitchFamily="49" charset="-122"/>
              <a:ea typeface="黑体" panose="02010609060101010101" pitchFamily="49" charset="-122"/>
            </a:endParaRPr>
          </a:p>
          <a:p>
            <a:r>
              <a:rPr lang="en-US" altLang="zh-CN" sz="3200" b="1" dirty="0">
                <a:latin typeface="黑体" panose="02010609060101010101" pitchFamily="49" charset="-122"/>
                <a:ea typeface="黑体" panose="02010609060101010101" pitchFamily="49" charset="-122"/>
              </a:rPr>
              <a:t>IMU</a:t>
            </a: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自主、无源</a:t>
            </a:r>
            <a:endParaRPr lang="en-US" altLang="zh-CN" sz="2400"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误差随时间积累</a:t>
            </a:r>
            <a:endParaRPr lang="en-US" altLang="zh-CN" sz="2400"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昂贵</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高精度</a:t>
            </a:r>
            <a:r>
              <a:rPr lang="en-US" altLang="zh-CN" sz="2400" dirty="0">
                <a:latin typeface="黑体" panose="02010609060101010101" pitchFamily="49" charset="-122"/>
                <a:ea typeface="黑体" panose="02010609060101010101" pitchFamily="49" charset="-122"/>
              </a:rPr>
              <a:t>)</a:t>
            </a:r>
          </a:p>
          <a:p>
            <a:pPr>
              <a:lnSpc>
                <a:spcPct val="100000"/>
              </a:lnSpc>
            </a:pPr>
            <a:r>
              <a:rPr lang="en-US" altLang="zh-CN" sz="3200" b="1" dirty="0">
                <a:latin typeface="黑体" panose="02010609060101010101" pitchFamily="49" charset="-122"/>
                <a:ea typeface="黑体" panose="02010609060101010101" pitchFamily="49" charset="-122"/>
              </a:rPr>
              <a:t>Camera</a:t>
            </a: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廉价，体积小，低功耗</a:t>
            </a:r>
            <a:endParaRPr lang="en-US" altLang="zh-CN" sz="2400"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高精度</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短视距</a:t>
            </a:r>
            <a:r>
              <a:rPr lang="en-US" altLang="zh-CN" sz="2400" dirty="0">
                <a:latin typeface="黑体" panose="02010609060101010101" pitchFamily="49" charset="-122"/>
                <a:ea typeface="黑体" panose="02010609060101010101" pitchFamily="49" charset="-122"/>
              </a:rPr>
              <a:t>)</a:t>
            </a:r>
          </a:p>
          <a:p>
            <a:pPr>
              <a:buFont typeface="Wingdings" panose="05000000000000000000" pitchFamily="2" charset="2"/>
              <a:buChar char="ü"/>
            </a:pPr>
            <a:r>
              <a:rPr lang="zh-CN" altLang="en-US" sz="2400" dirty="0">
                <a:latin typeface="黑体" panose="02010609060101010101" pitchFamily="49" charset="-122"/>
                <a:ea typeface="黑体" panose="02010609060101010101" pitchFamily="49" charset="-122"/>
              </a:rPr>
              <a:t>单目无法提供景深</a:t>
            </a:r>
          </a:p>
        </p:txBody>
      </p:sp>
      <p:pic>
        <p:nvPicPr>
          <p:cNvPr id="4" name="图片 3"/>
          <p:cNvPicPr>
            <a:picLocks noChangeAspect="1"/>
          </p:cNvPicPr>
          <p:nvPr/>
        </p:nvPicPr>
        <p:blipFill>
          <a:blip r:embed="rId3"/>
          <a:stretch>
            <a:fillRect/>
          </a:stretch>
        </p:blipFill>
        <p:spPr>
          <a:xfrm>
            <a:off x="5833620" y="2110398"/>
            <a:ext cx="5644329" cy="3269306"/>
          </a:xfrm>
          <a:prstGeom prst="rect">
            <a:avLst/>
          </a:prstGeom>
        </p:spPr>
      </p:pic>
      <p:sp>
        <p:nvSpPr>
          <p:cNvPr id="10" name="文本框 9">
            <a:extLst>
              <a:ext uri="{FF2B5EF4-FFF2-40B4-BE49-F238E27FC236}">
                <a16:creationId xmlns="" xmlns:a16="http://schemas.microsoft.com/office/drawing/2014/main" id="{AF535229-C598-4506-AA5D-35067D7CC284}"/>
              </a:ext>
            </a:extLst>
          </p:cNvPr>
          <p:cNvSpPr txBox="1"/>
          <p:nvPr/>
        </p:nvSpPr>
        <p:spPr>
          <a:xfrm>
            <a:off x="499620" y="145151"/>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前言</a:t>
            </a:r>
          </a:p>
        </p:txBody>
      </p:sp>
      <p:cxnSp>
        <p:nvCxnSpPr>
          <p:cNvPr id="11" name="直接连接符 10">
            <a:extLst>
              <a:ext uri="{FF2B5EF4-FFF2-40B4-BE49-F238E27FC236}">
                <a16:creationId xmlns="" xmlns:a16="http://schemas.microsoft.com/office/drawing/2014/main" id="{36EAAC27-B44D-4108-81B7-73C2DBF53AEB}"/>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2" name="矩形 11">
            <a:extLst>
              <a:ext uri="{FF2B5EF4-FFF2-40B4-BE49-F238E27FC236}">
                <a16:creationId xmlns="" xmlns:a16="http://schemas.microsoft.com/office/drawing/2014/main" id="{FCD2A75A-5324-476A-836D-BF783F671BD1}"/>
              </a:ext>
            </a:extLst>
          </p:cNvPr>
          <p:cNvSpPr/>
          <p:nvPr/>
        </p:nvSpPr>
        <p:spPr>
          <a:xfrm>
            <a:off x="356159" y="838407"/>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788E2B95-BEFF-41AC-B7C7-389678F63511}"/>
              </a:ext>
            </a:extLst>
          </p:cNvPr>
          <p:cNvPicPr>
            <a:picLocks noChangeAspect="1"/>
          </p:cNvPicPr>
          <p:nvPr/>
        </p:nvPicPr>
        <p:blipFill>
          <a:blip r:embed="rId4"/>
          <a:stretch>
            <a:fillRect/>
          </a:stretch>
        </p:blipFill>
        <p:spPr>
          <a:xfrm>
            <a:off x="9239250" y="145151"/>
            <a:ext cx="2952750" cy="1038225"/>
          </a:xfrm>
          <a:prstGeom prst="rect">
            <a:avLst/>
          </a:prstGeom>
        </p:spPr>
      </p:pic>
    </p:spTree>
    <p:extLst>
      <p:ext uri="{BB962C8B-B14F-4D97-AF65-F5344CB8AC3E}">
        <p14:creationId xmlns:p14="http://schemas.microsoft.com/office/powerpoint/2010/main" val="264218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9873" y="1162129"/>
            <a:ext cx="1447974"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光流法</a:t>
            </a:r>
          </a:p>
        </p:txBody>
      </p:sp>
      <p:sp>
        <p:nvSpPr>
          <p:cNvPr id="3" name="矩形 2"/>
          <p:cNvSpPr/>
          <p:nvPr/>
        </p:nvSpPr>
        <p:spPr>
          <a:xfrm>
            <a:off x="1443860" y="1685349"/>
            <a:ext cx="4993675" cy="461665"/>
          </a:xfrm>
          <a:prstGeom prst="rect">
            <a:avLst/>
          </a:prstGeom>
        </p:spPr>
        <p:txBody>
          <a:bodyPr wrap="none">
            <a:spAutoFit/>
          </a:bodyPr>
          <a:lstStyle/>
          <a:p>
            <a:r>
              <a:rPr lang="zh-CN" altLang="en-US" dirty="0"/>
              <a:t>        </a:t>
            </a:r>
            <a:r>
              <a:rPr lang="zh-CN" altLang="en-US" sz="2400" dirty="0">
                <a:latin typeface="黑体" panose="02010609060101010101" pitchFamily="49" charset="-122"/>
                <a:ea typeface="黑体" panose="02010609060101010101" pitchFamily="49" charset="-122"/>
              </a:rPr>
              <a:t>光流描述了像素在图像中的运动</a:t>
            </a:r>
            <a:endParaRPr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1964979" y="2188513"/>
            <a:ext cx="7990476" cy="3066667"/>
          </a:xfrm>
          <a:prstGeom prst="rect">
            <a:avLst/>
          </a:prstGeom>
        </p:spPr>
      </p:pic>
      <p:sp>
        <p:nvSpPr>
          <p:cNvPr id="6" name="矩形 5"/>
          <p:cNvSpPr/>
          <p:nvPr/>
        </p:nvSpPr>
        <p:spPr>
          <a:xfrm>
            <a:off x="1443860" y="5452288"/>
            <a:ext cx="10624724" cy="1113766"/>
          </a:xfrm>
          <a:prstGeom prst="rect">
            <a:avLst/>
          </a:prstGeom>
        </p:spPr>
        <p:txBody>
          <a:bodyPr wrap="square">
            <a:spAutoFit/>
          </a:bodyPr>
          <a:lstStyle/>
          <a:p>
            <a:pPr>
              <a:lnSpc>
                <a:spcPct val="150000"/>
              </a:lnSpc>
            </a:pPr>
            <a:r>
              <a:rPr lang="zh-CN" altLang="en-US" sz="2400" dirty="0">
                <a:latin typeface="黑体" panose="02010609060101010101" pitchFamily="49" charset="-122"/>
                <a:ea typeface="黑体" panose="02010609060101010101" pitchFamily="49" charset="-122"/>
              </a:rPr>
              <a:t>计算部分像素运动的 称为稀疏光流，计算所有像素的称为稠密光流。  </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稀疏光流以 Lucas-Kanade 光流为代表。</a:t>
            </a:r>
            <a:endParaRPr lang="zh-CN" altLang="en-US" sz="2000" dirty="0">
              <a:latin typeface="黑体" panose="02010609060101010101" pitchFamily="49" charset="-122"/>
              <a:ea typeface="黑体" panose="02010609060101010101" pitchFamily="49" charset="-122"/>
            </a:endParaRPr>
          </a:p>
        </p:txBody>
      </p:sp>
      <p:sp>
        <p:nvSpPr>
          <p:cNvPr id="7" name="矩形 6">
            <a:extLst>
              <a:ext uri="{FF2B5EF4-FFF2-40B4-BE49-F238E27FC236}">
                <a16:creationId xmlns="" xmlns:a16="http://schemas.microsoft.com/office/drawing/2014/main" id="{7530BA2D-5A54-494D-AF1A-788262EAAFBD}"/>
              </a:ext>
            </a:extLst>
          </p:cNvPr>
          <p:cNvSpPr/>
          <p:nvPr/>
        </p:nvSpPr>
        <p:spPr>
          <a:xfrm>
            <a:off x="356159" y="233013"/>
            <a:ext cx="4588115" cy="646331"/>
          </a:xfrm>
          <a:prstGeom prst="rect">
            <a:avLst/>
          </a:prstGeom>
        </p:spPr>
        <p:txBody>
          <a:bodyPr wrap="none">
            <a:spAutoFit/>
          </a:bodyPr>
          <a:lstStyle/>
          <a:p>
            <a:r>
              <a:rPr lang="zh-CN" altLang="en-US" sz="3600" b="1" dirty="0">
                <a:latin typeface="黑体" panose="02010609060101010101" pitchFamily="49" charset="-122"/>
                <a:ea typeface="黑体" panose="02010609060101010101" pitchFamily="49" charset="-122"/>
              </a:rPr>
              <a:t>前端：视觉里程计 </a:t>
            </a:r>
            <a:r>
              <a:rPr lang="en-US" altLang="zh-CN" sz="3600" b="1" dirty="0">
                <a:latin typeface="黑体" panose="02010609060101010101" pitchFamily="49" charset="-122"/>
                <a:ea typeface="黑体" panose="02010609060101010101" pitchFamily="49" charset="-122"/>
              </a:rPr>
              <a:t>VO</a:t>
            </a:r>
          </a:p>
        </p:txBody>
      </p:sp>
      <p:cxnSp>
        <p:nvCxnSpPr>
          <p:cNvPr id="8" name="直接连接符 7">
            <a:extLst>
              <a:ext uri="{FF2B5EF4-FFF2-40B4-BE49-F238E27FC236}">
                <a16:creationId xmlns="" xmlns:a16="http://schemas.microsoft.com/office/drawing/2014/main" id="{9C817A5E-534A-467C-A6E6-0EF5B5E565F1}"/>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9" name="矩形 8">
            <a:extLst>
              <a:ext uri="{FF2B5EF4-FFF2-40B4-BE49-F238E27FC236}">
                <a16:creationId xmlns="" xmlns:a16="http://schemas.microsoft.com/office/drawing/2014/main" id="{8DFCD543-8B77-4A51-A765-BF7EBA72B9B4}"/>
              </a:ext>
            </a:extLst>
          </p:cNvPr>
          <p:cNvSpPr/>
          <p:nvPr/>
        </p:nvSpPr>
        <p:spPr>
          <a:xfrm>
            <a:off x="356159" y="820361"/>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0D17897D-D7CA-476B-9931-1337D358AF1D}"/>
              </a:ext>
            </a:extLst>
          </p:cNvPr>
          <p:cNvPicPr>
            <a:picLocks noChangeAspect="1"/>
          </p:cNvPicPr>
          <p:nvPr/>
        </p:nvPicPr>
        <p:blipFill>
          <a:blip r:embed="rId3"/>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271742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70034" y="1111155"/>
            <a:ext cx="1107996" cy="461665"/>
          </a:xfrm>
          <a:prstGeom prst="rect">
            <a:avLst/>
          </a:prstGeom>
          <a:noFill/>
        </p:spPr>
        <p:txBody>
          <a:bodyPr wrap="none" rtlCol="0">
            <a:spAutoFit/>
          </a:bodyPr>
          <a:lstStyle/>
          <a:p>
            <a:r>
              <a:rPr lang="zh-CN" altLang="en-US" sz="2400" b="1" dirty="0"/>
              <a:t>光流法</a:t>
            </a:r>
          </a:p>
        </p:txBody>
      </p:sp>
      <p:pic>
        <p:nvPicPr>
          <p:cNvPr id="3" name="图片 2"/>
          <p:cNvPicPr>
            <a:picLocks noChangeAspect="1"/>
          </p:cNvPicPr>
          <p:nvPr/>
        </p:nvPicPr>
        <p:blipFill>
          <a:blip r:embed="rId3"/>
          <a:stretch>
            <a:fillRect/>
          </a:stretch>
        </p:blipFill>
        <p:spPr>
          <a:xfrm>
            <a:off x="5009069" y="1525679"/>
            <a:ext cx="1384955" cy="512085"/>
          </a:xfrm>
          <a:prstGeom prst="rect">
            <a:avLst/>
          </a:prstGeom>
        </p:spPr>
      </p:pic>
      <p:pic>
        <p:nvPicPr>
          <p:cNvPr id="6" name="图片 5"/>
          <p:cNvPicPr>
            <a:picLocks noChangeAspect="1"/>
          </p:cNvPicPr>
          <p:nvPr/>
        </p:nvPicPr>
        <p:blipFill>
          <a:blip r:embed="rId4"/>
          <a:stretch>
            <a:fillRect/>
          </a:stretch>
        </p:blipFill>
        <p:spPr>
          <a:xfrm>
            <a:off x="3747165" y="2218709"/>
            <a:ext cx="4514724" cy="540826"/>
          </a:xfrm>
          <a:prstGeom prst="rect">
            <a:avLst/>
          </a:prstGeom>
        </p:spPr>
      </p:pic>
      <p:pic>
        <p:nvPicPr>
          <p:cNvPr id="7" name="图片 6"/>
          <p:cNvPicPr>
            <a:picLocks noChangeAspect="1"/>
          </p:cNvPicPr>
          <p:nvPr/>
        </p:nvPicPr>
        <p:blipFill>
          <a:blip r:embed="rId5"/>
          <a:stretch>
            <a:fillRect/>
          </a:stretch>
        </p:blipFill>
        <p:spPr>
          <a:xfrm>
            <a:off x="3124300" y="3314519"/>
            <a:ext cx="6940788" cy="695238"/>
          </a:xfrm>
          <a:prstGeom prst="rect">
            <a:avLst/>
          </a:prstGeom>
        </p:spPr>
      </p:pic>
      <p:pic>
        <p:nvPicPr>
          <p:cNvPr id="8" name="图片 7"/>
          <p:cNvPicPr>
            <a:picLocks noChangeAspect="1"/>
          </p:cNvPicPr>
          <p:nvPr/>
        </p:nvPicPr>
        <p:blipFill>
          <a:blip r:embed="rId6"/>
          <a:stretch>
            <a:fillRect/>
          </a:stretch>
        </p:blipFill>
        <p:spPr>
          <a:xfrm>
            <a:off x="4528248" y="4566386"/>
            <a:ext cx="3135503" cy="775904"/>
          </a:xfrm>
          <a:prstGeom prst="rect">
            <a:avLst/>
          </a:prstGeom>
        </p:spPr>
      </p:pic>
      <p:pic>
        <p:nvPicPr>
          <p:cNvPr id="9" name="图片 8"/>
          <p:cNvPicPr>
            <a:picLocks noChangeAspect="1"/>
          </p:cNvPicPr>
          <p:nvPr/>
        </p:nvPicPr>
        <p:blipFill>
          <a:blip r:embed="rId7"/>
          <a:stretch>
            <a:fillRect/>
          </a:stretch>
        </p:blipFill>
        <p:spPr>
          <a:xfrm>
            <a:off x="4944274" y="5862298"/>
            <a:ext cx="2571844" cy="648188"/>
          </a:xfrm>
          <a:prstGeom prst="rect">
            <a:avLst/>
          </a:prstGeom>
        </p:spPr>
      </p:pic>
      <p:sp>
        <p:nvSpPr>
          <p:cNvPr id="10" name="文本框 9"/>
          <p:cNvSpPr txBox="1"/>
          <p:nvPr/>
        </p:nvSpPr>
        <p:spPr>
          <a:xfrm>
            <a:off x="1108364" y="2859112"/>
            <a:ext cx="3005951" cy="400110"/>
          </a:xfrm>
          <a:prstGeom prst="rect">
            <a:avLst/>
          </a:prstGeom>
          <a:noFill/>
        </p:spPr>
        <p:txBody>
          <a:bodyPr wrap="none" rtlCol="0">
            <a:spAutoFit/>
          </a:bodyPr>
          <a:lstStyle/>
          <a:p>
            <a:r>
              <a:rPr lang="zh-CN" altLang="en-US" sz="2000" dirty="0">
                <a:latin typeface="黑体" panose="02010609060101010101" pitchFamily="49" charset="-122"/>
                <a:ea typeface="黑体" panose="02010609060101010101" pitchFamily="49" charset="-122"/>
              </a:rPr>
              <a:t>左边泰勒展开保留一阶项</a:t>
            </a:r>
          </a:p>
        </p:txBody>
      </p:sp>
      <p:sp>
        <p:nvSpPr>
          <p:cNvPr id="11" name="文本框 10"/>
          <p:cNvSpPr txBox="1"/>
          <p:nvPr/>
        </p:nvSpPr>
        <p:spPr>
          <a:xfrm>
            <a:off x="1108364" y="1943278"/>
            <a:ext cx="2139333"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灰度不变假设</a:t>
            </a:r>
          </a:p>
        </p:txBody>
      </p:sp>
      <p:sp>
        <p:nvSpPr>
          <p:cNvPr id="12" name="矩形 11"/>
          <p:cNvSpPr/>
          <p:nvPr/>
        </p:nvSpPr>
        <p:spPr>
          <a:xfrm>
            <a:off x="1038059" y="4032350"/>
            <a:ext cx="4031873" cy="400110"/>
          </a:xfrm>
          <a:prstGeom prst="rect">
            <a:avLst/>
          </a:prstGeom>
        </p:spPr>
        <p:txBody>
          <a:bodyPr wrap="none">
            <a:spAutoFit/>
          </a:bodyPr>
          <a:lstStyle/>
          <a:p>
            <a:r>
              <a:rPr lang="zh-CN" altLang="en-US" sz="2000" dirty="0">
                <a:latin typeface="黑体" panose="02010609060101010101" pitchFamily="49" charset="-122"/>
                <a:ea typeface="黑体" panose="02010609060101010101" pitchFamily="49" charset="-122"/>
              </a:rPr>
              <a:t>下一个时刻的灰度等于之前的灰度</a:t>
            </a:r>
          </a:p>
        </p:txBody>
      </p:sp>
      <p:sp>
        <p:nvSpPr>
          <p:cNvPr id="13" name="矩形 12"/>
          <p:cNvSpPr/>
          <p:nvPr/>
        </p:nvSpPr>
        <p:spPr>
          <a:xfrm>
            <a:off x="1092975" y="5245627"/>
            <a:ext cx="1595309" cy="400110"/>
          </a:xfrm>
          <a:prstGeom prst="rect">
            <a:avLst/>
          </a:prstGeom>
        </p:spPr>
        <p:txBody>
          <a:bodyPr wrap="none">
            <a:spAutoFit/>
          </a:bodyPr>
          <a:lstStyle/>
          <a:p>
            <a:r>
              <a:rPr lang="zh-CN" altLang="en-US" sz="2000" dirty="0">
                <a:latin typeface="黑体" panose="02010609060101010101" pitchFamily="49" charset="-122"/>
                <a:ea typeface="黑体" panose="02010609060101010101" pitchFamily="49" charset="-122"/>
              </a:rPr>
              <a:t>两边除以 dt</a:t>
            </a:r>
          </a:p>
        </p:txBody>
      </p:sp>
      <p:sp>
        <p:nvSpPr>
          <p:cNvPr id="14" name="矩形 13">
            <a:extLst>
              <a:ext uri="{FF2B5EF4-FFF2-40B4-BE49-F238E27FC236}">
                <a16:creationId xmlns="" xmlns:a16="http://schemas.microsoft.com/office/drawing/2014/main" id="{2822FEFA-ABAF-4459-AB42-FFD5BD4E8826}"/>
              </a:ext>
            </a:extLst>
          </p:cNvPr>
          <p:cNvSpPr/>
          <p:nvPr/>
        </p:nvSpPr>
        <p:spPr>
          <a:xfrm>
            <a:off x="356159" y="233013"/>
            <a:ext cx="3198311" cy="646331"/>
          </a:xfrm>
          <a:prstGeom prst="rect">
            <a:avLst/>
          </a:prstGeom>
        </p:spPr>
        <p:txBody>
          <a:bodyPr wrap="none">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15" name="直接连接符 14">
            <a:extLst>
              <a:ext uri="{FF2B5EF4-FFF2-40B4-BE49-F238E27FC236}">
                <a16:creationId xmlns="" xmlns:a16="http://schemas.microsoft.com/office/drawing/2014/main" id="{19FF6C5A-23C0-45AD-8DDC-8F7987713793}"/>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6" name="矩形 15">
            <a:extLst>
              <a:ext uri="{FF2B5EF4-FFF2-40B4-BE49-F238E27FC236}">
                <a16:creationId xmlns="" xmlns:a16="http://schemas.microsoft.com/office/drawing/2014/main" id="{CAC025F6-86CC-4A04-BFF5-13E71E5CC796}"/>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 xmlns:a16="http://schemas.microsoft.com/office/drawing/2014/main" id="{3479FD78-941B-4897-9F43-C3B95EE04B9A}"/>
              </a:ext>
            </a:extLst>
          </p:cNvPr>
          <p:cNvPicPr>
            <a:picLocks noChangeAspect="1"/>
          </p:cNvPicPr>
          <p:nvPr/>
        </p:nvPicPr>
        <p:blipFill>
          <a:blip r:embed="rId8"/>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307454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49728" y="1187138"/>
            <a:ext cx="1107996" cy="461665"/>
          </a:xfrm>
          <a:prstGeom prst="rect">
            <a:avLst/>
          </a:prstGeom>
          <a:noFill/>
        </p:spPr>
        <p:txBody>
          <a:bodyPr wrap="none" rtlCol="0">
            <a:spAutoFit/>
          </a:bodyPr>
          <a:lstStyle/>
          <a:p>
            <a:r>
              <a:rPr lang="zh-CN" altLang="en-US" sz="2400" b="1" dirty="0"/>
              <a:t>光流法</a:t>
            </a:r>
          </a:p>
        </p:txBody>
      </p:sp>
      <p:pic>
        <p:nvPicPr>
          <p:cNvPr id="2" name="图片 1"/>
          <p:cNvPicPr>
            <a:picLocks noChangeAspect="1"/>
          </p:cNvPicPr>
          <p:nvPr/>
        </p:nvPicPr>
        <p:blipFill>
          <a:blip r:embed="rId2"/>
          <a:stretch>
            <a:fillRect/>
          </a:stretch>
        </p:blipFill>
        <p:spPr>
          <a:xfrm>
            <a:off x="4302547" y="3220041"/>
            <a:ext cx="2600000" cy="1047619"/>
          </a:xfrm>
          <a:prstGeom prst="rect">
            <a:avLst/>
          </a:prstGeom>
        </p:spPr>
      </p:pic>
      <p:pic>
        <p:nvPicPr>
          <p:cNvPr id="5" name="图片 4"/>
          <p:cNvPicPr>
            <a:picLocks noChangeAspect="1"/>
          </p:cNvPicPr>
          <p:nvPr/>
        </p:nvPicPr>
        <p:blipFill>
          <a:blip r:embed="rId3"/>
          <a:stretch>
            <a:fillRect/>
          </a:stretch>
        </p:blipFill>
        <p:spPr>
          <a:xfrm>
            <a:off x="4302547" y="1666379"/>
            <a:ext cx="2471429" cy="622880"/>
          </a:xfrm>
          <a:prstGeom prst="rect">
            <a:avLst/>
          </a:prstGeom>
        </p:spPr>
      </p:pic>
      <p:sp>
        <p:nvSpPr>
          <p:cNvPr id="6" name="矩形 5"/>
          <p:cNvSpPr/>
          <p:nvPr/>
        </p:nvSpPr>
        <p:spPr>
          <a:xfrm>
            <a:off x="586243" y="2261473"/>
            <a:ext cx="10734349" cy="957955"/>
          </a:xfrm>
          <a:prstGeom prst="rect">
            <a:avLst/>
          </a:prstGeom>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 其中 dx/dt 为像素在 x 轴上运动速度，而 dy/dt 为 y 轴速度，把它们记为 u,v。同时 ∂I/∂x 为图像在该点处 x 方向的梯度，另一项则是在 y 方向的梯度，记为 Ix,Iy。</a:t>
            </a:r>
          </a:p>
        </p:txBody>
      </p:sp>
      <p:sp>
        <p:nvSpPr>
          <p:cNvPr id="7" name="文本框 6"/>
          <p:cNvSpPr txBox="1"/>
          <p:nvPr/>
        </p:nvSpPr>
        <p:spPr>
          <a:xfrm>
            <a:off x="639142" y="4551314"/>
            <a:ext cx="5314275" cy="400110"/>
          </a:xfrm>
          <a:prstGeom prst="rect">
            <a:avLst/>
          </a:prstGeom>
          <a:noFill/>
        </p:spPr>
        <p:txBody>
          <a:bodyPr wrap="none" rtlCol="0">
            <a:spAutoFit/>
          </a:bodyPr>
          <a:lstStyle/>
          <a:p>
            <a:r>
              <a:rPr lang="zh-CN" altLang="en-US" sz="2000" dirty="0">
                <a:latin typeface="黑体" panose="02010609060101010101" pitchFamily="49" charset="-122"/>
                <a:ea typeface="黑体" panose="02010609060101010101" pitchFamily="49" charset="-122"/>
              </a:rPr>
              <a:t>我们假设一个窗口内的像素都具有相同运动。</a:t>
            </a:r>
          </a:p>
        </p:txBody>
      </p:sp>
      <p:pic>
        <p:nvPicPr>
          <p:cNvPr id="8" name="图片 7"/>
          <p:cNvPicPr>
            <a:picLocks noChangeAspect="1"/>
          </p:cNvPicPr>
          <p:nvPr/>
        </p:nvPicPr>
        <p:blipFill>
          <a:blip r:embed="rId4"/>
          <a:stretch>
            <a:fillRect/>
          </a:stretch>
        </p:blipFill>
        <p:spPr>
          <a:xfrm>
            <a:off x="5953417" y="4171781"/>
            <a:ext cx="3594105" cy="2686219"/>
          </a:xfrm>
          <a:prstGeom prst="rect">
            <a:avLst/>
          </a:prstGeom>
        </p:spPr>
      </p:pic>
      <p:sp>
        <p:nvSpPr>
          <p:cNvPr id="13" name="矩形 12">
            <a:extLst>
              <a:ext uri="{FF2B5EF4-FFF2-40B4-BE49-F238E27FC236}">
                <a16:creationId xmlns="" xmlns:a16="http://schemas.microsoft.com/office/drawing/2014/main" id="{0CB998EC-2CA2-4F48-BBBA-908DC2DA42C9}"/>
              </a:ext>
            </a:extLst>
          </p:cNvPr>
          <p:cNvSpPr/>
          <p:nvPr/>
        </p:nvSpPr>
        <p:spPr>
          <a:xfrm>
            <a:off x="356159" y="233013"/>
            <a:ext cx="3198311" cy="646331"/>
          </a:xfrm>
          <a:prstGeom prst="rect">
            <a:avLst/>
          </a:prstGeom>
        </p:spPr>
        <p:txBody>
          <a:bodyPr wrap="none">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14" name="直接连接符 13">
            <a:extLst>
              <a:ext uri="{FF2B5EF4-FFF2-40B4-BE49-F238E27FC236}">
                <a16:creationId xmlns="" xmlns:a16="http://schemas.microsoft.com/office/drawing/2014/main" id="{936CB00D-B6E8-410A-8163-4DEF6FBB6DB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5" name="矩形 14">
            <a:extLst>
              <a:ext uri="{FF2B5EF4-FFF2-40B4-BE49-F238E27FC236}">
                <a16:creationId xmlns="" xmlns:a16="http://schemas.microsoft.com/office/drawing/2014/main" id="{AE928C12-D29F-4BE1-AFED-B83B1C571055}"/>
              </a:ext>
            </a:extLst>
          </p:cNvPr>
          <p:cNvSpPr/>
          <p:nvPr/>
        </p:nvSpPr>
        <p:spPr>
          <a:xfrm>
            <a:off x="356159" y="84131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 xmlns:a16="http://schemas.microsoft.com/office/drawing/2014/main" id="{9D270406-6658-4554-96C8-DA3A107F512C}"/>
              </a:ext>
            </a:extLst>
          </p:cNvPr>
          <p:cNvPicPr>
            <a:picLocks noChangeAspect="1"/>
          </p:cNvPicPr>
          <p:nvPr/>
        </p:nvPicPr>
        <p:blipFill>
          <a:blip r:embed="rId5"/>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329560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6159" y="1133417"/>
            <a:ext cx="1415772" cy="461665"/>
          </a:xfrm>
          <a:prstGeom prst="rect">
            <a:avLst/>
          </a:prstGeom>
          <a:noFill/>
        </p:spPr>
        <p:txBody>
          <a:bodyPr wrap="none" rtlCol="0">
            <a:spAutoFit/>
          </a:bodyPr>
          <a:lstStyle/>
          <a:p>
            <a:r>
              <a:rPr lang="zh-CN" altLang="en-US" sz="2400" b="1" dirty="0"/>
              <a:t>特征点法</a:t>
            </a:r>
          </a:p>
        </p:txBody>
      </p:sp>
      <p:sp>
        <p:nvSpPr>
          <p:cNvPr id="8" name="矩形 7"/>
          <p:cNvSpPr/>
          <p:nvPr/>
        </p:nvSpPr>
        <p:spPr>
          <a:xfrm>
            <a:off x="1300149" y="1735522"/>
            <a:ext cx="9932277" cy="943528"/>
          </a:xfrm>
          <a:prstGeom prst="rect">
            <a:avLst/>
          </a:prstGeom>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基于特征点法的前端，长久以来（直到现在）被认为是视觉里程计的主流方法。 它运行稳定，对光照、动态物体不敏感，是目前比较成熟的解决方案。</a:t>
            </a:r>
          </a:p>
        </p:txBody>
      </p:sp>
      <p:sp>
        <p:nvSpPr>
          <p:cNvPr id="9" name="文本框 8"/>
          <p:cNvSpPr txBox="1"/>
          <p:nvPr/>
        </p:nvSpPr>
        <p:spPr>
          <a:xfrm>
            <a:off x="233491" y="3084875"/>
            <a:ext cx="8484006"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        提取</a:t>
            </a:r>
            <a:r>
              <a:rPr lang="zh-CN" altLang="en-US" sz="2000" b="1" dirty="0">
                <a:solidFill>
                  <a:srgbClr val="FF0000"/>
                </a:solidFill>
                <a:latin typeface="黑体" panose="02010609060101010101" pitchFamily="49" charset="-122"/>
                <a:ea typeface="黑体" panose="02010609060101010101" pitchFamily="49" charset="-122"/>
              </a:rPr>
              <a:t>特征点</a:t>
            </a:r>
            <a:r>
              <a:rPr lang="zh-CN" altLang="en-US" sz="2000" dirty="0">
                <a:latin typeface="黑体" panose="02010609060101010101" pitchFamily="49" charset="-122"/>
                <a:ea typeface="黑体" panose="02010609060101010101" pitchFamily="49" charset="-122"/>
              </a:rPr>
              <a:t>，计算</a:t>
            </a:r>
            <a:r>
              <a:rPr lang="zh-CN" altLang="en-US" sz="2000" b="1" dirty="0">
                <a:solidFill>
                  <a:srgbClr val="FF0000"/>
                </a:solidFill>
                <a:latin typeface="黑体" panose="02010609060101010101" pitchFamily="49" charset="-122"/>
                <a:ea typeface="黑体" panose="02010609060101010101" pitchFamily="49" charset="-122"/>
              </a:rPr>
              <a:t>描述子</a:t>
            </a:r>
            <a:r>
              <a:rPr lang="zh-CN" altLang="en-US" sz="2000" dirty="0">
                <a:latin typeface="黑体" panose="02010609060101010101" pitchFamily="49" charset="-122"/>
                <a:ea typeface="黑体" panose="02010609060101010101" pitchFamily="49" charset="-122"/>
              </a:rPr>
              <a:t>。通过描述子距离进行特征点的匹配。</a:t>
            </a:r>
          </a:p>
        </p:txBody>
      </p:sp>
      <p:sp>
        <p:nvSpPr>
          <p:cNvPr id="10" name="文本框 9"/>
          <p:cNvSpPr txBox="1"/>
          <p:nvPr/>
        </p:nvSpPr>
        <p:spPr>
          <a:xfrm>
            <a:off x="1243578" y="4131741"/>
            <a:ext cx="10891851" cy="1405193"/>
          </a:xfrm>
          <a:prstGeom prst="rect">
            <a:avLst/>
          </a:prstGeom>
          <a:noFill/>
        </p:spPr>
        <p:txBody>
          <a:bodyPr wrap="square" rtlCol="0">
            <a:spAutoFit/>
          </a:bodyPr>
          <a:lstStyle/>
          <a:p>
            <a:pPr>
              <a:lnSpc>
                <a:spcPct val="150000"/>
              </a:lnSpc>
            </a:pPr>
            <a:r>
              <a:rPr lang="zh-CN" altLang="en-US" sz="2000" dirty="0">
                <a:latin typeface="黑体" panose="02010609060101010101" pitchFamily="49" charset="-122"/>
                <a:ea typeface="黑体" panose="02010609060101010101" pitchFamily="49" charset="-122"/>
              </a:rPr>
              <a:t>光流与描述子匹配对比</a:t>
            </a:r>
            <a:endParaRPr lang="en-US" altLang="zh-CN" sz="2000" dirty="0">
              <a:latin typeface="黑体" panose="02010609060101010101" pitchFamily="49" charset="-122"/>
              <a:ea typeface="黑体" panose="02010609060101010101" pitchFamily="49" charset="-122"/>
            </a:endParaRPr>
          </a:p>
          <a:p>
            <a:pPr>
              <a:lnSpc>
                <a:spcPct val="150000"/>
              </a:lnSpc>
            </a:pPr>
            <a:r>
              <a:rPr lang="zh-CN" altLang="en-US" sz="2000" dirty="0">
                <a:latin typeface="黑体" panose="02010609060101010101" pitchFamily="49" charset="-122"/>
                <a:ea typeface="黑体" panose="02010609060101010101" pitchFamily="49" charset="-122"/>
              </a:rPr>
              <a:t>       光流只会碰到特征点跟丢的情况，而不太会遇到误匹配。</a:t>
            </a:r>
            <a:endParaRPr lang="en-US" altLang="zh-CN" sz="2000" dirty="0">
              <a:latin typeface="黑体" panose="02010609060101010101" pitchFamily="49" charset="-122"/>
              <a:ea typeface="黑体" panose="02010609060101010101" pitchFamily="49" charset="-122"/>
            </a:endParaRPr>
          </a:p>
          <a:p>
            <a:pPr>
              <a:lnSpc>
                <a:spcPct val="15000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匹配描述子的方法在相机运动较大时仍能成功， 而光流必须要求相机运动是微小的。</a:t>
            </a:r>
          </a:p>
        </p:txBody>
      </p:sp>
      <p:sp>
        <p:nvSpPr>
          <p:cNvPr id="7" name="矩形 6">
            <a:extLst>
              <a:ext uri="{FF2B5EF4-FFF2-40B4-BE49-F238E27FC236}">
                <a16:creationId xmlns="" xmlns:a16="http://schemas.microsoft.com/office/drawing/2014/main" id="{B4CCC4E3-9636-4DED-AC72-CAB799FE2269}"/>
              </a:ext>
            </a:extLst>
          </p:cNvPr>
          <p:cNvSpPr/>
          <p:nvPr/>
        </p:nvSpPr>
        <p:spPr>
          <a:xfrm>
            <a:off x="356159" y="233013"/>
            <a:ext cx="3198311" cy="646331"/>
          </a:xfrm>
          <a:prstGeom prst="rect">
            <a:avLst/>
          </a:prstGeom>
        </p:spPr>
        <p:txBody>
          <a:bodyPr wrap="none">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11" name="直接连接符 10">
            <a:extLst>
              <a:ext uri="{FF2B5EF4-FFF2-40B4-BE49-F238E27FC236}">
                <a16:creationId xmlns="" xmlns:a16="http://schemas.microsoft.com/office/drawing/2014/main" id="{0EBC4730-E634-498F-9253-2DA4943DD3C7}"/>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2" name="矩形 11">
            <a:extLst>
              <a:ext uri="{FF2B5EF4-FFF2-40B4-BE49-F238E27FC236}">
                <a16:creationId xmlns="" xmlns:a16="http://schemas.microsoft.com/office/drawing/2014/main" id="{4DEE5F75-D327-469E-B6A5-3E812C8DF272}"/>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9042C5D4-4275-4EFC-9B67-2AE4D408A673}"/>
              </a:ext>
            </a:extLst>
          </p:cNvPr>
          <p:cNvPicPr>
            <a:picLocks noChangeAspect="1"/>
          </p:cNvPicPr>
          <p:nvPr/>
        </p:nvPicPr>
        <p:blipFill>
          <a:blip r:embed="rId2"/>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417736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843B598-5DCF-4EF5-A994-8EED6D73C09F}"/>
              </a:ext>
            </a:extLst>
          </p:cNvPr>
          <p:cNvSpPr txBox="1"/>
          <p:nvPr/>
        </p:nvSpPr>
        <p:spPr>
          <a:xfrm>
            <a:off x="499620" y="233015"/>
            <a:ext cx="6014301" cy="646331"/>
          </a:xfrm>
          <a:prstGeom prst="rect">
            <a:avLst/>
          </a:prstGeom>
          <a:noFill/>
        </p:spPr>
        <p:txBody>
          <a:bodyPr wrap="square" rtlCol="0">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3" name="直接连接符 2">
            <a:extLst>
              <a:ext uri="{FF2B5EF4-FFF2-40B4-BE49-F238E27FC236}">
                <a16:creationId xmlns="" xmlns:a16="http://schemas.microsoft.com/office/drawing/2014/main" id="{F150BB76-5C56-40EB-A772-692813857DF2}"/>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9E3B0007-52F6-4736-9C30-4034D40E02A3}"/>
              </a:ext>
            </a:extLst>
          </p:cNvPr>
          <p:cNvSpPr/>
          <p:nvPr/>
        </p:nvSpPr>
        <p:spPr>
          <a:xfrm>
            <a:off x="352345"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3DA38961-1152-4C6A-B392-3BD0010309FE}"/>
              </a:ext>
            </a:extLst>
          </p:cNvPr>
          <p:cNvSpPr txBox="1"/>
          <p:nvPr/>
        </p:nvSpPr>
        <p:spPr>
          <a:xfrm>
            <a:off x="171779" y="1259224"/>
            <a:ext cx="7490482" cy="923330"/>
          </a:xfrm>
          <a:prstGeom prst="rect">
            <a:avLst/>
          </a:prstGeom>
          <a:noFill/>
        </p:spPr>
        <p:txBody>
          <a:bodyPr wrap="square">
            <a:spAutoFit/>
          </a:bodyPr>
          <a:lstStyle/>
          <a:p>
            <a:r>
              <a:rPr kumimoji="0" lang="zh-CN" altLang="en-US" sz="18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对极几何（</a:t>
            </a:r>
            <a:r>
              <a:rPr kumimoji="0" lang="en-US" altLang="zh-CN" sz="1800" b="1" i="0" u="none" strike="noStrike" kern="1200" cap="none" spc="0" normalizeH="0" baseline="0" noProof="0" dirty="0" err="1">
                <a:ln>
                  <a:noFill/>
                </a:ln>
                <a:solidFill>
                  <a:srgbClr val="4D4D4D"/>
                </a:solidFill>
                <a:effectLst/>
                <a:uLnTx/>
                <a:uFillTx/>
                <a:latin typeface="黑体" panose="02010609060101010101" pitchFamily="49" charset="-122"/>
                <a:ea typeface="黑体" panose="02010609060101010101" pitchFamily="49" charset="-122"/>
              </a:rPr>
              <a:t>Epipolar</a:t>
            </a:r>
            <a:r>
              <a:rPr kumimoji="0" lang="en-US" altLang="zh-CN" sz="18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 geometry</a:t>
            </a:r>
            <a:r>
              <a:rPr kumimoji="0" lang="zh-CN" altLang="en-US" sz="18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）又叫对极约束</a:t>
            </a:r>
            <a:endParaRPr kumimoji="0" lang="en-US" altLang="zh-CN" sz="18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endParaRPr>
          </a:p>
          <a:p>
            <a:endParaRPr lang="en-US" altLang="zh-CN" b="1" dirty="0">
              <a:solidFill>
                <a:srgbClr val="4D4D4D"/>
              </a:solidFill>
              <a:latin typeface="黑体" panose="02010609060101010101" pitchFamily="49" charset="-122"/>
              <a:ea typeface="黑体" panose="02010609060101010101" pitchFamily="49" charset="-122"/>
            </a:endParaRPr>
          </a:p>
          <a:p>
            <a:r>
              <a:rPr kumimoji="0" lang="zh-CN" altLang="en-US" sz="18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作用：根据图像二维平面信息来估计相机帧间运动的相对位姿关系</a:t>
            </a:r>
            <a:endParaRPr lang="zh-CN" altLang="en-US" dirty="0">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 xmlns:a16="http://schemas.microsoft.com/office/drawing/2014/main" id="{1E381E6D-EFD6-48A1-8BE8-B84F4687B5C4}"/>
              </a:ext>
            </a:extLst>
          </p:cNvPr>
          <p:cNvSpPr txBox="1"/>
          <p:nvPr/>
        </p:nvSpPr>
        <p:spPr>
          <a:xfrm>
            <a:off x="171778" y="2415355"/>
            <a:ext cx="7490482" cy="646331"/>
          </a:xfrm>
          <a:prstGeom prst="rect">
            <a:avLst/>
          </a:prstGeom>
          <a:noFill/>
        </p:spPr>
        <p:txBody>
          <a:bodyPr wrap="square">
            <a:spAutoFit/>
          </a:bodyPr>
          <a:lstStyle/>
          <a:p>
            <a:r>
              <a:rPr lang="zh-CN" altLang="en-US" b="0" i="0" dirty="0">
                <a:solidFill>
                  <a:srgbClr val="4D4D4D"/>
                </a:solidFill>
                <a:effectLst/>
                <a:latin typeface="黑体" panose="02010609060101010101" pitchFamily="49" charset="-122"/>
                <a:ea typeface="黑体" panose="02010609060101010101" pitchFamily="49" charset="-122"/>
              </a:rPr>
              <a:t>如图</a:t>
            </a:r>
            <a:r>
              <a:rPr lang="en-US" altLang="zh-CN" dirty="0">
                <a:solidFill>
                  <a:srgbClr val="4D4D4D"/>
                </a:solidFill>
                <a:latin typeface="黑体" panose="02010609060101010101" pitchFamily="49" charset="-122"/>
                <a:ea typeface="黑体" panose="02010609060101010101" pitchFamily="49" charset="-122"/>
              </a:rPr>
              <a:t> </a:t>
            </a:r>
            <a:r>
              <a:rPr lang="zh-CN" altLang="en-US" b="0" i="0" dirty="0">
                <a:solidFill>
                  <a:srgbClr val="4D4D4D"/>
                </a:solidFill>
                <a:effectLst/>
                <a:latin typeface="黑体" panose="02010609060101010101" pitchFamily="49" charset="-122"/>
                <a:ea typeface="黑体" panose="02010609060101010101" pitchFamily="49" charset="-122"/>
              </a:rPr>
              <a:t>若</a:t>
            </a:r>
            <a:r>
              <a:rPr lang="zh-CN" altLang="en-US" b="0" i="0" dirty="0">
                <a:solidFill>
                  <a:srgbClr val="FF0000"/>
                </a:solidFill>
                <a:effectLst/>
                <a:latin typeface="黑体" panose="02010609060101010101" pitchFamily="49" charset="-122"/>
                <a:ea typeface="黑体" panose="02010609060101010101" pitchFamily="49" charset="-122"/>
              </a:rPr>
              <a:t>特征匹配已完成</a:t>
            </a:r>
            <a:r>
              <a:rPr lang="zh-CN" altLang="en-US" b="0" i="0" dirty="0">
                <a:solidFill>
                  <a:srgbClr val="4D4D4D"/>
                </a:solidFill>
                <a:effectLst/>
                <a:latin typeface="黑体" panose="02010609060101010101" pitchFamily="49" charset="-122"/>
                <a:ea typeface="黑体" panose="02010609060101010101" pitchFamily="49" charset="-122"/>
              </a:rPr>
              <a:t>我们能得到两组点集   和</a:t>
            </a:r>
            <a:r>
              <a:rPr lang="en-US" altLang="zh-CN" baseline="-25000" dirty="0">
                <a:solidFill>
                  <a:srgbClr val="4D4D4D"/>
                </a:solidFill>
                <a:latin typeface="黑体" panose="02010609060101010101" pitchFamily="49" charset="-122"/>
                <a:ea typeface="黑体" panose="02010609060101010101" pitchFamily="49" charset="-122"/>
              </a:rPr>
              <a:t>     </a:t>
            </a:r>
            <a:r>
              <a:rPr lang="zh-CN" altLang="en-US" b="0" i="0" dirty="0">
                <a:solidFill>
                  <a:srgbClr val="4D4D4D"/>
                </a:solidFill>
                <a:effectLst/>
                <a:latin typeface="黑体" panose="02010609060101010101" pitchFamily="49" charset="-122"/>
                <a:ea typeface="黑体" panose="02010609060101010101" pitchFamily="49" charset="-122"/>
              </a:rPr>
              <a:t>，  为点集   中一点，  为点集  </a:t>
            </a:r>
            <a:r>
              <a:rPr lang="zh-CN" altLang="en-US" dirty="0">
                <a:solidFill>
                  <a:srgbClr val="4D4D4D"/>
                </a:solidFill>
                <a:latin typeface="黑体" panose="02010609060101010101" pitchFamily="49" charset="-122"/>
                <a:ea typeface="黑体" panose="02010609060101010101" pitchFamily="49" charset="-122"/>
              </a:rPr>
              <a:t>  </a:t>
            </a:r>
            <a:r>
              <a:rPr lang="zh-CN" altLang="en-US" b="0" i="0" dirty="0">
                <a:solidFill>
                  <a:srgbClr val="4D4D4D"/>
                </a:solidFill>
                <a:effectLst/>
                <a:latin typeface="黑体" panose="02010609060101010101" pitchFamily="49" charset="-122"/>
                <a:ea typeface="黑体" panose="02010609060101010101" pitchFamily="49" charset="-122"/>
              </a:rPr>
              <a:t>中一点，两点均对应空间中的一点</a:t>
            </a:r>
            <a:r>
              <a:rPr lang="en-US" altLang="zh-CN" b="0" i="0" dirty="0">
                <a:solidFill>
                  <a:srgbClr val="4D4D4D"/>
                </a:solidFill>
                <a:effectLst/>
                <a:latin typeface="黑体" panose="02010609060101010101" pitchFamily="49" charset="-122"/>
                <a:ea typeface="黑体" panose="02010609060101010101" pitchFamily="49" charset="-122"/>
              </a:rPr>
              <a:t>P</a:t>
            </a:r>
            <a:r>
              <a:rPr lang="zh-CN" altLang="en-US" b="0" i="0" dirty="0">
                <a:solidFill>
                  <a:srgbClr val="4D4D4D"/>
                </a:solidFill>
                <a:effectLst/>
                <a:latin typeface="黑体" panose="02010609060101010101" pitchFamily="49" charset="-122"/>
                <a:ea typeface="黑体" panose="02010609060101010101" pitchFamily="49" charset="-122"/>
              </a:rPr>
              <a:t>（坐标未知）。</a:t>
            </a:r>
            <a:endParaRPr lang="zh-CN" altLang="en-US" dirty="0">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 xmlns:a16="http://schemas.microsoft.com/office/drawing/2014/main" id="{6BEED85A-13B7-42B3-B7E2-579B1CD154EE}"/>
                  </a:ext>
                </a:extLst>
              </p:cNvPr>
              <p:cNvSpPr txBox="1"/>
              <p:nvPr/>
            </p:nvSpPr>
            <p:spPr>
              <a:xfrm>
                <a:off x="4706681" y="2361722"/>
                <a:ext cx="2542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a:rPr>
                          </m:ctrlPr>
                        </m:sSubPr>
                        <m:e>
                          <m:r>
                            <a:rPr lang="zh-CN" altLang="en-US" i="1">
                              <a:latin typeface="Cambria Math" panose="02040503050406030204" pitchFamily="18" charset="0"/>
                            </a:rPr>
                            <m:t>𝑝</m:t>
                          </m:r>
                        </m:e>
                        <m:sub>
                          <m:r>
                            <a:rPr lang="zh-CN" altLang="en-US" i="1">
                              <a:latin typeface="Cambria Math" panose="02040503050406030204" pitchFamily="18" charset="0"/>
                            </a:rPr>
                            <m:t>𝑖</m:t>
                          </m:r>
                        </m:sub>
                      </m:sSub>
                    </m:oMath>
                  </m:oMathPara>
                </a14:m>
                <a:endParaRPr lang="zh-CN" altLang="en-US" dirty="0"/>
              </a:p>
            </p:txBody>
          </p:sp>
        </mc:Choice>
        <mc:Fallback xmlns="">
          <p:sp>
            <p:nvSpPr>
              <p:cNvPr id="9" name="文本框 8">
                <a:extLst>
                  <a:ext uri="{FF2B5EF4-FFF2-40B4-BE49-F238E27FC236}">
                    <a16:creationId xmlns:a16="http://schemas.microsoft.com/office/drawing/2014/main" id="{6BEED85A-13B7-42B3-B7E2-579B1CD154EE}"/>
                  </a:ext>
                </a:extLst>
              </p:cNvPr>
              <p:cNvSpPr txBox="1">
                <a:spLocks noRot="1" noChangeAspect="1" noMove="1" noResize="1" noEditPoints="1" noAdjustHandles="1" noChangeArrowheads="1" noChangeShapeType="1" noTextEdit="1"/>
              </p:cNvSpPr>
              <p:nvPr/>
            </p:nvSpPr>
            <p:spPr>
              <a:xfrm>
                <a:off x="4706681" y="2361722"/>
                <a:ext cx="254259" cy="369332"/>
              </a:xfrm>
              <a:prstGeom prst="rect">
                <a:avLst/>
              </a:prstGeom>
              <a:blipFill>
                <a:blip r:embed="rId4"/>
                <a:stretch>
                  <a:fillRect r="-33333"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 xmlns:a16="http://schemas.microsoft.com/office/drawing/2014/main" id="{0B28BEAE-9A6B-4C41-A9EA-E981F6C1643E}"/>
                  </a:ext>
                </a:extLst>
              </p:cNvPr>
              <p:cNvSpPr txBox="1"/>
              <p:nvPr/>
            </p:nvSpPr>
            <p:spPr>
              <a:xfrm>
                <a:off x="5266846" y="2391227"/>
                <a:ext cx="254259" cy="397801"/>
              </a:xfrm>
              <a:prstGeom prst="rect">
                <a:avLst/>
              </a:prstGeom>
              <a:noFill/>
            </p:spPr>
            <p:txBody>
              <a:bodyPr wrap="square">
                <a:spAutoFit/>
              </a:bodyPr>
              <a:lstStyle/>
              <a:p>
                <a14:m>
                  <m:oMath xmlns:m="http://schemas.openxmlformats.org/officeDocument/2006/math">
                    <m:sSub>
                      <m:sSubPr>
                        <m:ctrlPr>
                          <a:rPr lang="zh-CN" altLang="en-US" i="1" smtClean="0">
                            <a:solidFill>
                              <a:srgbClr val="836967"/>
                            </a:solidFill>
                            <a:latin typeface="Cambria Math"/>
                          </a:rPr>
                        </m:ctrlPr>
                      </m:sSubPr>
                      <m:e>
                        <m:sSup>
                          <m:sSupPr>
                            <m:ctrlPr>
                              <a:rPr lang="zh-CN" altLang="en-US" i="1">
                                <a:solidFill>
                                  <a:srgbClr val="836967"/>
                                </a:solidFill>
                                <a:latin typeface="Cambria Math"/>
                              </a:rPr>
                            </m:ctrlPr>
                          </m:sSupPr>
                          <m:e>
                            <m:r>
                              <a:rPr lang="zh-CN" altLang="en-US" i="1">
                                <a:latin typeface="Cambria Math" panose="02040503050406030204" pitchFamily="18" charset="0"/>
                              </a:rPr>
                              <m:t>𝑝</m:t>
                            </m:r>
                          </m:e>
                          <m:sup>
                            <m:r>
                              <a:rPr lang="zh-CN" altLang="en-US" i="0">
                                <a:latin typeface="Cambria Math" panose="02040503050406030204" pitchFamily="18" charset="0"/>
                              </a:rPr>
                              <m:t>′</m:t>
                            </m:r>
                          </m:sup>
                        </m:sSup>
                      </m:e>
                      <m:sub>
                        <m:r>
                          <a:rPr lang="zh-CN" altLang="en-US" i="1">
                            <a:latin typeface="Cambria Math" panose="02040503050406030204" pitchFamily="18" charset="0"/>
                          </a:rPr>
                          <m:t>𝑖</m:t>
                        </m:r>
                      </m:sub>
                    </m:sSub>
                  </m:oMath>
                </a14:m>
                <a:r>
                  <a:rPr lang="zh-CN" altLang="en-US" dirty="0"/>
                  <a:t>    </a:t>
                </a:r>
              </a:p>
            </p:txBody>
          </p:sp>
        </mc:Choice>
        <mc:Fallback xmlns="">
          <p:sp>
            <p:nvSpPr>
              <p:cNvPr id="10" name="文本框 9">
                <a:extLst>
                  <a:ext uri="{FF2B5EF4-FFF2-40B4-BE49-F238E27FC236}">
                    <a16:creationId xmlns:a16="http://schemas.microsoft.com/office/drawing/2014/main" id="{0B28BEAE-9A6B-4C41-A9EA-E981F6C1643E}"/>
                  </a:ext>
                </a:extLst>
              </p:cNvPr>
              <p:cNvSpPr txBox="1">
                <a:spLocks noRot="1" noChangeAspect="1" noMove="1" noResize="1" noEditPoints="1" noAdjustHandles="1" noChangeArrowheads="1" noChangeShapeType="1" noTextEdit="1"/>
              </p:cNvSpPr>
              <p:nvPr/>
            </p:nvSpPr>
            <p:spPr>
              <a:xfrm>
                <a:off x="5266846" y="2391227"/>
                <a:ext cx="254259" cy="397801"/>
              </a:xfrm>
              <a:prstGeom prst="rect">
                <a:avLst/>
              </a:prstGeom>
              <a:blipFill>
                <a:blip r:embed="rId5"/>
                <a:stretch>
                  <a:fillRect r="-61905" b="-3030"/>
                </a:stretch>
              </a:blipFill>
            </p:spPr>
            <p:txBody>
              <a:bodyPr/>
              <a:lstStyle/>
              <a:p>
                <a:r>
                  <a:rPr lang="zh-CN" altLang="en-US">
                    <a:noFill/>
                  </a:rPr>
                  <a:t> </a:t>
                </a:r>
              </a:p>
            </p:txBody>
          </p:sp>
        </mc:Fallback>
      </mc:AlternateContent>
      <p:pic>
        <p:nvPicPr>
          <p:cNvPr id="11" name="图片 10">
            <a:extLst>
              <a:ext uri="{FF2B5EF4-FFF2-40B4-BE49-F238E27FC236}">
                <a16:creationId xmlns="" xmlns:a16="http://schemas.microsoft.com/office/drawing/2014/main" id="{48FB764C-B145-48D5-865A-ABFE2656146C}"/>
              </a:ext>
            </a:extLst>
          </p:cNvPr>
          <p:cNvPicPr>
            <a:picLocks noChangeAspect="1"/>
          </p:cNvPicPr>
          <p:nvPr/>
        </p:nvPicPr>
        <p:blipFill>
          <a:blip r:embed="rId6"/>
          <a:stretch>
            <a:fillRect/>
          </a:stretch>
        </p:blipFill>
        <p:spPr>
          <a:xfrm>
            <a:off x="5891097" y="2406883"/>
            <a:ext cx="276225" cy="342900"/>
          </a:xfrm>
          <a:prstGeom prst="rect">
            <a:avLst/>
          </a:prstGeom>
        </p:spPr>
      </p:pic>
      <p:graphicFrame>
        <p:nvGraphicFramePr>
          <p:cNvPr id="12" name="对象 11">
            <a:extLst>
              <a:ext uri="{FF2B5EF4-FFF2-40B4-BE49-F238E27FC236}">
                <a16:creationId xmlns="" xmlns:a16="http://schemas.microsoft.com/office/drawing/2014/main" id="{3618C7CB-E4A0-418D-87CB-7E5FE5359227}"/>
              </a:ext>
            </a:extLst>
          </p:cNvPr>
          <p:cNvGraphicFramePr>
            <a:graphicFrameLocks noChangeAspect="1"/>
          </p:cNvGraphicFramePr>
          <p:nvPr>
            <p:extLst>
              <p:ext uri="{D42A27DB-BD31-4B8C-83A1-F6EECF244321}">
                <p14:modId xmlns:p14="http://schemas.microsoft.com/office/powerpoint/2010/main" val="986453221"/>
              </p:ext>
            </p:extLst>
          </p:nvPr>
        </p:nvGraphicFramePr>
        <p:xfrm>
          <a:off x="6791573" y="2420728"/>
          <a:ext cx="285750" cy="368300"/>
        </p:xfrm>
        <a:graphic>
          <a:graphicData uri="http://schemas.openxmlformats.org/presentationml/2006/ole">
            <mc:AlternateContent xmlns:mc="http://schemas.openxmlformats.org/markup-compatibility/2006">
              <mc:Choice xmlns:v="urn:schemas-microsoft-com:vml" Requires="v">
                <p:oleObj spid="_x0000_s2458" name="Equation" r:id="rId7" imgW="285141" imgH="369013" progId="Equation.DSMT4">
                  <p:embed/>
                </p:oleObj>
              </mc:Choice>
              <mc:Fallback>
                <p:oleObj name="Equation" r:id="rId7" imgW="285141" imgH="369013" progId="Equation.DSMT4">
                  <p:embed/>
                  <p:pic>
                    <p:nvPicPr>
                      <p:cNvPr id="0" name=""/>
                      <p:cNvPicPr/>
                      <p:nvPr/>
                    </p:nvPicPr>
                    <p:blipFill>
                      <a:blip r:embed="rId8"/>
                      <a:stretch>
                        <a:fillRect/>
                      </a:stretch>
                    </p:blipFill>
                    <p:spPr>
                      <a:xfrm>
                        <a:off x="6791573" y="2420728"/>
                        <a:ext cx="285750" cy="368300"/>
                      </a:xfrm>
                      <a:prstGeom prst="rect">
                        <a:avLst/>
                      </a:prstGeom>
                    </p:spPr>
                  </p:pic>
                </p:oleObj>
              </mc:Fallback>
            </mc:AlternateContent>
          </a:graphicData>
        </a:graphic>
      </p:graphicFrame>
      <p:graphicFrame>
        <p:nvGraphicFramePr>
          <p:cNvPr id="13" name="对象 12">
            <a:extLst>
              <a:ext uri="{FF2B5EF4-FFF2-40B4-BE49-F238E27FC236}">
                <a16:creationId xmlns="" xmlns:a16="http://schemas.microsoft.com/office/drawing/2014/main" id="{78BD1B7B-49DC-4273-8DE1-FF46886AE4F5}"/>
              </a:ext>
            </a:extLst>
          </p:cNvPr>
          <p:cNvGraphicFramePr>
            <a:graphicFrameLocks noChangeAspect="1"/>
          </p:cNvGraphicFramePr>
          <p:nvPr>
            <p:extLst>
              <p:ext uri="{D42A27DB-BD31-4B8C-83A1-F6EECF244321}">
                <p14:modId xmlns:p14="http://schemas.microsoft.com/office/powerpoint/2010/main" val="2148959541"/>
              </p:ext>
            </p:extLst>
          </p:nvPr>
        </p:nvGraphicFramePr>
        <p:xfrm>
          <a:off x="926473" y="2656896"/>
          <a:ext cx="318001" cy="379433"/>
        </p:xfrm>
        <a:graphic>
          <a:graphicData uri="http://schemas.openxmlformats.org/presentationml/2006/ole">
            <mc:AlternateContent xmlns:mc="http://schemas.openxmlformats.org/markup-compatibility/2006">
              <mc:Choice xmlns:v="urn:schemas-microsoft-com:vml" Requires="v">
                <p:oleObj spid="_x0000_s2459" name="Equation" r:id="rId9" imgW="279021" imgH="333732" progId="Equation.DSMT4">
                  <p:embed/>
                </p:oleObj>
              </mc:Choice>
              <mc:Fallback>
                <p:oleObj name="Equation" r:id="rId9" imgW="279021" imgH="333732" progId="Equation.DSMT4">
                  <p:embed/>
                  <p:pic>
                    <p:nvPicPr>
                      <p:cNvPr id="0" name=""/>
                      <p:cNvPicPr/>
                      <p:nvPr/>
                    </p:nvPicPr>
                    <p:blipFill>
                      <a:blip r:embed="rId10"/>
                      <a:stretch>
                        <a:fillRect/>
                      </a:stretch>
                    </p:blipFill>
                    <p:spPr>
                      <a:xfrm>
                        <a:off x="926473" y="2656896"/>
                        <a:ext cx="318001" cy="379433"/>
                      </a:xfrm>
                      <a:prstGeom prst="rect">
                        <a:avLst/>
                      </a:prstGeom>
                    </p:spPr>
                  </p:pic>
                </p:oleObj>
              </mc:Fallback>
            </mc:AlternateContent>
          </a:graphicData>
        </a:graphic>
      </p:graphicFrame>
      <p:pic>
        <p:nvPicPr>
          <p:cNvPr id="14" name="图片 13">
            <a:extLst>
              <a:ext uri="{FF2B5EF4-FFF2-40B4-BE49-F238E27FC236}">
                <a16:creationId xmlns="" xmlns:a16="http://schemas.microsoft.com/office/drawing/2014/main" id="{CA17D499-3905-427B-B729-8B9F410BE91B}"/>
              </a:ext>
            </a:extLst>
          </p:cNvPr>
          <p:cNvPicPr>
            <a:picLocks noChangeAspect="1"/>
          </p:cNvPicPr>
          <p:nvPr/>
        </p:nvPicPr>
        <p:blipFill>
          <a:blip r:embed="rId11"/>
          <a:stretch>
            <a:fillRect/>
          </a:stretch>
        </p:blipFill>
        <p:spPr>
          <a:xfrm>
            <a:off x="1908118" y="2656896"/>
            <a:ext cx="420660" cy="414564"/>
          </a:xfrm>
          <a:prstGeom prst="rect">
            <a:avLst/>
          </a:prstGeom>
        </p:spPr>
      </p:pic>
      <p:pic>
        <p:nvPicPr>
          <p:cNvPr id="15" name="图片 14">
            <a:extLst>
              <a:ext uri="{FF2B5EF4-FFF2-40B4-BE49-F238E27FC236}">
                <a16:creationId xmlns="" xmlns:a16="http://schemas.microsoft.com/office/drawing/2014/main" id="{007480CE-573E-49FB-81FD-1252988CF051}"/>
              </a:ext>
            </a:extLst>
          </p:cNvPr>
          <p:cNvPicPr>
            <a:picLocks noChangeAspect="1"/>
          </p:cNvPicPr>
          <p:nvPr/>
        </p:nvPicPr>
        <p:blipFill>
          <a:blip r:embed="rId12"/>
          <a:stretch>
            <a:fillRect/>
          </a:stretch>
        </p:blipFill>
        <p:spPr>
          <a:xfrm>
            <a:off x="7835901" y="1208681"/>
            <a:ext cx="4402975" cy="2283169"/>
          </a:xfrm>
          <a:prstGeom prst="rect">
            <a:avLst/>
          </a:prstGeom>
        </p:spPr>
      </p:pic>
      <p:sp>
        <p:nvSpPr>
          <p:cNvPr id="17" name="文本框 16">
            <a:extLst>
              <a:ext uri="{FF2B5EF4-FFF2-40B4-BE49-F238E27FC236}">
                <a16:creationId xmlns="" xmlns:a16="http://schemas.microsoft.com/office/drawing/2014/main" id="{FDDFE9E6-FBE7-4E0F-BB85-D85786F11C05}"/>
              </a:ext>
            </a:extLst>
          </p:cNvPr>
          <p:cNvSpPr txBox="1"/>
          <p:nvPr/>
        </p:nvSpPr>
        <p:spPr>
          <a:xfrm>
            <a:off x="9270282" y="3506428"/>
            <a:ext cx="15342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对极几何约束</a:t>
            </a:r>
          </a:p>
        </p:txBody>
      </p:sp>
      <p:sp>
        <p:nvSpPr>
          <p:cNvPr id="18" name="文本框 17">
            <a:extLst>
              <a:ext uri="{FF2B5EF4-FFF2-40B4-BE49-F238E27FC236}">
                <a16:creationId xmlns="" xmlns:a16="http://schemas.microsoft.com/office/drawing/2014/main" id="{C3F65ADF-A9BF-49F2-8B96-8E42B4C0DB53}"/>
              </a:ext>
            </a:extLst>
          </p:cNvPr>
          <p:cNvSpPr txBox="1"/>
          <p:nvPr/>
        </p:nvSpPr>
        <p:spPr>
          <a:xfrm>
            <a:off x="171778" y="3409258"/>
            <a:ext cx="7869285" cy="646331"/>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两点分别在其图像中的投影坐标为</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和                                </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可得到其满足公式：</a:t>
            </a:r>
          </a:p>
        </p:txBody>
      </p:sp>
      <p:graphicFrame>
        <p:nvGraphicFramePr>
          <p:cNvPr id="19" name="对象 18">
            <a:extLst>
              <a:ext uri="{FF2B5EF4-FFF2-40B4-BE49-F238E27FC236}">
                <a16:creationId xmlns="" xmlns:a16="http://schemas.microsoft.com/office/drawing/2014/main" id="{49A2553A-F832-4A7C-A687-263D7B95AB53}"/>
              </a:ext>
            </a:extLst>
          </p:cNvPr>
          <p:cNvGraphicFramePr>
            <a:graphicFrameLocks noChangeAspect="1"/>
          </p:cNvGraphicFramePr>
          <p:nvPr>
            <p:extLst>
              <p:ext uri="{D42A27DB-BD31-4B8C-83A1-F6EECF244321}">
                <p14:modId xmlns:p14="http://schemas.microsoft.com/office/powerpoint/2010/main" val="1486354586"/>
              </p:ext>
            </p:extLst>
          </p:nvPr>
        </p:nvGraphicFramePr>
        <p:xfrm>
          <a:off x="3685854" y="3361023"/>
          <a:ext cx="1685925" cy="427037"/>
        </p:xfrm>
        <a:graphic>
          <a:graphicData uri="http://schemas.openxmlformats.org/presentationml/2006/ole">
            <mc:AlternateContent xmlns:mc="http://schemas.openxmlformats.org/markup-compatibility/2006">
              <mc:Choice xmlns:v="urn:schemas-microsoft-com:vml" Requires="v">
                <p:oleObj spid="_x0000_s2460" name="Equation" r:id="rId13" imgW="1685646" imgH="426975" progId="Equation.DSMT4">
                  <p:embed/>
                </p:oleObj>
              </mc:Choice>
              <mc:Fallback>
                <p:oleObj name="Equation" r:id="rId13" imgW="1685646" imgH="426975" progId="Equation.DSMT4">
                  <p:embed/>
                  <p:pic>
                    <p:nvPicPr>
                      <p:cNvPr id="0" name=""/>
                      <p:cNvPicPr/>
                      <p:nvPr/>
                    </p:nvPicPr>
                    <p:blipFill>
                      <a:blip r:embed="rId14"/>
                      <a:stretch>
                        <a:fillRect/>
                      </a:stretch>
                    </p:blipFill>
                    <p:spPr>
                      <a:xfrm>
                        <a:off x="3685854" y="3361023"/>
                        <a:ext cx="1685925" cy="427037"/>
                      </a:xfrm>
                      <a:prstGeom prst="rect">
                        <a:avLst/>
                      </a:prstGeom>
                    </p:spPr>
                  </p:pic>
                </p:oleObj>
              </mc:Fallback>
            </mc:AlternateContent>
          </a:graphicData>
        </a:graphic>
      </p:graphicFrame>
      <p:graphicFrame>
        <p:nvGraphicFramePr>
          <p:cNvPr id="20" name="对象 19">
            <a:extLst>
              <a:ext uri="{FF2B5EF4-FFF2-40B4-BE49-F238E27FC236}">
                <a16:creationId xmlns="" xmlns:a16="http://schemas.microsoft.com/office/drawing/2014/main" id="{82547E28-1FD8-4279-A9C0-EF76CFD6388D}"/>
              </a:ext>
            </a:extLst>
          </p:cNvPr>
          <p:cNvGraphicFramePr>
            <a:graphicFrameLocks noChangeAspect="1"/>
          </p:cNvGraphicFramePr>
          <p:nvPr>
            <p:extLst>
              <p:ext uri="{D42A27DB-BD31-4B8C-83A1-F6EECF244321}">
                <p14:modId xmlns:p14="http://schemas.microsoft.com/office/powerpoint/2010/main" val="1148564979"/>
              </p:ext>
            </p:extLst>
          </p:nvPr>
        </p:nvGraphicFramePr>
        <p:xfrm>
          <a:off x="5545419" y="3311559"/>
          <a:ext cx="1766887" cy="427037"/>
        </p:xfrm>
        <a:graphic>
          <a:graphicData uri="http://schemas.openxmlformats.org/presentationml/2006/ole">
            <mc:AlternateContent xmlns:mc="http://schemas.openxmlformats.org/markup-compatibility/2006">
              <mc:Choice xmlns:v="urn:schemas-microsoft-com:vml" Requires="v">
                <p:oleObj spid="_x0000_s2461" name="Equation" r:id="rId15" imgW="1766292" imgH="426975" progId="Equation.DSMT4">
                  <p:embed/>
                </p:oleObj>
              </mc:Choice>
              <mc:Fallback>
                <p:oleObj name="Equation" r:id="rId15" imgW="1766292" imgH="426975" progId="Equation.DSMT4">
                  <p:embed/>
                  <p:pic>
                    <p:nvPicPr>
                      <p:cNvPr id="0" name=""/>
                      <p:cNvPicPr/>
                      <p:nvPr/>
                    </p:nvPicPr>
                    <p:blipFill>
                      <a:blip r:embed="rId16"/>
                      <a:stretch>
                        <a:fillRect/>
                      </a:stretch>
                    </p:blipFill>
                    <p:spPr>
                      <a:xfrm>
                        <a:off x="5545419" y="3311559"/>
                        <a:ext cx="1766887" cy="427037"/>
                      </a:xfrm>
                      <a:prstGeom prst="rect">
                        <a:avLst/>
                      </a:prstGeom>
                    </p:spPr>
                  </p:pic>
                </p:oleObj>
              </mc:Fallback>
            </mc:AlternateContent>
          </a:graphicData>
        </a:graphic>
      </p:graphicFrame>
      <p:pic>
        <p:nvPicPr>
          <p:cNvPr id="21" name="图片 20">
            <a:extLst>
              <a:ext uri="{FF2B5EF4-FFF2-40B4-BE49-F238E27FC236}">
                <a16:creationId xmlns="" xmlns:a16="http://schemas.microsoft.com/office/drawing/2014/main" id="{CF7EF28A-3CAC-4E8A-82F7-3DB39C133F43}"/>
              </a:ext>
            </a:extLst>
          </p:cNvPr>
          <p:cNvPicPr>
            <a:picLocks noChangeAspect="1"/>
          </p:cNvPicPr>
          <p:nvPr/>
        </p:nvPicPr>
        <p:blipFill>
          <a:blip r:embed="rId17"/>
          <a:stretch>
            <a:fillRect/>
          </a:stretch>
        </p:blipFill>
        <p:spPr>
          <a:xfrm>
            <a:off x="3085944" y="4314560"/>
            <a:ext cx="2417825" cy="993995"/>
          </a:xfrm>
          <a:prstGeom prst="rect">
            <a:avLst/>
          </a:prstGeom>
        </p:spPr>
      </p:pic>
      <p:sp>
        <p:nvSpPr>
          <p:cNvPr id="22" name="文本框 21">
            <a:extLst>
              <a:ext uri="{FF2B5EF4-FFF2-40B4-BE49-F238E27FC236}">
                <a16:creationId xmlns="" xmlns:a16="http://schemas.microsoft.com/office/drawing/2014/main" id="{F5713DC5-55D2-410B-BEF9-5C90406B3E7F}"/>
              </a:ext>
            </a:extLst>
          </p:cNvPr>
          <p:cNvSpPr txBox="1"/>
          <p:nvPr/>
        </p:nvSpPr>
        <p:spPr>
          <a:xfrm>
            <a:off x="356159" y="5965452"/>
            <a:ext cx="7454814"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其中 </a:t>
            </a:r>
            <a:r>
              <a:rPr lang="en-US" altLang="zh-CN" sz="2000" dirty="0">
                <a:latin typeface="黑体" panose="02010609060101010101" pitchFamily="49" charset="-122"/>
                <a:ea typeface="黑体" panose="02010609060101010101" pitchFamily="49" charset="-122"/>
              </a:rPr>
              <a:t>K </a:t>
            </a:r>
            <a:r>
              <a:rPr lang="zh-CN" altLang="en-US" sz="2000" dirty="0">
                <a:latin typeface="黑体" panose="02010609060101010101" pitchFamily="49" charset="-122"/>
                <a:ea typeface="黑体" panose="02010609060101010101" pitchFamily="49" charset="-122"/>
              </a:rPr>
              <a:t>为相机内参矩阵， </a:t>
            </a:r>
            <a:r>
              <a:rPr lang="en-US" altLang="zh-CN" sz="2000" dirty="0">
                <a:latin typeface="黑体" panose="02010609060101010101" pitchFamily="49" charset="-122"/>
                <a:ea typeface="黑体" panose="02010609060101010101" pitchFamily="49" charset="-122"/>
              </a:rPr>
              <a:t>R</a:t>
            </a: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t </a:t>
            </a:r>
            <a:r>
              <a:rPr lang="zh-CN" altLang="en-US" sz="2000" dirty="0">
                <a:latin typeface="黑体" panose="02010609060101010101" pitchFamily="49" charset="-122"/>
                <a:ea typeface="黑体" panose="02010609060101010101" pitchFamily="49" charset="-122"/>
              </a:rPr>
              <a:t>为两个坐标系之间的相机运动。</a:t>
            </a:r>
          </a:p>
        </p:txBody>
      </p:sp>
      <p:sp>
        <p:nvSpPr>
          <p:cNvPr id="23" name="文本框 22">
            <a:extLst>
              <a:ext uri="{FF2B5EF4-FFF2-40B4-BE49-F238E27FC236}">
                <a16:creationId xmlns="" xmlns:a16="http://schemas.microsoft.com/office/drawing/2014/main" id="{14400E62-CE4C-4851-8721-0A0580D49C20}"/>
              </a:ext>
            </a:extLst>
          </p:cNvPr>
          <p:cNvSpPr txBox="1"/>
          <p:nvPr/>
        </p:nvSpPr>
        <p:spPr>
          <a:xfrm>
            <a:off x="9270282" y="4549424"/>
            <a:ext cx="1121790" cy="369332"/>
          </a:xfrm>
          <a:prstGeom prst="rect">
            <a:avLst/>
          </a:prstGeom>
          <a:noFill/>
        </p:spPr>
        <p:txBody>
          <a:bodyPr wrap="square" rtlCol="0">
            <a:spAutoFit/>
          </a:bodyPr>
          <a:lstStyle/>
          <a:p>
            <a:r>
              <a:rPr lang="zh-CN" altLang="en-US" dirty="0"/>
              <a:t>（</a:t>
            </a:r>
            <a:r>
              <a:rPr lang="en-US" altLang="zh-CN" dirty="0"/>
              <a:t>1</a:t>
            </a:r>
            <a:r>
              <a:rPr lang="zh-CN" altLang="en-US" dirty="0"/>
              <a:t>）</a:t>
            </a:r>
          </a:p>
        </p:txBody>
      </p:sp>
      <p:pic>
        <p:nvPicPr>
          <p:cNvPr id="5" name="图片 4">
            <a:extLst>
              <a:ext uri="{FF2B5EF4-FFF2-40B4-BE49-F238E27FC236}">
                <a16:creationId xmlns="" xmlns:a16="http://schemas.microsoft.com/office/drawing/2014/main" id="{C77FB896-6B67-4AD6-815E-B0A467E666F3}"/>
              </a:ext>
            </a:extLst>
          </p:cNvPr>
          <p:cNvPicPr>
            <a:picLocks noChangeAspect="1"/>
          </p:cNvPicPr>
          <p:nvPr/>
        </p:nvPicPr>
        <p:blipFill>
          <a:blip r:embed="rId18"/>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2437379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25479" y="1017391"/>
            <a:ext cx="2355132" cy="461665"/>
          </a:xfrm>
          <a:prstGeom prst="rect">
            <a:avLst/>
          </a:prstGeom>
          <a:noFill/>
        </p:spPr>
        <p:txBody>
          <a:bodyPr wrap="none" rtlCol="0">
            <a:spAutoFit/>
          </a:bodyPr>
          <a:lstStyle/>
          <a:p>
            <a:r>
              <a:rPr lang="en-US" altLang="zh-CN" sz="2400" b="1" dirty="0"/>
              <a:t>2D-2D</a:t>
            </a:r>
            <a:r>
              <a:rPr lang="zh-CN" altLang="en-US" sz="2400" b="1" dirty="0"/>
              <a:t>对极约束</a:t>
            </a:r>
          </a:p>
        </p:txBody>
      </p:sp>
      <p:pic>
        <p:nvPicPr>
          <p:cNvPr id="12" name="图片 11"/>
          <p:cNvPicPr>
            <a:picLocks noChangeAspect="1"/>
          </p:cNvPicPr>
          <p:nvPr/>
        </p:nvPicPr>
        <p:blipFill>
          <a:blip r:embed="rId2"/>
          <a:stretch>
            <a:fillRect/>
          </a:stretch>
        </p:blipFill>
        <p:spPr>
          <a:xfrm>
            <a:off x="7282665" y="1603763"/>
            <a:ext cx="4512069" cy="2474360"/>
          </a:xfrm>
          <a:prstGeom prst="rect">
            <a:avLst/>
          </a:prstGeom>
        </p:spPr>
      </p:pic>
      <p:pic>
        <p:nvPicPr>
          <p:cNvPr id="27" name="图片 26"/>
          <p:cNvPicPr>
            <a:picLocks noChangeAspect="1"/>
          </p:cNvPicPr>
          <p:nvPr/>
        </p:nvPicPr>
        <p:blipFill>
          <a:blip r:embed="rId3"/>
          <a:stretch>
            <a:fillRect/>
          </a:stretch>
        </p:blipFill>
        <p:spPr>
          <a:xfrm>
            <a:off x="1342398" y="3205608"/>
            <a:ext cx="2110021" cy="432158"/>
          </a:xfrm>
          <a:prstGeom prst="rect">
            <a:avLst/>
          </a:prstGeom>
        </p:spPr>
      </p:pic>
      <p:sp>
        <p:nvSpPr>
          <p:cNvPr id="28" name="矩形 27"/>
          <p:cNvSpPr/>
          <p:nvPr/>
        </p:nvSpPr>
        <p:spPr>
          <a:xfrm>
            <a:off x="861784" y="5405530"/>
            <a:ext cx="11169254" cy="707886"/>
          </a:xfrm>
          <a:prstGeom prst="rect">
            <a:avLst/>
          </a:prstGeom>
        </p:spPr>
        <p:txBody>
          <a:bodyPr wrap="square">
            <a:spAutoFit/>
          </a:bodyPr>
          <a:lstStyle/>
          <a:p>
            <a:r>
              <a:rPr lang="zh-CN" altLang="en-US" sz="2000" dirty="0">
                <a:latin typeface="黑体" panose="02010609060101010101" pitchFamily="49" charset="-122"/>
                <a:ea typeface="黑体" panose="02010609060101010101" pitchFamily="49" charset="-122"/>
              </a:rPr>
              <a:t> </a:t>
            </a:r>
            <a:r>
              <a:rPr lang="zh-CN" altLang="en-US" sz="2000" b="1" dirty="0">
                <a:solidFill>
                  <a:srgbClr val="FF0000"/>
                </a:solidFill>
                <a:latin typeface="黑体" panose="02010609060101010101" pitchFamily="49" charset="-122"/>
                <a:ea typeface="黑体" panose="02010609060101010101" pitchFamily="49" charset="-122"/>
              </a:rPr>
              <a:t>对极约束</a:t>
            </a:r>
            <a:r>
              <a:rPr lang="zh-CN" altLang="en-US" sz="2000" dirty="0">
                <a:latin typeface="黑体" panose="02010609060101010101" pitchFamily="49" charset="-122"/>
                <a:ea typeface="黑体" panose="02010609060101010101" pitchFamily="49" charset="-122"/>
              </a:rPr>
              <a:t>：它的几何意义是 O1,P,O2 三者共面。对极约束中同时包含了平移和旋转。我们把中间部分记作两个矩阵：基础矩阵（Fundamental Matrix）F 和本质矩阵（Essential Matrix）E</a:t>
            </a:r>
          </a:p>
        </p:txBody>
      </p:sp>
      <mc:AlternateContent xmlns:mc="http://schemas.openxmlformats.org/markup-compatibility/2006" xmlns:a14="http://schemas.microsoft.com/office/drawing/2010/main">
        <mc:Choice Requires="a14">
          <p:sp>
            <p:nvSpPr>
              <p:cNvPr id="31" name="矩形 30"/>
              <p:cNvSpPr/>
              <p:nvPr/>
            </p:nvSpPr>
            <p:spPr>
              <a:xfrm>
                <a:off x="2441926" y="3900196"/>
                <a:ext cx="3492879" cy="12429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zh-CN" altLang="en-US" i="1" smtClean="0">
                              <a:latin typeface="Cambria Math"/>
                            </a:rPr>
                          </m:ctrlPr>
                        </m:mPr>
                        <m:mr>
                          <m:e>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sSup>
                              <m:sSupPr>
                                <m:ctrlPr>
                                  <a:rPr lang="zh-CN" altLang="en-US" i="1">
                                    <a:latin typeface="Cambria Math"/>
                                  </a:rPr>
                                </m:ctrlPr>
                              </m:sSupPr>
                              <m:e>
                                <m:r>
                                  <a:rPr lang="zh-CN" altLang="en-US" i="1">
                                    <a:latin typeface="Cambria Math" panose="02040503050406030204" pitchFamily="18" charset="0"/>
                                  </a:rPr>
                                  <m:t>𝑡</m:t>
                                </m:r>
                              </m:e>
                              <m:sup>
                                <m:r>
                                  <a:rPr lang="zh-CN" altLang="en-US" i="0">
                                    <a:latin typeface="Cambria Math" panose="02040503050406030204" pitchFamily="18" charset="0"/>
                                  </a:rPr>
                                  <m:t>∧</m:t>
                                </m:r>
                              </m:sup>
                            </m:sSup>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m:t>
                            </m:r>
                            <m:sSubSup>
                              <m:sSubSupPr>
                                <m:ctrlPr>
                                  <a:rPr lang="zh-CN" altLang="en-US" i="1">
                                    <a:latin typeface="Cambria Math"/>
                                  </a:rPr>
                                </m:ctrlPr>
                              </m:sSubSupPr>
                              <m:e>
                                <m:r>
                                  <a:rPr lang="zh-CN" altLang="en-US" i="1">
                                    <a:latin typeface="Cambria Math" panose="02040503050406030204" pitchFamily="18" charset="0"/>
                                  </a:rPr>
                                  <m:t>𝑝</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sSup>
                              <m:sSupPr>
                                <m:ctrlPr>
                                  <a:rPr lang="zh-CN" altLang="en-US" i="1">
                                    <a:latin typeface="Cambria Math"/>
                                  </a:rPr>
                                </m:ctrlPr>
                              </m:sSupPr>
                              <m:e>
                                <m:r>
                                  <a:rPr lang="zh-CN" altLang="en-US" i="1">
                                    <a:latin typeface="Cambria Math" panose="02040503050406030204" pitchFamily="18" charset="0"/>
                                  </a:rPr>
                                  <m:t>𝐾</m:t>
                                </m:r>
                              </m:e>
                              <m:sup>
                                <m:r>
                                  <a:rPr lang="zh-CN" altLang="en-US" i="0">
                                    <a:latin typeface="Cambria Math" panose="02040503050406030204" pitchFamily="18" charset="0"/>
                                  </a:rPr>
                                  <m:t>−</m:t>
                                </m:r>
                                <m:r>
                                  <a:rPr lang="zh-CN" altLang="en-US" i="1">
                                    <a:latin typeface="Cambria Math" panose="02040503050406030204" pitchFamily="18" charset="0"/>
                                  </a:rPr>
                                  <m:t>𝑇</m:t>
                                </m:r>
                              </m:sup>
                            </m:sSup>
                            <m:sSup>
                              <m:sSupPr>
                                <m:ctrlPr>
                                  <a:rPr lang="zh-CN" altLang="en-US" i="1">
                                    <a:latin typeface="Cambria Math"/>
                                  </a:rPr>
                                </m:ctrlPr>
                              </m:sSupPr>
                              <m:e>
                                <m:r>
                                  <a:rPr lang="zh-CN" altLang="en-US" i="1">
                                    <a:latin typeface="Cambria Math" panose="02040503050406030204" pitchFamily="18" charset="0"/>
                                  </a:rPr>
                                  <m:t>𝑡</m:t>
                                </m:r>
                              </m:e>
                              <m:sup>
                                <m:r>
                                  <a:rPr lang="zh-CN" altLang="en-US" i="0">
                                    <a:latin typeface="Cambria Math" panose="02040503050406030204" pitchFamily="18" charset="0"/>
                                  </a:rPr>
                                  <m:t>∧</m:t>
                                </m:r>
                              </m:sup>
                            </m:sSup>
                            <m:r>
                              <a:rPr lang="zh-CN" altLang="en-US" i="1">
                                <a:latin typeface="Cambria Math" panose="02040503050406030204" pitchFamily="18" charset="0"/>
                              </a:rPr>
                              <m:t>𝑅</m:t>
                            </m:r>
                            <m:sSup>
                              <m:sSupPr>
                                <m:ctrlPr>
                                  <a:rPr lang="zh-CN" altLang="en-US" i="1">
                                    <a:latin typeface="Cambria Math"/>
                                  </a:rPr>
                                </m:ctrlPr>
                              </m:sSupPr>
                              <m:e>
                                <m:r>
                                  <a:rPr lang="zh-CN" altLang="en-US" i="1">
                                    <a:latin typeface="Cambria Math" panose="02040503050406030204" pitchFamily="18" charset="0"/>
                                  </a:rPr>
                                  <m:t>𝐾</m:t>
                                </m:r>
                              </m:e>
                              <m:sup>
                                <m:r>
                                  <a:rPr lang="zh-CN" altLang="en-US" i="0">
                                    <a:latin typeface="Cambria Math" panose="02040503050406030204" pitchFamily="18" charset="0"/>
                                  </a:rPr>
                                  <m:t>−1</m:t>
                                </m:r>
                              </m:sup>
                            </m:sSup>
                            <m:sSub>
                              <m:sSubPr>
                                <m:ctrlPr>
                                  <a:rPr lang="zh-CN" altLang="en-US" i="1">
                                    <a:latin typeface="Cambria Math"/>
                                  </a:rPr>
                                </m:ctrlPr>
                              </m:sSubPr>
                              <m:e>
                                <m:r>
                                  <a:rPr lang="zh-CN" altLang="en-US" i="1">
                                    <a:latin typeface="Cambria Math" panose="02040503050406030204" pitchFamily="18" charset="0"/>
                                  </a:rPr>
                                  <m:t>𝑝</m:t>
                                </m:r>
                              </m:e>
                              <m:sub>
                                <m:r>
                                  <a:rPr lang="zh-CN" altLang="en-US" i="0">
                                    <a:latin typeface="Cambria Math" panose="02040503050406030204" pitchFamily="18" charset="0"/>
                                  </a:rPr>
                                  <m:t>1</m:t>
                                </m:r>
                              </m:sub>
                            </m:sSub>
                            <m:r>
                              <a:rPr lang="zh-CN" altLang="en-US" i="0">
                                <a:latin typeface="Cambria Math" panose="02040503050406030204" pitchFamily="18" charset="0"/>
                              </a:rPr>
                              <m:t>=0</m:t>
                            </m:r>
                          </m:e>
                        </m:mr>
                        <m:mr>
                          <m:e>
                            <m:eqArr>
                              <m:eqArrPr>
                                <m:ctrlPr>
                                  <a:rPr lang="zh-CN" altLang="en-US" i="1">
                                    <a:latin typeface="Cambria Math"/>
                                  </a:rPr>
                                </m:ctrlPr>
                              </m:eqArrPr>
                              <m:e>
                                <m:r>
                                  <a:rPr lang="zh-CN" altLang="en-US" i="1">
                                    <a:latin typeface="Cambria Math" panose="02040503050406030204" pitchFamily="18" charset="0"/>
                                  </a:rPr>
                                  <m:t>𝐸</m:t>
                                </m:r>
                                <m:r>
                                  <a:rPr lang="zh-CN" altLang="en-US" i="0">
                                    <a:latin typeface="Cambria Math" panose="02040503050406030204" pitchFamily="18" charset="0"/>
                                  </a:rPr>
                                  <m:t>=</m:t>
                                </m:r>
                                <m:sSup>
                                  <m:sSupPr>
                                    <m:ctrlPr>
                                      <a:rPr lang="zh-CN" altLang="en-US" i="1">
                                        <a:latin typeface="Cambria Math"/>
                                      </a:rPr>
                                    </m:ctrlPr>
                                  </m:sSupPr>
                                  <m:e>
                                    <m:r>
                                      <a:rPr lang="zh-CN" altLang="en-US" i="1">
                                        <a:latin typeface="Cambria Math" panose="02040503050406030204" pitchFamily="18" charset="0"/>
                                      </a:rPr>
                                      <m:t>𝑡</m:t>
                                    </m:r>
                                  </m:e>
                                  <m:sup>
                                    <m:r>
                                      <a:rPr lang="zh-CN" altLang="en-US" i="0">
                                        <a:latin typeface="Cambria Math" panose="02040503050406030204" pitchFamily="18" charset="0"/>
                                      </a:rPr>
                                      <m:t>∧</m:t>
                                    </m:r>
                                  </m:sup>
                                </m:sSup>
                                <m:r>
                                  <a:rPr lang="zh-CN" altLang="en-US" i="1">
                                    <a:latin typeface="Cambria Math" panose="02040503050406030204" pitchFamily="18" charset="0"/>
                                  </a:rPr>
                                  <m:t>𝑅</m:t>
                                </m:r>
                                <m:r>
                                  <a:rPr lang="zh-CN" altLang="en-US" i="0">
                                    <a:latin typeface="Cambria Math" panose="02040503050406030204" pitchFamily="18" charset="0"/>
                                  </a:rPr>
                                  <m:t>,</m:t>
                                </m:r>
                                <m:r>
                                  <a:rPr lang="zh-CN" altLang="en-US" i="1">
                                    <a:latin typeface="Cambria Math" panose="02040503050406030204" pitchFamily="18" charset="0"/>
                                  </a:rPr>
                                  <m:t>𝐹</m:t>
                                </m:r>
                                <m:r>
                                  <a:rPr lang="zh-CN" altLang="en-US" i="0">
                                    <a:latin typeface="Cambria Math" panose="02040503050406030204" pitchFamily="18" charset="0"/>
                                  </a:rPr>
                                  <m:t>=</m:t>
                                </m:r>
                                <m:sSup>
                                  <m:sSupPr>
                                    <m:ctrlPr>
                                      <a:rPr lang="zh-CN" altLang="en-US" i="1">
                                        <a:latin typeface="Cambria Math"/>
                                      </a:rPr>
                                    </m:ctrlPr>
                                  </m:sSupPr>
                                  <m:e>
                                    <m:r>
                                      <a:rPr lang="zh-CN" altLang="en-US" i="1">
                                        <a:latin typeface="Cambria Math" panose="02040503050406030204" pitchFamily="18" charset="0"/>
                                      </a:rPr>
                                      <m:t>𝐾</m:t>
                                    </m:r>
                                  </m:e>
                                  <m:sup>
                                    <m:r>
                                      <a:rPr lang="zh-CN" altLang="en-US" i="0">
                                        <a:latin typeface="Cambria Math" panose="02040503050406030204" pitchFamily="18" charset="0"/>
                                      </a:rPr>
                                      <m:t>−</m:t>
                                    </m:r>
                                    <m:r>
                                      <a:rPr lang="zh-CN" altLang="en-US" i="1">
                                        <a:latin typeface="Cambria Math" panose="02040503050406030204" pitchFamily="18" charset="0"/>
                                      </a:rPr>
                                      <m:t>𝑇</m:t>
                                    </m:r>
                                  </m:sup>
                                </m:sSup>
                                <m:sSup>
                                  <m:sSupPr>
                                    <m:ctrlPr>
                                      <a:rPr lang="zh-CN" altLang="en-US" i="1">
                                        <a:latin typeface="Cambria Math"/>
                                      </a:rPr>
                                    </m:ctrlPr>
                                  </m:sSupPr>
                                  <m:e>
                                    <m:r>
                                      <a:rPr lang="zh-CN" altLang="en-US" i="1">
                                        <a:latin typeface="Cambria Math" panose="02040503050406030204" pitchFamily="18" charset="0"/>
                                      </a:rPr>
                                      <m:t>𝑡</m:t>
                                    </m:r>
                                  </m:e>
                                  <m:sup>
                                    <m:r>
                                      <a:rPr lang="zh-CN" altLang="en-US" i="0">
                                        <a:latin typeface="Cambria Math" panose="02040503050406030204" pitchFamily="18" charset="0"/>
                                      </a:rPr>
                                      <m:t>∧</m:t>
                                    </m:r>
                                  </m:sup>
                                </m:sSup>
                                <m:r>
                                  <a:rPr lang="zh-CN" altLang="en-US" i="1">
                                    <a:latin typeface="Cambria Math" panose="02040503050406030204" pitchFamily="18" charset="0"/>
                                  </a:rPr>
                                  <m:t>𝑅</m:t>
                                </m:r>
                                <m:sSup>
                                  <m:sSupPr>
                                    <m:ctrlPr>
                                      <a:rPr lang="zh-CN" altLang="en-US" i="1">
                                        <a:latin typeface="Cambria Math"/>
                                      </a:rPr>
                                    </m:ctrlPr>
                                  </m:sSupPr>
                                  <m:e>
                                    <m:r>
                                      <a:rPr lang="zh-CN" altLang="en-US" i="1">
                                        <a:latin typeface="Cambria Math" panose="02040503050406030204" pitchFamily="18" charset="0"/>
                                      </a:rPr>
                                      <m:t>𝐾</m:t>
                                    </m:r>
                                  </m:e>
                                  <m:sup>
                                    <m:r>
                                      <a:rPr lang="zh-CN" altLang="en-US" i="0">
                                        <a:latin typeface="Cambria Math" panose="02040503050406030204" pitchFamily="18" charset="0"/>
                                      </a:rPr>
                                      <m:t>−1</m:t>
                                    </m:r>
                                  </m:sup>
                                </m:sSup>
                              </m:e>
                              <m:e/>
                            </m:eqArr>
                          </m:e>
                        </m:mr>
                        <m:mr>
                          <m:e>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r>
                              <a:rPr lang="zh-CN" altLang="en-US" i="1">
                                <a:latin typeface="Cambria Math" panose="02040503050406030204" pitchFamily="18" charset="0"/>
                              </a:rPr>
                              <m:t>𝐸</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m:t>
                            </m:r>
                            <m:sSubSup>
                              <m:sSubSupPr>
                                <m:ctrlPr>
                                  <a:rPr lang="zh-CN" altLang="en-US" i="1">
                                    <a:latin typeface="Cambria Math"/>
                                  </a:rPr>
                                </m:ctrlPr>
                              </m:sSubSupPr>
                              <m:e>
                                <m:r>
                                  <a:rPr lang="zh-CN" altLang="en-US" i="1">
                                    <a:latin typeface="Cambria Math" panose="02040503050406030204" pitchFamily="18" charset="0"/>
                                  </a:rPr>
                                  <m:t>𝑝</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r>
                              <a:rPr lang="zh-CN" altLang="en-US" i="1">
                                <a:latin typeface="Cambria Math" panose="02040503050406030204" pitchFamily="18" charset="0"/>
                              </a:rPr>
                              <m:t>𝐹</m:t>
                            </m:r>
                            <m:sSub>
                              <m:sSubPr>
                                <m:ctrlPr>
                                  <a:rPr lang="zh-CN" altLang="en-US" i="1">
                                    <a:latin typeface="Cambria Math"/>
                                  </a:rPr>
                                </m:ctrlPr>
                              </m:sSubPr>
                              <m:e>
                                <m:r>
                                  <a:rPr lang="zh-CN" altLang="en-US" i="1">
                                    <a:latin typeface="Cambria Math" panose="02040503050406030204" pitchFamily="18" charset="0"/>
                                  </a:rPr>
                                  <m:t>𝑝</m:t>
                                </m:r>
                              </m:e>
                              <m:sub>
                                <m:r>
                                  <a:rPr lang="zh-CN" altLang="en-US" i="0">
                                    <a:latin typeface="Cambria Math" panose="02040503050406030204" pitchFamily="18" charset="0"/>
                                  </a:rPr>
                                  <m:t>1</m:t>
                                </m:r>
                              </m:sub>
                            </m:sSub>
                            <m:r>
                              <a:rPr lang="zh-CN" altLang="en-US" i="0">
                                <a:latin typeface="Cambria Math" panose="02040503050406030204" pitchFamily="18" charset="0"/>
                              </a:rPr>
                              <m:t>=0</m:t>
                            </m:r>
                          </m:e>
                        </m:mr>
                      </m:m>
                    </m:oMath>
                  </m:oMathPara>
                </a14:m>
                <a:endParaRPr lang="zh-CN" altLang="en-US" dirty="0"/>
              </a:p>
            </p:txBody>
          </p:sp>
        </mc:Choice>
        <mc:Fallback xmlns="">
          <p:sp>
            <p:nvSpPr>
              <p:cNvPr id="31" name="矩形 30"/>
              <p:cNvSpPr>
                <a:spLocks noRot="1" noChangeAspect="1" noMove="1" noResize="1" noEditPoints="1" noAdjustHandles="1" noChangeArrowheads="1" noChangeShapeType="1" noTextEdit="1"/>
              </p:cNvSpPr>
              <p:nvPr/>
            </p:nvSpPr>
            <p:spPr>
              <a:xfrm>
                <a:off x="2441926" y="3900196"/>
                <a:ext cx="3492879" cy="1242904"/>
              </a:xfrm>
              <a:prstGeom prst="rect">
                <a:avLst/>
              </a:prstGeom>
              <a:blipFill>
                <a:blip r:embed="rId4"/>
                <a:stretch>
                  <a:fillRect/>
                </a:stretch>
              </a:blipFill>
            </p:spPr>
            <p:txBody>
              <a:bodyPr/>
              <a:lstStyle/>
              <a:p>
                <a:r>
                  <a:rPr lang="zh-CN" altLang="en-US">
                    <a:noFill/>
                  </a:rPr>
                  <a:t> </a:t>
                </a:r>
              </a:p>
            </p:txBody>
          </p:sp>
        </mc:Fallback>
      </mc:AlternateContent>
      <p:sp>
        <p:nvSpPr>
          <p:cNvPr id="32" name="矩形 31"/>
          <p:cNvSpPr/>
          <p:nvPr/>
        </p:nvSpPr>
        <p:spPr>
          <a:xfrm>
            <a:off x="2837717" y="4745422"/>
            <a:ext cx="2615414" cy="469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475329" y="1612949"/>
            <a:ext cx="1734137" cy="1015663"/>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两帧存在关系：</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两边同乘</a:t>
            </a:r>
            <a:r>
              <a:rPr lang="en-US" altLang="zh-CN" sz="2000" dirty="0">
                <a:latin typeface="黑体" panose="02010609060101010101" pitchFamily="49" charset="-122"/>
                <a:ea typeface="黑体" panose="02010609060101010101" pitchFamily="49" charset="-122"/>
              </a:rPr>
              <a:t>t</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两边同乘</a:t>
            </a:r>
          </a:p>
        </p:txBody>
      </p:sp>
      <mc:AlternateContent xmlns:mc="http://schemas.openxmlformats.org/markup-compatibility/2006" xmlns:a14="http://schemas.microsoft.com/office/drawing/2010/main">
        <mc:Choice Requires="a14">
          <p:sp>
            <p:nvSpPr>
              <p:cNvPr id="35" name="矩形 34"/>
              <p:cNvSpPr/>
              <p:nvPr/>
            </p:nvSpPr>
            <p:spPr>
              <a:xfrm>
                <a:off x="2132790" y="1700209"/>
                <a:ext cx="3802015" cy="12429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zh-CN" altLang="en-US" i="1">
                              <a:latin typeface="Cambria Math"/>
                            </a:rPr>
                          </m:ctrlPr>
                        </m:mPr>
                        <m:mr>
                          <m:e>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2</m:t>
                                </m:r>
                              </m:sub>
                            </m:sSub>
                            <m:r>
                              <a:rPr lang="zh-CN" altLang="en-US" i="0">
                                <a:latin typeface="Cambria Math" panose="02040503050406030204" pitchFamily="18" charset="0"/>
                              </a:rPr>
                              <m:t>=</m:t>
                            </m:r>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m:t>
                            </m:r>
                            <m:r>
                              <a:rPr lang="zh-CN" altLang="en-US" i="1">
                                <a:latin typeface="Cambria Math" panose="02040503050406030204" pitchFamily="18" charset="0"/>
                              </a:rPr>
                              <m:t>𝑡</m:t>
                            </m:r>
                          </m:e>
                        </m:mr>
                        <m:mr>
                          <m:e>
                            <m:r>
                              <a:rPr lang="zh-CN" altLang="en-US" i="1">
                                <a:latin typeface="Cambria Math" panose="02040503050406030204" pitchFamily="18" charset="0"/>
                              </a:rPr>
                              <m:t>𝑡</m:t>
                            </m:r>
                            <m:r>
                              <a:rPr lang="zh-CN" altLang="en-US" i="0">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2</m:t>
                                </m:r>
                              </m:sub>
                            </m:sSub>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e>
                        </m:mr>
                        <m:mr>
                          <m:e>
                            <m:d>
                              <m:dPr>
                                <m:begChr m:val=""/>
                                <m:ctrlPr>
                                  <a:rPr lang="zh-CN" altLang="en-US" i="1">
                                    <a:latin typeface="Cambria Math"/>
                                  </a:rPr>
                                </m:ctrlPr>
                              </m:dPr>
                              <m:e>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2</m:t>
                                    </m:r>
                                  </m:sub>
                                </m:sSub>
                                <m:r>
                                  <a:rPr lang="zh-CN" altLang="en-US" i="0">
                                    <a:latin typeface="Cambria Math" panose="02040503050406030204" pitchFamily="18" charset="0"/>
                                  </a:rPr>
                                  <m:t>)=</m:t>
                                </m:r>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e>
                            </m:d>
                          </m:e>
                        </m:mr>
                        <m:mr>
                          <m:e>
                            <m:r>
                              <a:rPr lang="zh-CN" altLang="en-US" i="0">
                                <a:latin typeface="Cambria Math" panose="02040503050406030204" pitchFamily="18" charset="0"/>
                              </a:rPr>
                              <m:t>0=</m:t>
                            </m:r>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m:t>
                            </m:r>
                            <m:sSubSup>
                              <m:sSubSupPr>
                                <m:ctrlPr>
                                  <a:rPr lang="zh-CN" altLang="en-US" i="1">
                                    <a:latin typeface="Cambria Math"/>
                                  </a:rPr>
                                </m:ctrlPr>
                              </m:sSubSupPr>
                              <m:e>
                                <m:r>
                                  <a:rPr lang="zh-CN" altLang="en-US" i="1">
                                    <a:latin typeface="Cambria Math" panose="02040503050406030204" pitchFamily="18" charset="0"/>
                                  </a:rPr>
                                  <m:t>𝑃</m:t>
                                </m:r>
                              </m:e>
                              <m:sub>
                                <m:r>
                                  <a:rPr lang="zh-CN" altLang="en-US" i="0">
                                    <a:latin typeface="Cambria Math" panose="02040503050406030204" pitchFamily="18" charset="0"/>
                                  </a:rPr>
                                  <m:t>2</m:t>
                                </m:r>
                              </m:sub>
                              <m:sup>
                                <m:r>
                                  <a:rPr lang="zh-CN" altLang="en-US" i="1">
                                    <a:latin typeface="Cambria Math" panose="02040503050406030204" pitchFamily="18" charset="0"/>
                                  </a:rPr>
                                  <m:t>𝑇</m:t>
                                </m:r>
                              </m:sup>
                            </m:sSubSup>
                            <m:sSup>
                              <m:sSupPr>
                                <m:ctrlPr>
                                  <a:rPr lang="zh-CN" altLang="en-US" i="1">
                                    <a:latin typeface="Cambria Math"/>
                                  </a:rPr>
                                </m:ctrlPr>
                              </m:sSupPr>
                              <m:e>
                                <m:r>
                                  <a:rPr lang="zh-CN" altLang="en-US" i="1">
                                    <a:latin typeface="Cambria Math" panose="02040503050406030204" pitchFamily="18" charset="0"/>
                                  </a:rPr>
                                  <m:t>𝑡</m:t>
                                </m:r>
                              </m:e>
                              <m:sup>
                                <m:r>
                                  <a:rPr lang="zh-CN" altLang="en-US" i="0">
                                    <a:latin typeface="Cambria Math" panose="02040503050406030204" pitchFamily="18" charset="0"/>
                                  </a:rPr>
                                  <m:t>∧</m:t>
                                </m:r>
                              </m:sup>
                            </m:sSup>
                            <m:r>
                              <a:rPr lang="zh-CN" altLang="en-US" i="1">
                                <a:latin typeface="Cambria Math" panose="02040503050406030204" pitchFamily="18" charset="0"/>
                              </a:rPr>
                              <m:t>𝑅</m:t>
                            </m:r>
                            <m:sSub>
                              <m:sSubPr>
                                <m:ctrlPr>
                                  <a:rPr lang="zh-CN" altLang="en-US" i="1">
                                    <a:latin typeface="Cambria Math"/>
                                  </a:rPr>
                                </m:ctrlPr>
                              </m:sSubPr>
                              <m:e>
                                <m:r>
                                  <a:rPr lang="zh-CN" altLang="en-US" i="1">
                                    <a:latin typeface="Cambria Math" panose="02040503050406030204" pitchFamily="18" charset="0"/>
                                  </a:rPr>
                                  <m:t>𝑃</m:t>
                                </m:r>
                              </m:e>
                              <m:sub>
                                <m:r>
                                  <a:rPr lang="zh-CN" altLang="en-US" i="0">
                                    <a:latin typeface="Cambria Math" panose="02040503050406030204" pitchFamily="18" charset="0"/>
                                  </a:rPr>
                                  <m:t>1</m:t>
                                </m:r>
                              </m:sub>
                            </m:sSub>
                            <m:r>
                              <a:rPr lang="zh-CN" altLang="en-US" i="0">
                                <a:latin typeface="Cambria Math" panose="02040503050406030204" pitchFamily="18" charset="0"/>
                              </a:rPr>
                              <m:t>=0</m:t>
                            </m:r>
                          </m:e>
                        </m:mr>
                      </m:m>
                    </m:oMath>
                  </m:oMathPara>
                </a14:m>
                <a:endParaRPr lang="zh-CN" altLang="en-US" dirty="0"/>
              </a:p>
            </p:txBody>
          </p:sp>
        </mc:Choice>
        <mc:Fallback xmlns="">
          <p:sp>
            <p:nvSpPr>
              <p:cNvPr id="35" name="矩形 34"/>
              <p:cNvSpPr>
                <a:spLocks noRot="1" noChangeAspect="1" noMove="1" noResize="1" noEditPoints="1" noAdjustHandles="1" noChangeArrowheads="1" noChangeShapeType="1" noTextEdit="1"/>
              </p:cNvSpPr>
              <p:nvPr/>
            </p:nvSpPr>
            <p:spPr>
              <a:xfrm>
                <a:off x="2132790" y="1700209"/>
                <a:ext cx="3802015" cy="1242969"/>
              </a:xfrm>
              <a:prstGeom prst="rect">
                <a:avLst/>
              </a:prstGeom>
              <a:blipFill>
                <a:blip r:embed="rId5"/>
                <a:stretch>
                  <a:fillRect/>
                </a:stretch>
              </a:blipFill>
            </p:spPr>
            <p:txBody>
              <a:bodyPr/>
              <a:lstStyle/>
              <a:p>
                <a:r>
                  <a:rPr lang="zh-CN" altLang="en-US">
                    <a:noFill/>
                  </a:rPr>
                  <a:t> </a:t>
                </a:r>
              </a:p>
            </p:txBody>
          </p:sp>
        </mc:Fallback>
      </mc:AlternateContent>
      <p:sp>
        <p:nvSpPr>
          <p:cNvPr id="11" name="矩形 10">
            <a:extLst>
              <a:ext uri="{FF2B5EF4-FFF2-40B4-BE49-F238E27FC236}">
                <a16:creationId xmlns="" xmlns:a16="http://schemas.microsoft.com/office/drawing/2014/main" id="{0DACA94A-010D-422E-8A03-4850CF62622A}"/>
              </a:ext>
            </a:extLst>
          </p:cNvPr>
          <p:cNvSpPr/>
          <p:nvPr/>
        </p:nvSpPr>
        <p:spPr>
          <a:xfrm>
            <a:off x="356159" y="233013"/>
            <a:ext cx="3198311" cy="646331"/>
          </a:xfrm>
          <a:prstGeom prst="rect">
            <a:avLst/>
          </a:prstGeom>
        </p:spPr>
        <p:txBody>
          <a:bodyPr wrap="none">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13" name="直接连接符 12">
            <a:extLst>
              <a:ext uri="{FF2B5EF4-FFF2-40B4-BE49-F238E27FC236}">
                <a16:creationId xmlns="" xmlns:a16="http://schemas.microsoft.com/office/drawing/2014/main" id="{F195D5F1-930A-4FC2-B24E-6CC70D7893EA}"/>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pic>
        <p:nvPicPr>
          <p:cNvPr id="14" name="图片 13">
            <a:extLst>
              <a:ext uri="{FF2B5EF4-FFF2-40B4-BE49-F238E27FC236}">
                <a16:creationId xmlns="" xmlns:a16="http://schemas.microsoft.com/office/drawing/2014/main" id="{7E3F23B5-5D5F-4246-9115-28173773793C}"/>
              </a:ext>
            </a:extLst>
          </p:cNvPr>
          <p:cNvPicPr>
            <a:picLocks noChangeAspect="1"/>
          </p:cNvPicPr>
          <p:nvPr/>
        </p:nvPicPr>
        <p:blipFill>
          <a:blip r:embed="rId6"/>
          <a:stretch>
            <a:fillRect/>
          </a:stretch>
        </p:blipFill>
        <p:spPr>
          <a:xfrm>
            <a:off x="9224292" y="37067"/>
            <a:ext cx="2952750" cy="1038225"/>
          </a:xfrm>
          <a:prstGeom prst="rect">
            <a:avLst/>
          </a:prstGeom>
        </p:spPr>
      </p:pic>
      <p:sp>
        <p:nvSpPr>
          <p:cNvPr id="15" name="矩形 14">
            <a:extLst>
              <a:ext uri="{FF2B5EF4-FFF2-40B4-BE49-F238E27FC236}">
                <a16:creationId xmlns="" xmlns:a16="http://schemas.microsoft.com/office/drawing/2014/main" id="{8CC743F0-64F3-438A-BB90-E810C862562D}"/>
              </a:ext>
            </a:extLst>
          </p:cNvPr>
          <p:cNvSpPr/>
          <p:nvPr/>
        </p:nvSpPr>
        <p:spPr>
          <a:xfrm>
            <a:off x="371079" y="829103"/>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330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3421" y="1392961"/>
            <a:ext cx="2533066" cy="523220"/>
          </a:xfrm>
          <a:prstGeom prst="rect">
            <a:avLst/>
          </a:prstGeom>
          <a:noFill/>
        </p:spPr>
        <p:txBody>
          <a:bodyPr wrap="none" rtlCol="0">
            <a:spAutoFit/>
          </a:bodyPr>
          <a:lstStyle/>
          <a:p>
            <a:r>
              <a:rPr lang="en-US" altLang="zh-CN" sz="2800" b="1" dirty="0">
                <a:latin typeface="黑体" panose="02010609060101010101" pitchFamily="49" charset="-122"/>
                <a:ea typeface="黑体" panose="02010609060101010101" pitchFamily="49" charset="-122"/>
              </a:rPr>
              <a:t>2D-2D</a:t>
            </a:r>
            <a:r>
              <a:rPr lang="zh-CN" altLang="en-US" sz="2800" b="1" dirty="0">
                <a:latin typeface="黑体" panose="02010609060101010101" pitchFamily="49" charset="-122"/>
                <a:ea typeface="黑体" panose="02010609060101010101" pitchFamily="49" charset="-122"/>
              </a:rPr>
              <a:t>对极约束</a:t>
            </a:r>
          </a:p>
        </p:txBody>
      </p:sp>
      <p:sp>
        <p:nvSpPr>
          <p:cNvPr id="2" name="矩形 1"/>
          <p:cNvSpPr/>
          <p:nvPr/>
        </p:nvSpPr>
        <p:spPr>
          <a:xfrm>
            <a:off x="1225808" y="2870345"/>
            <a:ext cx="6096000" cy="1938992"/>
          </a:xfrm>
          <a:prstGeom prst="rect">
            <a:avLst/>
          </a:prstGeom>
        </p:spPr>
        <p:txBody>
          <a:bodyPr>
            <a:spAutoFit/>
          </a:bodyPr>
          <a:lstStyle/>
          <a:p>
            <a:pPr marL="342900" indent="-342900">
              <a:buFont typeface="+mj-lt"/>
              <a:buAutoNum type="arabicPeriod"/>
            </a:pPr>
            <a:r>
              <a:rPr lang="zh-CN" altLang="en-US" sz="2400" dirty="0">
                <a:latin typeface="黑体" panose="02010609060101010101" pitchFamily="49" charset="-122"/>
                <a:ea typeface="黑体" panose="02010609060101010101" pitchFamily="49" charset="-122"/>
              </a:rPr>
              <a:t>得到对应像素点的匹配</a:t>
            </a:r>
            <a:endParaRPr lang="en-US" altLang="zh-CN" sz="2400" dirty="0">
              <a:latin typeface="黑体" panose="02010609060101010101" pitchFamily="49" charset="-122"/>
              <a:ea typeface="黑体" panose="02010609060101010101" pitchFamily="49" charset="-122"/>
            </a:endParaRPr>
          </a:p>
          <a:p>
            <a:pPr marL="342900" indent="-342900">
              <a:buFont typeface="+mj-lt"/>
              <a:buAutoNum type="arabicPeriod"/>
            </a:pPr>
            <a:endParaRPr lang="en-US" altLang="zh-CN" sz="2400" dirty="0">
              <a:latin typeface="黑体" panose="02010609060101010101" pitchFamily="49" charset="-122"/>
              <a:ea typeface="黑体" panose="02010609060101010101" pitchFamily="49" charset="-122"/>
            </a:endParaRPr>
          </a:p>
          <a:p>
            <a:pPr marL="342900" indent="-342900">
              <a:buFont typeface="+mj-lt"/>
              <a:buAutoNum type="arabicPeriod"/>
            </a:pPr>
            <a:r>
              <a:rPr lang="zh-CN" altLang="en-US" sz="2400" dirty="0">
                <a:latin typeface="黑体" panose="02010609060101010101" pitchFamily="49" charset="-122"/>
                <a:ea typeface="黑体" panose="02010609060101010101" pitchFamily="49" charset="-122"/>
              </a:rPr>
              <a:t>根据配对点的像素位置，求出 E 或者 F</a:t>
            </a:r>
            <a:endParaRPr lang="en-US" altLang="zh-CN" sz="2400" dirty="0">
              <a:latin typeface="黑体" panose="02010609060101010101" pitchFamily="49" charset="-122"/>
              <a:ea typeface="黑体" panose="02010609060101010101" pitchFamily="49" charset="-122"/>
            </a:endParaRPr>
          </a:p>
          <a:p>
            <a:pPr marL="342900" indent="-342900">
              <a:buFont typeface="+mj-lt"/>
              <a:buAutoNum type="arabicPeriod"/>
            </a:pPr>
            <a:endParaRPr lang="en-US" altLang="zh-CN" sz="2400" dirty="0">
              <a:latin typeface="黑体" panose="02010609060101010101" pitchFamily="49" charset="-122"/>
              <a:ea typeface="黑体" panose="02010609060101010101" pitchFamily="49" charset="-122"/>
            </a:endParaRPr>
          </a:p>
          <a:p>
            <a:pPr marL="342900" indent="-342900">
              <a:buFont typeface="+mj-lt"/>
              <a:buAutoNum type="arabicPeriod"/>
            </a:pPr>
            <a:r>
              <a:rPr lang="zh-CN" altLang="en-US" sz="2400" dirty="0">
                <a:latin typeface="黑体" panose="02010609060101010101" pitchFamily="49" charset="-122"/>
                <a:ea typeface="黑体" panose="02010609060101010101" pitchFamily="49" charset="-122"/>
              </a:rPr>
              <a:t>根据 E 或者 F，求出 R,t</a:t>
            </a:r>
          </a:p>
        </p:txBody>
      </p:sp>
      <p:pic>
        <p:nvPicPr>
          <p:cNvPr id="5" name="图片 4"/>
          <p:cNvPicPr>
            <a:picLocks noChangeAspect="1"/>
          </p:cNvPicPr>
          <p:nvPr/>
        </p:nvPicPr>
        <p:blipFill>
          <a:blip r:embed="rId2"/>
          <a:stretch>
            <a:fillRect/>
          </a:stretch>
        </p:blipFill>
        <p:spPr>
          <a:xfrm>
            <a:off x="7439077" y="1283288"/>
            <a:ext cx="4512069" cy="2474360"/>
          </a:xfrm>
          <a:prstGeom prst="rect">
            <a:avLst/>
          </a:prstGeom>
        </p:spPr>
      </p:pic>
      <p:sp>
        <p:nvSpPr>
          <p:cNvPr id="6" name="文本框 5">
            <a:extLst>
              <a:ext uri="{FF2B5EF4-FFF2-40B4-BE49-F238E27FC236}">
                <a16:creationId xmlns="" xmlns:a16="http://schemas.microsoft.com/office/drawing/2014/main" id="{6D74BC57-C740-421D-9D85-EC25283A09F7}"/>
              </a:ext>
            </a:extLst>
          </p:cNvPr>
          <p:cNvSpPr txBox="1"/>
          <p:nvPr/>
        </p:nvSpPr>
        <p:spPr>
          <a:xfrm>
            <a:off x="499620" y="233015"/>
            <a:ext cx="6014301" cy="646331"/>
          </a:xfrm>
          <a:prstGeom prst="rect">
            <a:avLst/>
          </a:prstGeom>
          <a:noFill/>
        </p:spPr>
        <p:txBody>
          <a:bodyPr wrap="square" rtlCol="0">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cxnSp>
        <p:nvCxnSpPr>
          <p:cNvPr id="7" name="直接连接符 6">
            <a:extLst>
              <a:ext uri="{FF2B5EF4-FFF2-40B4-BE49-F238E27FC236}">
                <a16:creationId xmlns="" xmlns:a16="http://schemas.microsoft.com/office/drawing/2014/main" id="{7CE6B561-6E40-40A2-9760-0FA32BEA324D}"/>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8" name="矩形 7">
            <a:extLst>
              <a:ext uri="{FF2B5EF4-FFF2-40B4-BE49-F238E27FC236}">
                <a16:creationId xmlns="" xmlns:a16="http://schemas.microsoft.com/office/drawing/2014/main" id="{3379AC58-713D-44F7-BA9B-6DF09A13FB71}"/>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 xmlns:a16="http://schemas.microsoft.com/office/drawing/2014/main" id="{7624BEE8-36CE-494A-BE42-850DB6678266}"/>
              </a:ext>
            </a:extLst>
          </p:cNvPr>
          <p:cNvPicPr>
            <a:picLocks noChangeAspect="1"/>
          </p:cNvPicPr>
          <p:nvPr/>
        </p:nvPicPr>
        <p:blipFill>
          <a:blip r:embed="rId3"/>
          <a:stretch>
            <a:fillRect/>
          </a:stretch>
        </p:blipFill>
        <p:spPr>
          <a:xfrm>
            <a:off x="9224292" y="37067"/>
            <a:ext cx="2952750" cy="1038225"/>
          </a:xfrm>
          <a:prstGeom prst="rect">
            <a:avLst/>
          </a:prstGeom>
        </p:spPr>
      </p:pic>
    </p:spTree>
    <p:extLst>
      <p:ext uri="{BB962C8B-B14F-4D97-AF65-F5344CB8AC3E}">
        <p14:creationId xmlns:p14="http://schemas.microsoft.com/office/powerpoint/2010/main" val="1915451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 xmlns:a16="http://schemas.microsoft.com/office/drawing/2014/main" id="{F08AE54F-D8FE-4D30-914E-696484820C2A}"/>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5DC9FA91-CD48-4D02-99C0-8D4540809D6C}"/>
              </a:ext>
            </a:extLst>
          </p:cNvPr>
          <p:cNvSpPr/>
          <p:nvPr/>
        </p:nvSpPr>
        <p:spPr>
          <a:xfrm>
            <a:off x="366734" y="83935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5" name="矩形 4">
            <a:extLst>
              <a:ext uri="{FF2B5EF4-FFF2-40B4-BE49-F238E27FC236}">
                <a16:creationId xmlns="" xmlns:a16="http://schemas.microsoft.com/office/drawing/2014/main" id="{80994234-93E2-4005-BE6F-1596BFB9292D}"/>
              </a:ext>
            </a:extLst>
          </p:cNvPr>
          <p:cNvSpPr/>
          <p:nvPr/>
        </p:nvSpPr>
        <p:spPr>
          <a:xfrm>
            <a:off x="366734" y="1696447"/>
            <a:ext cx="7712213" cy="46362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 xmlns:a16="http://schemas.microsoft.com/office/drawing/2014/main" id="{0781EB9E-80E3-404B-833E-F2A5E0EEB21C}"/>
              </a:ext>
            </a:extLst>
          </p:cNvPr>
          <p:cNvSpPr txBox="1"/>
          <p:nvPr/>
        </p:nvSpPr>
        <p:spPr>
          <a:xfrm>
            <a:off x="419492" y="1936280"/>
            <a:ext cx="6094428" cy="369332"/>
          </a:xfrm>
          <a:prstGeom prst="rect">
            <a:avLst/>
          </a:prstGeom>
          <a:noFill/>
        </p:spPr>
        <p:txBody>
          <a:bodyPr wrap="square">
            <a:spAutoFit/>
          </a:bodyPr>
          <a:lstStyle/>
          <a:p>
            <a:r>
              <a:rPr kumimoji="0" lang="zh-CN" altLang="en-US" sz="1800" b="0"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将（</a:t>
            </a:r>
            <a:r>
              <a:rPr kumimoji="0" lang="en-US" altLang="zh-CN" sz="1800" b="0"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1</a:t>
            </a:r>
            <a:r>
              <a:rPr kumimoji="0" lang="zh-CN" altLang="en-US" sz="1800" b="0"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）式写为齐次坐标的形式</a:t>
            </a:r>
            <a:endParaRPr lang="zh-CN" altLang="en-US" dirty="0">
              <a:latin typeface="黑体" panose="02010609060101010101" pitchFamily="49" charset="-122"/>
              <a:ea typeface="黑体" panose="02010609060101010101" pitchFamily="49" charset="-122"/>
            </a:endParaRPr>
          </a:p>
        </p:txBody>
      </p:sp>
      <p:pic>
        <p:nvPicPr>
          <p:cNvPr id="8" name="图片 7">
            <a:extLst>
              <a:ext uri="{FF2B5EF4-FFF2-40B4-BE49-F238E27FC236}">
                <a16:creationId xmlns="" xmlns:a16="http://schemas.microsoft.com/office/drawing/2014/main" id="{02E2E03F-3426-438F-8D91-EF3E4C301D62}"/>
              </a:ext>
            </a:extLst>
          </p:cNvPr>
          <p:cNvPicPr>
            <a:picLocks noChangeAspect="1"/>
          </p:cNvPicPr>
          <p:nvPr/>
        </p:nvPicPr>
        <p:blipFill>
          <a:blip r:embed="rId3"/>
          <a:stretch>
            <a:fillRect/>
          </a:stretch>
        </p:blipFill>
        <p:spPr>
          <a:xfrm>
            <a:off x="3716673" y="1860466"/>
            <a:ext cx="1332640" cy="484596"/>
          </a:xfrm>
          <a:prstGeom prst="rect">
            <a:avLst/>
          </a:prstGeom>
        </p:spPr>
      </p:pic>
      <p:pic>
        <p:nvPicPr>
          <p:cNvPr id="9" name="图片 8">
            <a:extLst>
              <a:ext uri="{FF2B5EF4-FFF2-40B4-BE49-F238E27FC236}">
                <a16:creationId xmlns="" xmlns:a16="http://schemas.microsoft.com/office/drawing/2014/main" id="{0A90B72E-C1C7-49CD-BE98-7F749E25AF75}"/>
              </a:ext>
            </a:extLst>
          </p:cNvPr>
          <p:cNvPicPr>
            <a:picLocks noChangeAspect="1"/>
          </p:cNvPicPr>
          <p:nvPr/>
        </p:nvPicPr>
        <p:blipFill>
          <a:blip r:embed="rId4"/>
          <a:stretch>
            <a:fillRect/>
          </a:stretch>
        </p:blipFill>
        <p:spPr>
          <a:xfrm>
            <a:off x="4930571" y="1879238"/>
            <a:ext cx="2032611" cy="484596"/>
          </a:xfrm>
          <a:prstGeom prst="rect">
            <a:avLst/>
          </a:prstGeom>
        </p:spPr>
      </p:pic>
      <p:sp>
        <p:nvSpPr>
          <p:cNvPr id="10" name="文本框 9">
            <a:extLst>
              <a:ext uri="{FF2B5EF4-FFF2-40B4-BE49-F238E27FC236}">
                <a16:creationId xmlns="" xmlns:a16="http://schemas.microsoft.com/office/drawing/2014/main" id="{43FDA881-F3F6-48D3-8DCD-4877B922CCE7}"/>
              </a:ext>
            </a:extLst>
          </p:cNvPr>
          <p:cNvSpPr txBox="1"/>
          <p:nvPr/>
        </p:nvSpPr>
        <p:spPr>
          <a:xfrm>
            <a:off x="525205" y="2618090"/>
            <a:ext cx="514905"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取</a:t>
            </a:r>
          </a:p>
        </p:txBody>
      </p:sp>
      <p:pic>
        <p:nvPicPr>
          <p:cNvPr id="11" name="图片 10">
            <a:extLst>
              <a:ext uri="{FF2B5EF4-FFF2-40B4-BE49-F238E27FC236}">
                <a16:creationId xmlns="" xmlns:a16="http://schemas.microsoft.com/office/drawing/2014/main" id="{D956DBA8-B4FD-4D27-8764-68B36EE1714E}"/>
              </a:ext>
            </a:extLst>
          </p:cNvPr>
          <p:cNvPicPr>
            <a:picLocks noChangeAspect="1"/>
          </p:cNvPicPr>
          <p:nvPr/>
        </p:nvPicPr>
        <p:blipFill>
          <a:blip r:embed="rId5"/>
          <a:stretch>
            <a:fillRect/>
          </a:stretch>
        </p:blipFill>
        <p:spPr>
          <a:xfrm>
            <a:off x="1025719" y="2526449"/>
            <a:ext cx="1332640" cy="491654"/>
          </a:xfrm>
          <a:prstGeom prst="rect">
            <a:avLst/>
          </a:prstGeom>
        </p:spPr>
      </p:pic>
      <p:pic>
        <p:nvPicPr>
          <p:cNvPr id="12" name="图片 11">
            <a:extLst>
              <a:ext uri="{FF2B5EF4-FFF2-40B4-BE49-F238E27FC236}">
                <a16:creationId xmlns="" xmlns:a16="http://schemas.microsoft.com/office/drawing/2014/main" id="{37B38D91-1626-47B9-866C-9C691A28B3F3}"/>
              </a:ext>
            </a:extLst>
          </p:cNvPr>
          <p:cNvPicPr>
            <a:picLocks noChangeAspect="1"/>
          </p:cNvPicPr>
          <p:nvPr/>
        </p:nvPicPr>
        <p:blipFill>
          <a:blip r:embed="rId6"/>
          <a:stretch>
            <a:fillRect/>
          </a:stretch>
        </p:blipFill>
        <p:spPr>
          <a:xfrm>
            <a:off x="2587496" y="2527071"/>
            <a:ext cx="1493421" cy="520642"/>
          </a:xfrm>
          <a:prstGeom prst="rect">
            <a:avLst/>
          </a:prstGeom>
        </p:spPr>
      </p:pic>
      <p:graphicFrame>
        <p:nvGraphicFramePr>
          <p:cNvPr id="13" name="对象 12">
            <a:extLst>
              <a:ext uri="{FF2B5EF4-FFF2-40B4-BE49-F238E27FC236}">
                <a16:creationId xmlns="" xmlns:a16="http://schemas.microsoft.com/office/drawing/2014/main" id="{B400B748-7736-451E-AAD4-050459495DD2}"/>
              </a:ext>
            </a:extLst>
          </p:cNvPr>
          <p:cNvGraphicFramePr>
            <a:graphicFrameLocks noChangeAspect="1"/>
          </p:cNvGraphicFramePr>
          <p:nvPr>
            <p:extLst>
              <p:ext uri="{D42A27DB-BD31-4B8C-83A1-F6EECF244321}">
                <p14:modId xmlns:p14="http://schemas.microsoft.com/office/powerpoint/2010/main" val="3411513372"/>
              </p:ext>
            </p:extLst>
          </p:nvPr>
        </p:nvGraphicFramePr>
        <p:xfrm>
          <a:off x="532230" y="2978239"/>
          <a:ext cx="771525" cy="514350"/>
        </p:xfrm>
        <a:graphic>
          <a:graphicData uri="http://schemas.openxmlformats.org/presentationml/2006/ole">
            <mc:AlternateContent xmlns:mc="http://schemas.openxmlformats.org/markup-compatibility/2006">
              <mc:Choice xmlns:v="urn:schemas-microsoft-com:vml" Requires="v">
                <p:oleObj spid="_x0000_s3474" name="Equation" r:id="rId7" imgW="771178" imgH="513738" progId="Equation.DSMT4">
                  <p:embed/>
                </p:oleObj>
              </mc:Choice>
              <mc:Fallback>
                <p:oleObj name="Equation" r:id="rId7" imgW="771178" imgH="513738" progId="Equation.DSMT4">
                  <p:embed/>
                  <p:pic>
                    <p:nvPicPr>
                      <p:cNvPr id="0" name=""/>
                      <p:cNvPicPr/>
                      <p:nvPr/>
                    </p:nvPicPr>
                    <p:blipFill>
                      <a:blip r:embed="rId8"/>
                      <a:stretch>
                        <a:fillRect/>
                      </a:stretch>
                    </p:blipFill>
                    <p:spPr>
                      <a:xfrm>
                        <a:off x="532230" y="2978239"/>
                        <a:ext cx="771525" cy="514350"/>
                      </a:xfrm>
                      <a:prstGeom prst="rect">
                        <a:avLst/>
                      </a:prstGeom>
                    </p:spPr>
                  </p:pic>
                </p:oleObj>
              </mc:Fallback>
            </mc:AlternateContent>
          </a:graphicData>
        </a:graphic>
      </p:graphicFrame>
      <p:sp>
        <p:nvSpPr>
          <p:cNvPr id="15" name="文本框 14">
            <a:extLst>
              <a:ext uri="{FF2B5EF4-FFF2-40B4-BE49-F238E27FC236}">
                <a16:creationId xmlns="" xmlns:a16="http://schemas.microsoft.com/office/drawing/2014/main" id="{B55DF9A5-4010-4ACE-995A-7E89ADE83B30}"/>
              </a:ext>
            </a:extLst>
          </p:cNvPr>
          <p:cNvSpPr txBox="1"/>
          <p:nvPr/>
        </p:nvSpPr>
        <p:spPr>
          <a:xfrm>
            <a:off x="1184347" y="3065291"/>
            <a:ext cx="609442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为两个像素点的归一化平面上的坐标。</a:t>
            </a:r>
            <a:endParaRPr lang="en-US" altLang="zh-CN" dirty="0">
              <a:latin typeface="黑体" panose="02010609060101010101" pitchFamily="49" charset="-122"/>
              <a:ea typeface="黑体" panose="02010609060101010101" pitchFamily="49" charset="-122"/>
            </a:endParaRPr>
          </a:p>
        </p:txBody>
      </p:sp>
      <p:sp>
        <p:nvSpPr>
          <p:cNvPr id="16" name="文本框 15">
            <a:extLst>
              <a:ext uri="{FF2B5EF4-FFF2-40B4-BE49-F238E27FC236}">
                <a16:creationId xmlns="" xmlns:a16="http://schemas.microsoft.com/office/drawing/2014/main" id="{1B3C1DA8-F481-48AC-A011-49EE10C1F570}"/>
              </a:ext>
            </a:extLst>
          </p:cNvPr>
          <p:cNvSpPr txBox="1"/>
          <p:nvPr/>
        </p:nvSpPr>
        <p:spPr>
          <a:xfrm>
            <a:off x="7190905" y="1964176"/>
            <a:ext cx="848412"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a:t>
            </a:r>
          </a:p>
        </p:txBody>
      </p:sp>
      <p:sp>
        <p:nvSpPr>
          <p:cNvPr id="17" name="文本框 16">
            <a:extLst>
              <a:ext uri="{FF2B5EF4-FFF2-40B4-BE49-F238E27FC236}">
                <a16:creationId xmlns="" xmlns:a16="http://schemas.microsoft.com/office/drawing/2014/main" id="{4C4069E3-75D3-4742-B7C4-B8B66EAF632F}"/>
              </a:ext>
            </a:extLst>
          </p:cNvPr>
          <p:cNvSpPr txBox="1"/>
          <p:nvPr/>
        </p:nvSpPr>
        <p:spPr>
          <a:xfrm>
            <a:off x="7294390" y="2693622"/>
            <a:ext cx="55618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a:t>
            </a:r>
          </a:p>
        </p:txBody>
      </p:sp>
      <p:pic>
        <p:nvPicPr>
          <p:cNvPr id="18" name="图片 17">
            <a:extLst>
              <a:ext uri="{FF2B5EF4-FFF2-40B4-BE49-F238E27FC236}">
                <a16:creationId xmlns="" xmlns:a16="http://schemas.microsoft.com/office/drawing/2014/main" id="{E23500F6-9FB6-4A86-9FE0-0925BDD27C36}"/>
              </a:ext>
            </a:extLst>
          </p:cNvPr>
          <p:cNvPicPr>
            <a:picLocks noChangeAspect="1"/>
          </p:cNvPicPr>
          <p:nvPr/>
        </p:nvPicPr>
        <p:blipFill>
          <a:blip r:embed="rId9"/>
          <a:stretch>
            <a:fillRect/>
          </a:stretch>
        </p:blipFill>
        <p:spPr>
          <a:xfrm>
            <a:off x="3833760" y="3732678"/>
            <a:ext cx="1298698" cy="406549"/>
          </a:xfrm>
          <a:prstGeom prst="rect">
            <a:avLst/>
          </a:prstGeom>
        </p:spPr>
      </p:pic>
      <p:sp>
        <p:nvSpPr>
          <p:cNvPr id="19" name="文本框 18">
            <a:extLst>
              <a:ext uri="{FF2B5EF4-FFF2-40B4-BE49-F238E27FC236}">
                <a16:creationId xmlns="" xmlns:a16="http://schemas.microsoft.com/office/drawing/2014/main" id="{9CB165E0-C353-42AA-B82E-56C4ECDF2C63}"/>
              </a:ext>
            </a:extLst>
          </p:cNvPr>
          <p:cNvSpPr txBox="1"/>
          <p:nvPr/>
        </p:nvSpPr>
        <p:spPr>
          <a:xfrm>
            <a:off x="7289234" y="3823503"/>
            <a:ext cx="55618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a:t>
            </a:r>
          </a:p>
        </p:txBody>
      </p:sp>
      <p:sp>
        <p:nvSpPr>
          <p:cNvPr id="21" name="文本框 20">
            <a:extLst>
              <a:ext uri="{FF2B5EF4-FFF2-40B4-BE49-F238E27FC236}">
                <a16:creationId xmlns="" xmlns:a16="http://schemas.microsoft.com/office/drawing/2014/main" id="{71B10C4A-AE85-4CEB-A963-6724C568FED9}"/>
              </a:ext>
            </a:extLst>
          </p:cNvPr>
          <p:cNvSpPr txBox="1"/>
          <p:nvPr/>
        </p:nvSpPr>
        <p:spPr>
          <a:xfrm>
            <a:off x="536730" y="4307543"/>
            <a:ext cx="1706549"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两侧同时乘以</a:t>
            </a:r>
          </a:p>
        </p:txBody>
      </p:sp>
      <p:graphicFrame>
        <p:nvGraphicFramePr>
          <p:cNvPr id="22" name="对象 21">
            <a:extLst>
              <a:ext uri="{FF2B5EF4-FFF2-40B4-BE49-F238E27FC236}">
                <a16:creationId xmlns="" xmlns:a16="http://schemas.microsoft.com/office/drawing/2014/main" id="{6B0A20AF-913B-4FAF-AE2E-1D0E93AFBE94}"/>
              </a:ext>
            </a:extLst>
          </p:cNvPr>
          <p:cNvGraphicFramePr>
            <a:graphicFrameLocks noChangeAspect="1"/>
          </p:cNvGraphicFramePr>
          <p:nvPr>
            <p:extLst>
              <p:ext uri="{D42A27DB-BD31-4B8C-83A1-F6EECF244321}">
                <p14:modId xmlns:p14="http://schemas.microsoft.com/office/powerpoint/2010/main" val="856805733"/>
              </p:ext>
            </p:extLst>
          </p:nvPr>
        </p:nvGraphicFramePr>
        <p:xfrm>
          <a:off x="2048426" y="4211329"/>
          <a:ext cx="368300" cy="452437"/>
        </p:xfrm>
        <a:graphic>
          <a:graphicData uri="http://schemas.openxmlformats.org/presentationml/2006/ole">
            <mc:AlternateContent xmlns:mc="http://schemas.openxmlformats.org/markup-compatibility/2006">
              <mc:Choice xmlns:v="urn:schemas-microsoft-com:vml" Requires="v">
                <p:oleObj spid="_x0000_s3475" name="Equation" r:id="rId10" imgW="367587" imgH="452896" progId="Equation.DSMT4">
                  <p:embed/>
                </p:oleObj>
              </mc:Choice>
              <mc:Fallback>
                <p:oleObj name="Equation" r:id="rId10" imgW="367587" imgH="452896" progId="Equation.DSMT4">
                  <p:embed/>
                  <p:pic>
                    <p:nvPicPr>
                      <p:cNvPr id="0" name=""/>
                      <p:cNvPicPr/>
                      <p:nvPr/>
                    </p:nvPicPr>
                    <p:blipFill>
                      <a:blip r:embed="rId11"/>
                      <a:stretch>
                        <a:fillRect/>
                      </a:stretch>
                    </p:blipFill>
                    <p:spPr>
                      <a:xfrm>
                        <a:off x="2048426" y="4211329"/>
                        <a:ext cx="368300" cy="452437"/>
                      </a:xfrm>
                      <a:prstGeom prst="rect">
                        <a:avLst/>
                      </a:prstGeom>
                    </p:spPr>
                  </p:pic>
                </p:oleObj>
              </mc:Fallback>
            </mc:AlternateContent>
          </a:graphicData>
        </a:graphic>
      </p:graphicFrame>
      <p:pic>
        <p:nvPicPr>
          <p:cNvPr id="23" name="图片 22">
            <a:extLst>
              <a:ext uri="{FF2B5EF4-FFF2-40B4-BE49-F238E27FC236}">
                <a16:creationId xmlns="" xmlns:a16="http://schemas.microsoft.com/office/drawing/2014/main" id="{765AF344-733F-4FAE-A56E-FE3B5ED4454D}"/>
              </a:ext>
            </a:extLst>
          </p:cNvPr>
          <p:cNvPicPr>
            <a:picLocks noChangeAspect="1"/>
          </p:cNvPicPr>
          <p:nvPr/>
        </p:nvPicPr>
        <p:blipFill>
          <a:blip r:embed="rId12"/>
          <a:stretch>
            <a:fillRect/>
          </a:stretch>
        </p:blipFill>
        <p:spPr>
          <a:xfrm>
            <a:off x="3781103" y="4137274"/>
            <a:ext cx="1537303" cy="482790"/>
          </a:xfrm>
          <a:prstGeom prst="rect">
            <a:avLst/>
          </a:prstGeom>
        </p:spPr>
      </p:pic>
      <p:sp>
        <p:nvSpPr>
          <p:cNvPr id="24" name="文本框 23">
            <a:extLst>
              <a:ext uri="{FF2B5EF4-FFF2-40B4-BE49-F238E27FC236}">
                <a16:creationId xmlns="" xmlns:a16="http://schemas.microsoft.com/office/drawing/2014/main" id="{28AA3474-C4E5-423D-AE1D-8B5D60786348}"/>
              </a:ext>
            </a:extLst>
          </p:cNvPr>
          <p:cNvSpPr txBox="1"/>
          <p:nvPr/>
        </p:nvSpPr>
        <p:spPr>
          <a:xfrm>
            <a:off x="7294390" y="4208457"/>
            <a:ext cx="76511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a:t>
            </a:r>
          </a:p>
        </p:txBody>
      </p:sp>
      <p:sp>
        <p:nvSpPr>
          <p:cNvPr id="25" name="文本框 24">
            <a:extLst>
              <a:ext uri="{FF2B5EF4-FFF2-40B4-BE49-F238E27FC236}">
                <a16:creationId xmlns="" xmlns:a16="http://schemas.microsoft.com/office/drawing/2014/main" id="{2BFA2C28-4D15-4EE7-AC48-05CB25EEB563}"/>
              </a:ext>
            </a:extLst>
          </p:cNvPr>
          <p:cNvSpPr txBox="1"/>
          <p:nvPr/>
        </p:nvSpPr>
        <p:spPr>
          <a:xfrm>
            <a:off x="495900" y="4803804"/>
            <a:ext cx="1759617"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两侧同时左乘</a:t>
            </a:r>
          </a:p>
        </p:txBody>
      </p:sp>
      <p:graphicFrame>
        <p:nvGraphicFramePr>
          <p:cNvPr id="26" name="对象 25">
            <a:extLst>
              <a:ext uri="{FF2B5EF4-FFF2-40B4-BE49-F238E27FC236}">
                <a16:creationId xmlns="" xmlns:a16="http://schemas.microsoft.com/office/drawing/2014/main" id="{EB068AD4-30C4-457C-8DCA-3FA718ACE676}"/>
              </a:ext>
            </a:extLst>
          </p:cNvPr>
          <p:cNvGraphicFramePr>
            <a:graphicFrameLocks noChangeAspect="1"/>
          </p:cNvGraphicFramePr>
          <p:nvPr>
            <p:extLst>
              <p:ext uri="{D42A27DB-BD31-4B8C-83A1-F6EECF244321}">
                <p14:modId xmlns:p14="http://schemas.microsoft.com/office/powerpoint/2010/main" val="3400216828"/>
              </p:ext>
            </p:extLst>
          </p:nvPr>
        </p:nvGraphicFramePr>
        <p:xfrm>
          <a:off x="1966464" y="4708855"/>
          <a:ext cx="525463" cy="554037"/>
        </p:xfrm>
        <a:graphic>
          <a:graphicData uri="http://schemas.openxmlformats.org/presentationml/2006/ole">
            <mc:AlternateContent xmlns:mc="http://schemas.openxmlformats.org/markup-compatibility/2006">
              <mc:Choice xmlns:v="urn:schemas-microsoft-com:vml" Requires="v">
                <p:oleObj spid="_x0000_s3476" name="Equation" r:id="rId13" imgW="525999" imgH="554780" progId="Equation.DSMT4">
                  <p:embed/>
                </p:oleObj>
              </mc:Choice>
              <mc:Fallback>
                <p:oleObj name="Equation" r:id="rId13" imgW="525999" imgH="554780" progId="Equation.DSMT4">
                  <p:embed/>
                  <p:pic>
                    <p:nvPicPr>
                      <p:cNvPr id="0" name=""/>
                      <p:cNvPicPr/>
                      <p:nvPr/>
                    </p:nvPicPr>
                    <p:blipFill>
                      <a:blip r:embed="rId14"/>
                      <a:stretch>
                        <a:fillRect/>
                      </a:stretch>
                    </p:blipFill>
                    <p:spPr>
                      <a:xfrm>
                        <a:off x="1966464" y="4708855"/>
                        <a:ext cx="525463" cy="554037"/>
                      </a:xfrm>
                      <a:prstGeom prst="rect">
                        <a:avLst/>
                      </a:prstGeom>
                    </p:spPr>
                  </p:pic>
                </p:oleObj>
              </mc:Fallback>
            </mc:AlternateContent>
          </a:graphicData>
        </a:graphic>
      </p:graphicFrame>
      <p:pic>
        <p:nvPicPr>
          <p:cNvPr id="27" name="图片 26">
            <a:extLst>
              <a:ext uri="{FF2B5EF4-FFF2-40B4-BE49-F238E27FC236}">
                <a16:creationId xmlns="" xmlns:a16="http://schemas.microsoft.com/office/drawing/2014/main" id="{84B2A747-FBEB-4F45-9FF8-DAE0C468E33D}"/>
              </a:ext>
            </a:extLst>
          </p:cNvPr>
          <p:cNvPicPr>
            <a:picLocks noChangeAspect="1"/>
          </p:cNvPicPr>
          <p:nvPr/>
        </p:nvPicPr>
        <p:blipFill>
          <a:blip r:embed="rId15"/>
          <a:stretch>
            <a:fillRect/>
          </a:stretch>
        </p:blipFill>
        <p:spPr>
          <a:xfrm>
            <a:off x="3669090" y="4687372"/>
            <a:ext cx="2261486" cy="482789"/>
          </a:xfrm>
          <a:prstGeom prst="rect">
            <a:avLst/>
          </a:prstGeom>
        </p:spPr>
      </p:pic>
      <p:sp>
        <p:nvSpPr>
          <p:cNvPr id="28" name="文本框 27">
            <a:extLst>
              <a:ext uri="{FF2B5EF4-FFF2-40B4-BE49-F238E27FC236}">
                <a16:creationId xmlns="" xmlns:a16="http://schemas.microsoft.com/office/drawing/2014/main" id="{11B9CDB0-811A-42A5-9CA5-B193E4A134BD}"/>
              </a:ext>
            </a:extLst>
          </p:cNvPr>
          <p:cNvSpPr txBox="1"/>
          <p:nvPr/>
        </p:nvSpPr>
        <p:spPr>
          <a:xfrm>
            <a:off x="7313837" y="4609113"/>
            <a:ext cx="76511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a:t>
            </a:r>
          </a:p>
        </p:txBody>
      </p:sp>
      <p:sp>
        <p:nvSpPr>
          <p:cNvPr id="29" name="文本框 28">
            <a:extLst>
              <a:ext uri="{FF2B5EF4-FFF2-40B4-BE49-F238E27FC236}">
                <a16:creationId xmlns="" xmlns:a16="http://schemas.microsoft.com/office/drawing/2014/main" id="{093DA299-4523-4D50-B40B-37DD306188B1}"/>
              </a:ext>
            </a:extLst>
          </p:cNvPr>
          <p:cNvSpPr txBox="1"/>
          <p:nvPr/>
        </p:nvSpPr>
        <p:spPr>
          <a:xfrm>
            <a:off x="514520" y="5270206"/>
            <a:ext cx="1989313"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由于等式左边为</a:t>
            </a:r>
            <a:r>
              <a:rPr lang="en-US" altLang="zh-CN" dirty="0">
                <a:latin typeface="黑体" panose="02010609060101010101" pitchFamily="49" charset="-122"/>
                <a:ea typeface="黑体" panose="02010609060101010101" pitchFamily="49" charset="-122"/>
              </a:rPr>
              <a:t>0</a:t>
            </a:r>
            <a:endParaRPr lang="zh-CN" altLang="en-US" dirty="0">
              <a:latin typeface="黑体" panose="02010609060101010101" pitchFamily="49" charset="-122"/>
              <a:ea typeface="黑体" panose="02010609060101010101" pitchFamily="49" charset="-122"/>
            </a:endParaRPr>
          </a:p>
        </p:txBody>
      </p:sp>
      <p:graphicFrame>
        <p:nvGraphicFramePr>
          <p:cNvPr id="30" name="对象 29">
            <a:extLst>
              <a:ext uri="{FF2B5EF4-FFF2-40B4-BE49-F238E27FC236}">
                <a16:creationId xmlns="" xmlns:a16="http://schemas.microsoft.com/office/drawing/2014/main" id="{A6F55E75-B616-4A95-9C6C-B069BB20B8AC}"/>
              </a:ext>
            </a:extLst>
          </p:cNvPr>
          <p:cNvGraphicFramePr>
            <a:graphicFrameLocks noChangeAspect="1"/>
          </p:cNvGraphicFramePr>
          <p:nvPr>
            <p:extLst>
              <p:ext uri="{D42A27DB-BD31-4B8C-83A1-F6EECF244321}">
                <p14:modId xmlns:p14="http://schemas.microsoft.com/office/powerpoint/2010/main" val="2483415128"/>
              </p:ext>
            </p:extLst>
          </p:nvPr>
        </p:nvGraphicFramePr>
        <p:xfrm>
          <a:off x="3939718" y="5244289"/>
          <a:ext cx="1576387" cy="482600"/>
        </p:xfrm>
        <a:graphic>
          <a:graphicData uri="http://schemas.openxmlformats.org/presentationml/2006/ole">
            <mc:AlternateContent xmlns:mc="http://schemas.openxmlformats.org/markup-compatibility/2006">
              <mc:Choice xmlns:v="urn:schemas-microsoft-com:vml" Requires="v">
                <p:oleObj spid="_x0000_s3477" name="Equation" r:id="rId16" imgW="1575838" imgH="483137" progId="Equation.DSMT4">
                  <p:embed/>
                </p:oleObj>
              </mc:Choice>
              <mc:Fallback>
                <p:oleObj name="Equation" r:id="rId16" imgW="1575838" imgH="483137" progId="Equation.DSMT4">
                  <p:embed/>
                  <p:pic>
                    <p:nvPicPr>
                      <p:cNvPr id="0" name=""/>
                      <p:cNvPicPr/>
                      <p:nvPr/>
                    </p:nvPicPr>
                    <p:blipFill>
                      <a:blip r:embed="rId17"/>
                      <a:stretch>
                        <a:fillRect/>
                      </a:stretch>
                    </p:blipFill>
                    <p:spPr>
                      <a:xfrm>
                        <a:off x="3939718" y="5244289"/>
                        <a:ext cx="1576387" cy="482600"/>
                      </a:xfrm>
                      <a:prstGeom prst="rect">
                        <a:avLst/>
                      </a:prstGeom>
                    </p:spPr>
                  </p:pic>
                </p:oleObj>
              </mc:Fallback>
            </mc:AlternateContent>
          </a:graphicData>
        </a:graphic>
      </p:graphicFrame>
      <p:sp>
        <p:nvSpPr>
          <p:cNvPr id="31" name="文本框 30">
            <a:extLst>
              <a:ext uri="{FF2B5EF4-FFF2-40B4-BE49-F238E27FC236}">
                <a16:creationId xmlns="" xmlns:a16="http://schemas.microsoft.com/office/drawing/2014/main" id="{4F33BA17-252D-4C25-8CF0-6190EF65476E}"/>
              </a:ext>
            </a:extLst>
          </p:cNvPr>
          <p:cNvSpPr txBox="1"/>
          <p:nvPr/>
        </p:nvSpPr>
        <p:spPr>
          <a:xfrm>
            <a:off x="7316770" y="5194867"/>
            <a:ext cx="76511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a:t>
            </a:r>
          </a:p>
        </p:txBody>
      </p:sp>
      <p:sp>
        <p:nvSpPr>
          <p:cNvPr id="33" name="文本框 32">
            <a:extLst>
              <a:ext uri="{FF2B5EF4-FFF2-40B4-BE49-F238E27FC236}">
                <a16:creationId xmlns="" xmlns:a16="http://schemas.microsoft.com/office/drawing/2014/main" id="{4944EB40-3CFA-4DE8-ADB3-E72945CB9AE4}"/>
              </a:ext>
            </a:extLst>
          </p:cNvPr>
          <p:cNvSpPr txBox="1"/>
          <p:nvPr/>
        </p:nvSpPr>
        <p:spPr>
          <a:xfrm>
            <a:off x="8346494" y="2051148"/>
            <a:ext cx="4005432" cy="369332"/>
          </a:xfrm>
          <a:prstGeom prst="rect">
            <a:avLst/>
          </a:prstGeom>
          <a:noFill/>
        </p:spPr>
        <p:txBody>
          <a:bodyPr wrap="square">
            <a:spAutoFit/>
          </a:bodyPr>
          <a:lstStyle/>
          <a:p>
            <a:r>
              <a:rPr lang="zh-CN" altLang="en-US" b="0" i="0" dirty="0">
                <a:solidFill>
                  <a:srgbClr val="4D4D4D"/>
                </a:solidFill>
                <a:effectLst/>
                <a:latin typeface="黑体" panose="02010609060101010101" pitchFamily="49" charset="-122"/>
                <a:ea typeface="黑体" panose="02010609060101010101" pitchFamily="49" charset="-122"/>
              </a:rPr>
              <a:t>记本质矩阵（</a:t>
            </a:r>
            <a:r>
              <a:rPr lang="en-US" altLang="zh-CN" b="0" i="0" dirty="0">
                <a:solidFill>
                  <a:srgbClr val="4D4D4D"/>
                </a:solidFill>
                <a:effectLst/>
                <a:latin typeface="黑体" panose="02010609060101010101" pitchFamily="49" charset="-122"/>
                <a:ea typeface="黑体" panose="02010609060101010101" pitchFamily="49" charset="-122"/>
              </a:rPr>
              <a:t>Essential Matrix</a:t>
            </a:r>
            <a:r>
              <a:rPr lang="zh-CN" altLang="en-US" b="0" i="0" dirty="0">
                <a:solidFill>
                  <a:srgbClr val="4D4D4D"/>
                </a:solidFill>
                <a:effectLst/>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pic>
        <p:nvPicPr>
          <p:cNvPr id="34" name="图片 33">
            <a:extLst>
              <a:ext uri="{FF2B5EF4-FFF2-40B4-BE49-F238E27FC236}">
                <a16:creationId xmlns="" xmlns:a16="http://schemas.microsoft.com/office/drawing/2014/main" id="{3F45D407-C42E-48D4-B886-94703A448CE3}"/>
              </a:ext>
            </a:extLst>
          </p:cNvPr>
          <p:cNvPicPr>
            <a:picLocks noChangeAspect="1"/>
          </p:cNvPicPr>
          <p:nvPr/>
        </p:nvPicPr>
        <p:blipFill>
          <a:blip r:embed="rId18"/>
          <a:stretch>
            <a:fillRect/>
          </a:stretch>
        </p:blipFill>
        <p:spPr>
          <a:xfrm>
            <a:off x="9658050" y="2694317"/>
            <a:ext cx="1042987" cy="397328"/>
          </a:xfrm>
          <a:prstGeom prst="rect">
            <a:avLst/>
          </a:prstGeom>
        </p:spPr>
      </p:pic>
      <p:sp>
        <p:nvSpPr>
          <p:cNvPr id="35" name="文本框 34">
            <a:extLst>
              <a:ext uri="{FF2B5EF4-FFF2-40B4-BE49-F238E27FC236}">
                <a16:creationId xmlns="" xmlns:a16="http://schemas.microsoft.com/office/drawing/2014/main" id="{26EF41D7-08DE-4D96-8E9E-CB3D03A85A88}"/>
              </a:ext>
            </a:extLst>
          </p:cNvPr>
          <p:cNvSpPr txBox="1"/>
          <p:nvPr/>
        </p:nvSpPr>
        <p:spPr>
          <a:xfrm>
            <a:off x="8331136" y="3459820"/>
            <a:ext cx="3437277" cy="369332"/>
          </a:xfrm>
          <a:prstGeom prst="rect">
            <a:avLst/>
          </a:prstGeom>
          <a:noFill/>
        </p:spPr>
        <p:txBody>
          <a:bodyPr wrap="square">
            <a:spAutoFit/>
          </a:bodyPr>
          <a:lstStyle/>
          <a:p>
            <a:r>
              <a:rPr lang="zh-CN" altLang="en-US" b="1" i="0" dirty="0">
                <a:solidFill>
                  <a:srgbClr val="4D4D4D"/>
                </a:solidFill>
                <a:effectLst/>
                <a:latin typeface="黑体" panose="02010609060101010101" pitchFamily="49" charset="-122"/>
                <a:ea typeface="黑体" panose="02010609060101010101" pitchFamily="49" charset="-122"/>
              </a:rPr>
              <a:t>基础矩阵</a:t>
            </a:r>
            <a:r>
              <a:rPr lang="zh-CN" altLang="en-US" b="0" i="0" dirty="0">
                <a:solidFill>
                  <a:srgbClr val="4D4D4D"/>
                </a:solidFill>
                <a:effectLst/>
                <a:latin typeface="黑体" panose="02010609060101010101" pitchFamily="49" charset="-122"/>
                <a:ea typeface="黑体" panose="02010609060101010101" pitchFamily="49" charset="-122"/>
              </a:rPr>
              <a:t>（</a:t>
            </a:r>
            <a:r>
              <a:rPr lang="en-US" altLang="zh-CN" b="0" i="0" dirty="0">
                <a:solidFill>
                  <a:srgbClr val="4D4D4D"/>
                </a:solidFill>
                <a:effectLst/>
                <a:latin typeface="黑体" panose="02010609060101010101" pitchFamily="49" charset="-122"/>
                <a:ea typeface="黑体" panose="02010609060101010101" pitchFamily="49" charset="-122"/>
              </a:rPr>
              <a:t>Fundamental Matrix</a:t>
            </a:r>
            <a:r>
              <a:rPr lang="zh-CN" altLang="en-US" b="0" i="0" dirty="0">
                <a:solidFill>
                  <a:srgbClr val="4D4D4D"/>
                </a:solidFill>
                <a:effectLst/>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pic>
        <p:nvPicPr>
          <p:cNvPr id="36" name="图片 35">
            <a:extLst>
              <a:ext uri="{FF2B5EF4-FFF2-40B4-BE49-F238E27FC236}">
                <a16:creationId xmlns="" xmlns:a16="http://schemas.microsoft.com/office/drawing/2014/main" id="{FD37BD82-8A09-428B-89DE-6CE43961E9ED}"/>
              </a:ext>
            </a:extLst>
          </p:cNvPr>
          <p:cNvPicPr>
            <a:picLocks noChangeAspect="1"/>
          </p:cNvPicPr>
          <p:nvPr/>
        </p:nvPicPr>
        <p:blipFill>
          <a:blip r:embed="rId19"/>
          <a:stretch>
            <a:fillRect/>
          </a:stretch>
        </p:blipFill>
        <p:spPr>
          <a:xfrm>
            <a:off x="9279317" y="4130985"/>
            <a:ext cx="1728513" cy="384114"/>
          </a:xfrm>
          <a:prstGeom prst="rect">
            <a:avLst/>
          </a:prstGeom>
        </p:spPr>
      </p:pic>
      <p:sp>
        <p:nvSpPr>
          <p:cNvPr id="38" name="文本框 37">
            <a:extLst>
              <a:ext uri="{FF2B5EF4-FFF2-40B4-BE49-F238E27FC236}">
                <a16:creationId xmlns="" xmlns:a16="http://schemas.microsoft.com/office/drawing/2014/main" id="{126BAFF7-E99A-4013-9966-13385E85F748}"/>
              </a:ext>
            </a:extLst>
          </p:cNvPr>
          <p:cNvSpPr txBox="1"/>
          <p:nvPr/>
        </p:nvSpPr>
        <p:spPr>
          <a:xfrm>
            <a:off x="8561909" y="5159921"/>
            <a:ext cx="461913"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则</a:t>
            </a:r>
          </a:p>
        </p:txBody>
      </p:sp>
      <p:sp>
        <p:nvSpPr>
          <p:cNvPr id="39" name="文本框 38">
            <a:extLst>
              <a:ext uri="{FF2B5EF4-FFF2-40B4-BE49-F238E27FC236}">
                <a16:creationId xmlns="" xmlns:a16="http://schemas.microsoft.com/office/drawing/2014/main" id="{DE7E2720-706D-4211-AC1D-5702647D9262}"/>
              </a:ext>
            </a:extLst>
          </p:cNvPr>
          <p:cNvSpPr txBox="1"/>
          <p:nvPr/>
        </p:nvSpPr>
        <p:spPr>
          <a:xfrm>
            <a:off x="475913" y="1103348"/>
            <a:ext cx="3237827"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对极约束公式推导</a:t>
            </a:r>
          </a:p>
        </p:txBody>
      </p:sp>
      <p:pic>
        <p:nvPicPr>
          <p:cNvPr id="42" name="图片 41">
            <a:extLst>
              <a:ext uri="{FF2B5EF4-FFF2-40B4-BE49-F238E27FC236}">
                <a16:creationId xmlns="" xmlns:a16="http://schemas.microsoft.com/office/drawing/2014/main" id="{958EC919-5853-4F65-B71A-B905B440B38C}"/>
              </a:ext>
            </a:extLst>
          </p:cNvPr>
          <p:cNvPicPr>
            <a:picLocks noChangeAspect="1"/>
          </p:cNvPicPr>
          <p:nvPr/>
        </p:nvPicPr>
        <p:blipFill>
          <a:blip r:embed="rId20"/>
          <a:stretch>
            <a:fillRect/>
          </a:stretch>
        </p:blipFill>
        <p:spPr>
          <a:xfrm>
            <a:off x="9300870" y="5022135"/>
            <a:ext cx="1497808" cy="542064"/>
          </a:xfrm>
          <a:prstGeom prst="rect">
            <a:avLst/>
          </a:prstGeom>
        </p:spPr>
      </p:pic>
      <p:sp>
        <p:nvSpPr>
          <p:cNvPr id="43" name="箭头: 下 42">
            <a:extLst>
              <a:ext uri="{FF2B5EF4-FFF2-40B4-BE49-F238E27FC236}">
                <a16:creationId xmlns="" xmlns:a16="http://schemas.microsoft.com/office/drawing/2014/main" id="{83AB384E-EC77-4B19-8C08-0F67CAB385CF}"/>
              </a:ext>
            </a:extLst>
          </p:cNvPr>
          <p:cNvSpPr/>
          <p:nvPr/>
        </p:nvSpPr>
        <p:spPr>
          <a:xfrm rot="16200000">
            <a:off x="3098729" y="4199432"/>
            <a:ext cx="215096" cy="434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下 43">
            <a:extLst>
              <a:ext uri="{FF2B5EF4-FFF2-40B4-BE49-F238E27FC236}">
                <a16:creationId xmlns="" xmlns:a16="http://schemas.microsoft.com/office/drawing/2014/main" id="{CBDD657A-9369-4197-8DFC-AD72EA65B7E5}"/>
              </a:ext>
            </a:extLst>
          </p:cNvPr>
          <p:cNvSpPr/>
          <p:nvPr/>
        </p:nvSpPr>
        <p:spPr>
          <a:xfrm rot="16200000">
            <a:off x="3108679" y="4743024"/>
            <a:ext cx="215096" cy="434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下 44">
            <a:extLst>
              <a:ext uri="{FF2B5EF4-FFF2-40B4-BE49-F238E27FC236}">
                <a16:creationId xmlns="" xmlns:a16="http://schemas.microsoft.com/office/drawing/2014/main" id="{AA85BE3C-BBC3-4F26-A93A-343699DF776B}"/>
              </a:ext>
            </a:extLst>
          </p:cNvPr>
          <p:cNvSpPr/>
          <p:nvPr/>
        </p:nvSpPr>
        <p:spPr>
          <a:xfrm rot="16200000">
            <a:off x="3096372" y="5204580"/>
            <a:ext cx="215096" cy="434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 xmlns:a16="http://schemas.microsoft.com/office/drawing/2014/main" id="{329C7B7D-882C-483F-97D6-416190CE705C}"/>
              </a:ext>
            </a:extLst>
          </p:cNvPr>
          <p:cNvSpPr txBox="1"/>
          <p:nvPr/>
        </p:nvSpPr>
        <p:spPr>
          <a:xfrm>
            <a:off x="419492" y="3823503"/>
            <a:ext cx="25186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将（</a:t>
            </a:r>
            <a:r>
              <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3</a:t>
            </a: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）式带入（</a:t>
            </a:r>
            <a:r>
              <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2</a:t>
            </a: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）式</a:t>
            </a:r>
          </a:p>
        </p:txBody>
      </p:sp>
      <p:sp>
        <p:nvSpPr>
          <p:cNvPr id="48" name="箭头: 下 47">
            <a:extLst>
              <a:ext uri="{FF2B5EF4-FFF2-40B4-BE49-F238E27FC236}">
                <a16:creationId xmlns="" xmlns:a16="http://schemas.microsoft.com/office/drawing/2014/main" id="{CE9C159A-CD58-4FE2-8AF2-2D5B400A69F6}"/>
              </a:ext>
            </a:extLst>
          </p:cNvPr>
          <p:cNvSpPr/>
          <p:nvPr/>
        </p:nvSpPr>
        <p:spPr>
          <a:xfrm rot="16200000">
            <a:off x="3123678" y="3768425"/>
            <a:ext cx="215096" cy="434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CCC1885B-D115-4B91-98D2-227E429EF18A}"/>
              </a:ext>
            </a:extLst>
          </p:cNvPr>
          <p:cNvSpPr/>
          <p:nvPr/>
        </p:nvSpPr>
        <p:spPr>
          <a:xfrm>
            <a:off x="9192898" y="4910383"/>
            <a:ext cx="1682741" cy="6877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 xmlns:a16="http://schemas.microsoft.com/office/drawing/2014/main" id="{5B2B16AC-292C-4D7C-98D3-9FA05CE838A3}"/>
              </a:ext>
            </a:extLst>
          </p:cNvPr>
          <p:cNvSpPr txBox="1"/>
          <p:nvPr/>
        </p:nvSpPr>
        <p:spPr>
          <a:xfrm>
            <a:off x="579228" y="5827199"/>
            <a:ext cx="3045820" cy="400110"/>
          </a:xfrm>
          <a:prstGeom prst="rect">
            <a:avLst/>
          </a:prstGeom>
          <a:noFill/>
        </p:spPr>
        <p:txBody>
          <a:bodyPr wrap="square" rtlCol="0">
            <a:spAutoFit/>
          </a:bodyPr>
          <a:lstStyle/>
          <a:p>
            <a:r>
              <a:rPr lang="zh-CN" altLang="en-US" sz="2000" dirty="0">
                <a:solidFill>
                  <a:srgbClr val="FF0000"/>
                </a:solidFill>
                <a:latin typeface="黑体" panose="02010609060101010101" pitchFamily="49" charset="-122"/>
                <a:ea typeface="黑体" panose="02010609060101010101" pitchFamily="49" charset="-122"/>
              </a:rPr>
              <a:t>等式（</a:t>
            </a:r>
            <a:r>
              <a:rPr lang="en-US" altLang="zh-CN" sz="2000" dirty="0">
                <a:solidFill>
                  <a:srgbClr val="FF0000"/>
                </a:solidFill>
                <a:latin typeface="黑体" panose="02010609060101010101" pitchFamily="49" charset="-122"/>
                <a:ea typeface="黑体" panose="02010609060101010101" pitchFamily="49" charset="-122"/>
              </a:rPr>
              <a:t>7</a:t>
            </a:r>
            <a:r>
              <a:rPr lang="zh-CN" altLang="en-US" sz="2000" dirty="0">
                <a:solidFill>
                  <a:srgbClr val="FF0000"/>
                </a:solidFill>
                <a:latin typeface="黑体" panose="02010609060101010101" pitchFamily="49" charset="-122"/>
                <a:ea typeface="黑体" panose="02010609060101010101" pitchFamily="49" charset="-122"/>
              </a:rPr>
              <a:t>）称为对极约束。</a:t>
            </a:r>
          </a:p>
        </p:txBody>
      </p:sp>
      <p:pic>
        <p:nvPicPr>
          <p:cNvPr id="20" name="图片 19">
            <a:extLst>
              <a:ext uri="{FF2B5EF4-FFF2-40B4-BE49-F238E27FC236}">
                <a16:creationId xmlns="" xmlns:a16="http://schemas.microsoft.com/office/drawing/2014/main" id="{4B084B19-9A5F-427E-AF80-13A031C13C1D}"/>
              </a:ext>
            </a:extLst>
          </p:cNvPr>
          <p:cNvPicPr>
            <a:picLocks noChangeAspect="1"/>
          </p:cNvPicPr>
          <p:nvPr/>
        </p:nvPicPr>
        <p:blipFill>
          <a:blip r:embed="rId21"/>
          <a:stretch>
            <a:fillRect/>
          </a:stretch>
        </p:blipFill>
        <p:spPr>
          <a:xfrm>
            <a:off x="9239250" y="0"/>
            <a:ext cx="2952750" cy="1038225"/>
          </a:xfrm>
          <a:prstGeom prst="rect">
            <a:avLst/>
          </a:prstGeom>
        </p:spPr>
      </p:pic>
      <p:sp>
        <p:nvSpPr>
          <p:cNvPr id="49" name="文本框 48">
            <a:extLst>
              <a:ext uri="{FF2B5EF4-FFF2-40B4-BE49-F238E27FC236}">
                <a16:creationId xmlns="" xmlns:a16="http://schemas.microsoft.com/office/drawing/2014/main" id="{4CFA5A33-1CF9-439B-A9AB-781B00BF838E}"/>
              </a:ext>
            </a:extLst>
          </p:cNvPr>
          <p:cNvSpPr txBox="1"/>
          <p:nvPr/>
        </p:nvSpPr>
        <p:spPr>
          <a:xfrm>
            <a:off x="499620" y="233015"/>
            <a:ext cx="6014301" cy="646331"/>
          </a:xfrm>
          <a:prstGeom prst="rect">
            <a:avLst/>
          </a:prstGeom>
          <a:noFill/>
        </p:spPr>
        <p:txBody>
          <a:bodyPr wrap="square" rtlCol="0">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spTree>
    <p:extLst>
      <p:ext uri="{BB962C8B-B14F-4D97-AF65-F5344CB8AC3E}">
        <p14:creationId xmlns:p14="http://schemas.microsoft.com/office/powerpoint/2010/main" val="1810922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 xmlns:a16="http://schemas.microsoft.com/office/drawing/2014/main" id="{2970DB51-A8C9-4BA9-81AA-80813874A02E}"/>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176E2661-EE6C-4D26-A916-6EB2B41DC0BB}"/>
              </a:ext>
            </a:extLst>
          </p:cNvPr>
          <p:cNvSpPr/>
          <p:nvPr/>
        </p:nvSpPr>
        <p:spPr>
          <a:xfrm>
            <a:off x="233491"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6DA2F48D-7254-4D47-9619-A9FDD6531AB6}"/>
              </a:ext>
            </a:extLst>
          </p:cNvPr>
          <p:cNvSpPr txBox="1"/>
          <p:nvPr/>
        </p:nvSpPr>
        <p:spPr>
          <a:xfrm>
            <a:off x="419493" y="1372836"/>
            <a:ext cx="6094428" cy="461665"/>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基础矩阵</a:t>
            </a:r>
            <a:r>
              <a:rPr lang="zh-CN" altLang="en-US" sz="2400" dirty="0">
                <a:latin typeface="黑体" panose="02010609060101010101" pitchFamily="49" charset="-122"/>
                <a:ea typeface="黑体" panose="02010609060101010101" pitchFamily="49" charset="-122"/>
              </a:rPr>
              <a:t>求解方法：直接线性变换法</a:t>
            </a:r>
          </a:p>
        </p:txBody>
      </p:sp>
      <p:sp>
        <p:nvSpPr>
          <p:cNvPr id="8" name="文本框 7">
            <a:extLst>
              <a:ext uri="{FF2B5EF4-FFF2-40B4-BE49-F238E27FC236}">
                <a16:creationId xmlns="" xmlns:a16="http://schemas.microsoft.com/office/drawing/2014/main" id="{31897E5C-DE6E-4B69-AB40-04D651E15CF9}"/>
              </a:ext>
            </a:extLst>
          </p:cNvPr>
          <p:cNvSpPr txBox="1"/>
          <p:nvPr/>
        </p:nvSpPr>
        <p:spPr>
          <a:xfrm>
            <a:off x="1039306" y="2204281"/>
            <a:ext cx="2427401" cy="461665"/>
          </a:xfrm>
          <a:prstGeom prst="rect">
            <a:avLst/>
          </a:prstGeom>
          <a:noFill/>
        </p:spPr>
        <p:txBody>
          <a:bodyPr wrap="square">
            <a:spAutoFit/>
          </a:bodyPr>
          <a:lstStyle/>
          <a:p>
            <a:r>
              <a:rPr lang="zh-CN" altLang="en-US" sz="2400" dirty="0">
                <a:latin typeface="黑体" panose="02010609060101010101" pitchFamily="49" charset="-122"/>
                <a:ea typeface="黑体" panose="02010609060101010101" pitchFamily="49" charset="-122"/>
              </a:rPr>
              <a:t>对于一对匹配点</a:t>
            </a:r>
          </a:p>
        </p:txBody>
      </p:sp>
      <p:pic>
        <p:nvPicPr>
          <p:cNvPr id="9" name="图片 8">
            <a:extLst>
              <a:ext uri="{FF2B5EF4-FFF2-40B4-BE49-F238E27FC236}">
                <a16:creationId xmlns="" xmlns:a16="http://schemas.microsoft.com/office/drawing/2014/main" id="{8D620B72-E9D4-44D2-8FC2-684EFD5B8561}"/>
              </a:ext>
            </a:extLst>
          </p:cNvPr>
          <p:cNvPicPr>
            <a:picLocks noChangeAspect="1"/>
          </p:cNvPicPr>
          <p:nvPr/>
        </p:nvPicPr>
        <p:blipFill>
          <a:blip r:embed="rId3"/>
          <a:stretch>
            <a:fillRect/>
          </a:stretch>
        </p:blipFill>
        <p:spPr>
          <a:xfrm>
            <a:off x="3506770" y="2156744"/>
            <a:ext cx="3705225" cy="495300"/>
          </a:xfrm>
          <a:prstGeom prst="rect">
            <a:avLst/>
          </a:prstGeom>
        </p:spPr>
      </p:pic>
      <p:sp>
        <p:nvSpPr>
          <p:cNvPr id="11" name="文本框 10">
            <a:extLst>
              <a:ext uri="{FF2B5EF4-FFF2-40B4-BE49-F238E27FC236}">
                <a16:creationId xmlns="" xmlns:a16="http://schemas.microsoft.com/office/drawing/2014/main" id="{93947EB3-25DE-4D44-BE04-7EC3FD0DB969}"/>
              </a:ext>
            </a:extLst>
          </p:cNvPr>
          <p:cNvSpPr txBox="1"/>
          <p:nvPr/>
        </p:nvSpPr>
        <p:spPr>
          <a:xfrm>
            <a:off x="7184132" y="2174075"/>
            <a:ext cx="2430300" cy="461665"/>
          </a:xfrm>
          <a:prstGeom prst="rect">
            <a:avLst/>
          </a:prstGeom>
          <a:noFill/>
        </p:spPr>
        <p:txBody>
          <a:bodyPr wrap="square">
            <a:spAutoFit/>
          </a:bodyPr>
          <a:lstStyle/>
          <a:p>
            <a:r>
              <a:rPr lang="zh-CN" altLang="en-US" sz="2400" dirty="0">
                <a:latin typeface="黑体" panose="02010609060101010101" pitchFamily="49" charset="-122"/>
                <a:ea typeface="黑体" panose="02010609060101010101" pitchFamily="49" charset="-122"/>
              </a:rPr>
              <a:t>根据对极约束</a:t>
            </a:r>
          </a:p>
        </p:txBody>
      </p:sp>
      <p:pic>
        <p:nvPicPr>
          <p:cNvPr id="13" name="图片 12">
            <a:extLst>
              <a:ext uri="{FF2B5EF4-FFF2-40B4-BE49-F238E27FC236}">
                <a16:creationId xmlns="" xmlns:a16="http://schemas.microsoft.com/office/drawing/2014/main" id="{EF48877E-3A74-44DB-A7B1-5BE47D748C40}"/>
              </a:ext>
            </a:extLst>
          </p:cNvPr>
          <p:cNvPicPr>
            <a:picLocks noChangeAspect="1"/>
          </p:cNvPicPr>
          <p:nvPr/>
        </p:nvPicPr>
        <p:blipFill>
          <a:blip r:embed="rId4"/>
          <a:stretch>
            <a:fillRect/>
          </a:stretch>
        </p:blipFill>
        <p:spPr>
          <a:xfrm>
            <a:off x="3795172" y="2718122"/>
            <a:ext cx="4400550" cy="1428750"/>
          </a:xfrm>
          <a:prstGeom prst="rect">
            <a:avLst/>
          </a:prstGeom>
        </p:spPr>
      </p:pic>
      <p:pic>
        <p:nvPicPr>
          <p:cNvPr id="14" name="图片 13">
            <a:extLst>
              <a:ext uri="{FF2B5EF4-FFF2-40B4-BE49-F238E27FC236}">
                <a16:creationId xmlns="" xmlns:a16="http://schemas.microsoft.com/office/drawing/2014/main" id="{E2EAD1F5-7C4D-4804-B76D-BF5E49BEACAF}"/>
              </a:ext>
            </a:extLst>
          </p:cNvPr>
          <p:cNvPicPr>
            <a:picLocks noChangeAspect="1"/>
          </p:cNvPicPr>
          <p:nvPr/>
        </p:nvPicPr>
        <p:blipFill rotWithShape="1">
          <a:blip r:embed="rId5"/>
          <a:srcRect l="6691" r="11311"/>
          <a:stretch/>
        </p:blipFill>
        <p:spPr>
          <a:xfrm>
            <a:off x="1935581" y="4328682"/>
            <a:ext cx="5248551" cy="638175"/>
          </a:xfrm>
          <a:prstGeom prst="rect">
            <a:avLst/>
          </a:prstGeom>
        </p:spPr>
      </p:pic>
      <p:sp>
        <p:nvSpPr>
          <p:cNvPr id="16" name="文本框 15">
            <a:extLst>
              <a:ext uri="{FF2B5EF4-FFF2-40B4-BE49-F238E27FC236}">
                <a16:creationId xmlns="" xmlns:a16="http://schemas.microsoft.com/office/drawing/2014/main" id="{3D0EBA9A-0E22-41D6-BD11-F4CAF2B71ABA}"/>
              </a:ext>
            </a:extLst>
          </p:cNvPr>
          <p:cNvSpPr txBox="1"/>
          <p:nvPr/>
        </p:nvSpPr>
        <p:spPr>
          <a:xfrm>
            <a:off x="1363797" y="4392660"/>
            <a:ext cx="603315"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令</a:t>
            </a:r>
          </a:p>
        </p:txBody>
      </p:sp>
      <p:sp>
        <p:nvSpPr>
          <p:cNvPr id="17" name="文本框 16">
            <a:extLst>
              <a:ext uri="{FF2B5EF4-FFF2-40B4-BE49-F238E27FC236}">
                <a16:creationId xmlns="" xmlns:a16="http://schemas.microsoft.com/office/drawing/2014/main" id="{DBFF0F35-B766-49E3-8111-C4022CB0A07E}"/>
              </a:ext>
            </a:extLst>
          </p:cNvPr>
          <p:cNvSpPr txBox="1"/>
          <p:nvPr/>
        </p:nvSpPr>
        <p:spPr>
          <a:xfrm>
            <a:off x="7204360" y="4364149"/>
            <a:ext cx="133860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则有</a:t>
            </a:r>
          </a:p>
        </p:txBody>
      </p:sp>
      <p:sp>
        <p:nvSpPr>
          <p:cNvPr id="18" name="文本框 17">
            <a:extLst>
              <a:ext uri="{FF2B5EF4-FFF2-40B4-BE49-F238E27FC236}">
                <a16:creationId xmlns="" xmlns:a16="http://schemas.microsoft.com/office/drawing/2014/main" id="{8C1113C6-C90C-43BB-9055-D9DD3717BC0A}"/>
              </a:ext>
            </a:extLst>
          </p:cNvPr>
          <p:cNvSpPr txBox="1"/>
          <p:nvPr/>
        </p:nvSpPr>
        <p:spPr>
          <a:xfrm>
            <a:off x="8098290" y="5349382"/>
            <a:ext cx="399627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每一对匹配点提供一个约束</a:t>
            </a:r>
          </a:p>
        </p:txBody>
      </p:sp>
      <p:pic>
        <p:nvPicPr>
          <p:cNvPr id="19" name="图片 18">
            <a:extLst>
              <a:ext uri="{FF2B5EF4-FFF2-40B4-BE49-F238E27FC236}">
                <a16:creationId xmlns="" xmlns:a16="http://schemas.microsoft.com/office/drawing/2014/main" id="{C235BE1A-B150-4406-B219-33D06F49B14E}"/>
              </a:ext>
            </a:extLst>
          </p:cNvPr>
          <p:cNvPicPr>
            <a:picLocks noChangeAspect="1"/>
          </p:cNvPicPr>
          <p:nvPr/>
        </p:nvPicPr>
        <p:blipFill>
          <a:blip r:embed="rId6"/>
          <a:stretch>
            <a:fillRect/>
          </a:stretch>
        </p:blipFill>
        <p:spPr>
          <a:xfrm>
            <a:off x="1429732" y="5285196"/>
            <a:ext cx="5686425" cy="647700"/>
          </a:xfrm>
          <a:prstGeom prst="rect">
            <a:avLst/>
          </a:prstGeom>
        </p:spPr>
      </p:pic>
      <p:sp>
        <p:nvSpPr>
          <p:cNvPr id="21" name="箭头: 下 20">
            <a:extLst>
              <a:ext uri="{FF2B5EF4-FFF2-40B4-BE49-F238E27FC236}">
                <a16:creationId xmlns="" xmlns:a16="http://schemas.microsoft.com/office/drawing/2014/main" id="{F46B487F-59DE-496C-BAE6-5021A4C78EE9}"/>
              </a:ext>
            </a:extLst>
          </p:cNvPr>
          <p:cNvSpPr/>
          <p:nvPr/>
        </p:nvSpPr>
        <p:spPr>
          <a:xfrm rot="5400000">
            <a:off x="7475248" y="5313775"/>
            <a:ext cx="263950" cy="532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pic>
        <p:nvPicPr>
          <p:cNvPr id="7" name="图片 6">
            <a:extLst>
              <a:ext uri="{FF2B5EF4-FFF2-40B4-BE49-F238E27FC236}">
                <a16:creationId xmlns="" xmlns:a16="http://schemas.microsoft.com/office/drawing/2014/main" id="{6C894C6F-D146-42EF-904D-3288C4BE09EE}"/>
              </a:ext>
            </a:extLst>
          </p:cNvPr>
          <p:cNvPicPr>
            <a:picLocks noChangeAspect="1"/>
          </p:cNvPicPr>
          <p:nvPr/>
        </p:nvPicPr>
        <p:blipFill>
          <a:blip r:embed="rId7"/>
          <a:stretch>
            <a:fillRect/>
          </a:stretch>
        </p:blipFill>
        <p:spPr>
          <a:xfrm>
            <a:off x="9130497" y="2093149"/>
            <a:ext cx="1499746" cy="542591"/>
          </a:xfrm>
          <a:prstGeom prst="rect">
            <a:avLst/>
          </a:prstGeom>
        </p:spPr>
      </p:pic>
      <p:pic>
        <p:nvPicPr>
          <p:cNvPr id="5" name="图片 4">
            <a:extLst>
              <a:ext uri="{FF2B5EF4-FFF2-40B4-BE49-F238E27FC236}">
                <a16:creationId xmlns="" xmlns:a16="http://schemas.microsoft.com/office/drawing/2014/main" id="{7C514DBB-0CA9-47D4-BA0F-77F9273E21F3}"/>
              </a:ext>
            </a:extLst>
          </p:cNvPr>
          <p:cNvPicPr>
            <a:picLocks noChangeAspect="1"/>
          </p:cNvPicPr>
          <p:nvPr/>
        </p:nvPicPr>
        <p:blipFill>
          <a:blip r:embed="rId8"/>
          <a:stretch>
            <a:fillRect/>
          </a:stretch>
        </p:blipFill>
        <p:spPr>
          <a:xfrm>
            <a:off x="9239250" y="0"/>
            <a:ext cx="2952750" cy="1038225"/>
          </a:xfrm>
          <a:prstGeom prst="rect">
            <a:avLst/>
          </a:prstGeom>
        </p:spPr>
      </p:pic>
      <p:sp>
        <p:nvSpPr>
          <p:cNvPr id="20" name="文本框 19">
            <a:extLst>
              <a:ext uri="{FF2B5EF4-FFF2-40B4-BE49-F238E27FC236}">
                <a16:creationId xmlns="" xmlns:a16="http://schemas.microsoft.com/office/drawing/2014/main" id="{7C66F154-5272-498A-B6E3-569A885C5B45}"/>
              </a:ext>
            </a:extLst>
          </p:cNvPr>
          <p:cNvSpPr txBox="1"/>
          <p:nvPr/>
        </p:nvSpPr>
        <p:spPr>
          <a:xfrm>
            <a:off x="499620" y="233015"/>
            <a:ext cx="6014301" cy="646331"/>
          </a:xfrm>
          <a:prstGeom prst="rect">
            <a:avLst/>
          </a:prstGeom>
          <a:noFill/>
        </p:spPr>
        <p:txBody>
          <a:bodyPr wrap="square" rtlCol="0">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spTree>
    <p:extLst>
      <p:ext uri="{BB962C8B-B14F-4D97-AF65-F5344CB8AC3E}">
        <p14:creationId xmlns:p14="http://schemas.microsoft.com/office/powerpoint/2010/main" val="2180722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 xmlns:a16="http://schemas.microsoft.com/office/drawing/2014/main" id="{98977866-789D-4F35-ABC3-022E12E3C09D}"/>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6" name="矩形 5">
            <a:extLst>
              <a:ext uri="{FF2B5EF4-FFF2-40B4-BE49-F238E27FC236}">
                <a16:creationId xmlns="" xmlns:a16="http://schemas.microsoft.com/office/drawing/2014/main" id="{B29F2797-5EBB-4E77-BF33-9CD189BB34F9}"/>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 xmlns:a16="http://schemas.microsoft.com/office/drawing/2014/main" id="{2B986C42-5B2C-45D5-9F66-26ED816540AD}"/>
              </a:ext>
            </a:extLst>
          </p:cNvPr>
          <p:cNvSpPr txBox="1"/>
          <p:nvPr/>
        </p:nvSpPr>
        <p:spPr>
          <a:xfrm>
            <a:off x="992349" y="1475436"/>
            <a:ext cx="2486142" cy="461665"/>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当有</a:t>
            </a:r>
            <a:r>
              <a:rPr lang="en-US" altLang="zh-CN" sz="2400" b="1" dirty="0">
                <a:latin typeface="黑体" panose="02010609060101010101" pitchFamily="49" charset="-122"/>
                <a:ea typeface="黑体" panose="02010609060101010101" pitchFamily="49" charset="-122"/>
              </a:rPr>
              <a:t>n</a:t>
            </a:r>
            <a:r>
              <a:rPr lang="zh-CN" altLang="en-US" sz="2400" b="1" dirty="0">
                <a:latin typeface="黑体" panose="02010609060101010101" pitchFamily="49" charset="-122"/>
                <a:ea typeface="黑体" panose="02010609060101010101" pitchFamily="49" charset="-122"/>
              </a:rPr>
              <a:t>对匹配点时</a:t>
            </a:r>
          </a:p>
        </p:txBody>
      </p:sp>
      <p:pic>
        <p:nvPicPr>
          <p:cNvPr id="9" name="图片 8">
            <a:extLst>
              <a:ext uri="{FF2B5EF4-FFF2-40B4-BE49-F238E27FC236}">
                <a16:creationId xmlns="" xmlns:a16="http://schemas.microsoft.com/office/drawing/2014/main" id="{A174F524-0018-4F26-B330-6A79F5C8C025}"/>
              </a:ext>
            </a:extLst>
          </p:cNvPr>
          <p:cNvPicPr>
            <a:picLocks noChangeAspect="1"/>
          </p:cNvPicPr>
          <p:nvPr/>
        </p:nvPicPr>
        <p:blipFill>
          <a:blip r:embed="rId2"/>
          <a:stretch>
            <a:fillRect/>
          </a:stretch>
        </p:blipFill>
        <p:spPr>
          <a:xfrm>
            <a:off x="2006825" y="1998180"/>
            <a:ext cx="8267700" cy="2533650"/>
          </a:xfrm>
          <a:prstGeom prst="rect">
            <a:avLst/>
          </a:prstGeom>
        </p:spPr>
      </p:pic>
      <p:sp>
        <p:nvSpPr>
          <p:cNvPr id="11" name="流程图: 接点 10">
            <a:extLst>
              <a:ext uri="{FF2B5EF4-FFF2-40B4-BE49-F238E27FC236}">
                <a16:creationId xmlns="" xmlns:a16="http://schemas.microsoft.com/office/drawing/2014/main" id="{D2365360-324D-4898-A504-0124BD1CC21A}"/>
              </a:ext>
            </a:extLst>
          </p:cNvPr>
          <p:cNvSpPr/>
          <p:nvPr/>
        </p:nvSpPr>
        <p:spPr>
          <a:xfrm>
            <a:off x="1272619" y="5081047"/>
            <a:ext cx="160255" cy="1602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12" name="流程图: 接点 11">
            <a:extLst>
              <a:ext uri="{FF2B5EF4-FFF2-40B4-BE49-F238E27FC236}">
                <a16:creationId xmlns="" xmlns:a16="http://schemas.microsoft.com/office/drawing/2014/main" id="{031B19A6-A827-4DE9-8992-ADC8AC47F5DB}"/>
              </a:ext>
            </a:extLst>
          </p:cNvPr>
          <p:cNvSpPr/>
          <p:nvPr/>
        </p:nvSpPr>
        <p:spPr>
          <a:xfrm>
            <a:off x="1264764" y="5575395"/>
            <a:ext cx="160255" cy="1602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13" name="流程图: 接点 12">
            <a:extLst>
              <a:ext uri="{FF2B5EF4-FFF2-40B4-BE49-F238E27FC236}">
                <a16:creationId xmlns="" xmlns:a16="http://schemas.microsoft.com/office/drawing/2014/main" id="{8A8F83C9-C2D7-409B-BE2E-906D37CEB3FF}"/>
              </a:ext>
            </a:extLst>
          </p:cNvPr>
          <p:cNvSpPr/>
          <p:nvPr/>
        </p:nvSpPr>
        <p:spPr>
          <a:xfrm>
            <a:off x="1264764" y="6069743"/>
            <a:ext cx="160255" cy="1602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 xmlns:a16="http://schemas.microsoft.com/office/drawing/2014/main" id="{B2545254-242C-4F30-98CD-40B2F882F36B}"/>
              </a:ext>
            </a:extLst>
          </p:cNvPr>
          <p:cNvSpPr txBox="1"/>
          <p:nvPr/>
        </p:nvSpPr>
        <p:spPr>
          <a:xfrm>
            <a:off x="1523258" y="4980665"/>
            <a:ext cx="6094428"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要保证有唯一解至少需要</a:t>
            </a:r>
            <a:r>
              <a:rPr lang="en-US" altLang="zh-CN" sz="2000" dirty="0">
                <a:latin typeface="黑体" panose="02010609060101010101" pitchFamily="49" charset="-122"/>
                <a:ea typeface="黑体" panose="02010609060101010101" pitchFamily="49" charset="-122"/>
              </a:rPr>
              <a:t>8</a:t>
            </a:r>
            <a:r>
              <a:rPr lang="zh-CN" altLang="en-US" sz="2000" dirty="0">
                <a:latin typeface="黑体" panose="02010609060101010101" pitchFamily="49" charset="-122"/>
                <a:ea typeface="黑体" panose="02010609060101010101" pitchFamily="49" charset="-122"/>
              </a:rPr>
              <a:t>对匹配点</a:t>
            </a:r>
          </a:p>
        </p:txBody>
      </p:sp>
      <p:sp>
        <p:nvSpPr>
          <p:cNvPr id="18" name="文本框 17">
            <a:extLst>
              <a:ext uri="{FF2B5EF4-FFF2-40B4-BE49-F238E27FC236}">
                <a16:creationId xmlns="" xmlns:a16="http://schemas.microsoft.com/office/drawing/2014/main" id="{3773B229-10E6-431E-8C6C-AB591973F952}"/>
              </a:ext>
            </a:extLst>
          </p:cNvPr>
          <p:cNvSpPr txBox="1"/>
          <p:nvPr/>
        </p:nvSpPr>
        <p:spPr>
          <a:xfrm>
            <a:off x="1781665" y="5412400"/>
            <a:ext cx="7249213"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     时，若    非奇异，则有唯一解，称为</a:t>
            </a:r>
            <a:r>
              <a:rPr lang="en-US" altLang="zh-CN" sz="2000" dirty="0">
                <a:latin typeface="黑体" panose="02010609060101010101" pitchFamily="49" charset="-122"/>
                <a:ea typeface="黑体" panose="02010609060101010101" pitchFamily="49" charset="-122"/>
              </a:rPr>
              <a:t>8</a:t>
            </a:r>
            <a:r>
              <a:rPr lang="zh-CN" altLang="en-US" sz="2000" dirty="0">
                <a:latin typeface="黑体" panose="02010609060101010101" pitchFamily="49" charset="-122"/>
                <a:ea typeface="黑体" panose="02010609060101010101" pitchFamily="49" charset="-122"/>
              </a:rPr>
              <a:t>点法</a:t>
            </a:r>
          </a:p>
        </p:txBody>
      </p:sp>
      <p:pic>
        <p:nvPicPr>
          <p:cNvPr id="19" name="图片 18">
            <a:extLst>
              <a:ext uri="{FF2B5EF4-FFF2-40B4-BE49-F238E27FC236}">
                <a16:creationId xmlns="" xmlns:a16="http://schemas.microsoft.com/office/drawing/2014/main" id="{5ADE3D85-D298-4712-BDB5-EFBE4AA7E524}"/>
              </a:ext>
            </a:extLst>
          </p:cNvPr>
          <p:cNvPicPr>
            <a:picLocks noChangeAspect="1"/>
          </p:cNvPicPr>
          <p:nvPr/>
        </p:nvPicPr>
        <p:blipFill>
          <a:blip r:embed="rId3"/>
          <a:stretch>
            <a:fillRect/>
          </a:stretch>
        </p:blipFill>
        <p:spPr>
          <a:xfrm>
            <a:off x="3383713" y="5473843"/>
            <a:ext cx="295275" cy="266700"/>
          </a:xfrm>
          <a:prstGeom prst="rect">
            <a:avLst/>
          </a:prstGeom>
        </p:spPr>
      </p:pic>
      <p:pic>
        <p:nvPicPr>
          <p:cNvPr id="20" name="图片 19">
            <a:extLst>
              <a:ext uri="{FF2B5EF4-FFF2-40B4-BE49-F238E27FC236}">
                <a16:creationId xmlns="" xmlns:a16="http://schemas.microsoft.com/office/drawing/2014/main" id="{1E3333D5-B232-4317-9BBE-D2F26C056613}"/>
              </a:ext>
            </a:extLst>
          </p:cNvPr>
          <p:cNvPicPr>
            <a:picLocks noChangeAspect="1"/>
          </p:cNvPicPr>
          <p:nvPr/>
        </p:nvPicPr>
        <p:blipFill>
          <a:blip r:embed="rId4"/>
          <a:stretch>
            <a:fillRect/>
          </a:stretch>
        </p:blipFill>
        <p:spPr>
          <a:xfrm>
            <a:off x="1609514" y="5845189"/>
            <a:ext cx="794623" cy="522491"/>
          </a:xfrm>
          <a:prstGeom prst="rect">
            <a:avLst/>
          </a:prstGeom>
        </p:spPr>
      </p:pic>
      <p:pic>
        <p:nvPicPr>
          <p:cNvPr id="21" name="图片 20">
            <a:extLst>
              <a:ext uri="{FF2B5EF4-FFF2-40B4-BE49-F238E27FC236}">
                <a16:creationId xmlns="" xmlns:a16="http://schemas.microsoft.com/office/drawing/2014/main" id="{48EFCD89-59D4-4269-A7D8-4F2009D5ED5C}"/>
              </a:ext>
            </a:extLst>
          </p:cNvPr>
          <p:cNvPicPr>
            <a:picLocks noChangeAspect="1"/>
          </p:cNvPicPr>
          <p:nvPr/>
        </p:nvPicPr>
        <p:blipFill rotWithShape="1">
          <a:blip r:embed="rId5"/>
          <a:srcRect r="34921" b="26195"/>
          <a:stretch/>
        </p:blipFill>
        <p:spPr>
          <a:xfrm>
            <a:off x="1534658" y="5477435"/>
            <a:ext cx="944337" cy="331483"/>
          </a:xfrm>
          <a:prstGeom prst="rect">
            <a:avLst/>
          </a:prstGeom>
        </p:spPr>
      </p:pic>
      <p:sp>
        <p:nvSpPr>
          <p:cNvPr id="22" name="文本框 21">
            <a:extLst>
              <a:ext uri="{FF2B5EF4-FFF2-40B4-BE49-F238E27FC236}">
                <a16:creationId xmlns="" xmlns:a16="http://schemas.microsoft.com/office/drawing/2014/main" id="{6677947C-1C99-436C-9970-B69BCA4CBF81}"/>
              </a:ext>
            </a:extLst>
          </p:cNvPr>
          <p:cNvSpPr txBox="1"/>
          <p:nvPr/>
        </p:nvSpPr>
        <p:spPr>
          <a:xfrm>
            <a:off x="2407395" y="5929857"/>
            <a:ext cx="4092510"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时，可用最小二乘法求解</a:t>
            </a:r>
          </a:p>
        </p:txBody>
      </p:sp>
      <p:sp>
        <p:nvSpPr>
          <p:cNvPr id="17" name="文本框 16">
            <a:extLst>
              <a:ext uri="{FF2B5EF4-FFF2-40B4-BE49-F238E27FC236}">
                <a16:creationId xmlns="" xmlns:a16="http://schemas.microsoft.com/office/drawing/2014/main" id="{229798D9-01B0-4900-AF1C-C162F7CA842F}"/>
              </a:ext>
            </a:extLst>
          </p:cNvPr>
          <p:cNvSpPr txBox="1"/>
          <p:nvPr/>
        </p:nvSpPr>
        <p:spPr>
          <a:xfrm>
            <a:off x="7965885" y="4904568"/>
            <a:ext cx="4025010" cy="1015663"/>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在求得基础矩阵</a:t>
            </a:r>
            <a:r>
              <a:rPr lang="en-US" altLang="zh-CN" sz="2000" dirty="0">
                <a:latin typeface="黑体" panose="02010609060101010101" pitchFamily="49" charset="-122"/>
                <a:ea typeface="黑体" panose="02010609060101010101" pitchFamily="49" charset="-122"/>
              </a:rPr>
              <a:t>F</a:t>
            </a:r>
            <a:r>
              <a:rPr lang="zh-CN" altLang="en-US" sz="2000" dirty="0">
                <a:latin typeface="黑体" panose="02010609060101010101" pitchFamily="49" charset="-122"/>
                <a:ea typeface="黑体" panose="02010609060101010101" pitchFamily="49" charset="-122"/>
              </a:rPr>
              <a:t>之后，接下来使用奇异值分解（</a:t>
            </a:r>
            <a:r>
              <a:rPr lang="en-US" altLang="zh-CN" sz="2000" dirty="0">
                <a:latin typeface="黑体" panose="02010609060101010101" pitchFamily="49" charset="-122"/>
                <a:ea typeface="黑体" panose="02010609060101010101" pitchFamily="49" charset="-122"/>
              </a:rPr>
              <a:t>SVD</a:t>
            </a:r>
            <a:r>
              <a:rPr lang="zh-CN" altLang="en-US" sz="2000" dirty="0">
                <a:latin typeface="黑体" panose="02010609060101010101" pitchFamily="49" charset="-122"/>
                <a:ea typeface="黑体" panose="02010609060101010101" pitchFamily="49" charset="-122"/>
              </a:rPr>
              <a:t>）即可以求得对应的</a:t>
            </a:r>
            <a:r>
              <a:rPr lang="en-US" altLang="zh-CN" sz="2000" dirty="0">
                <a:latin typeface="黑体" panose="02010609060101010101" pitchFamily="49" charset="-122"/>
                <a:ea typeface="黑体" panose="02010609060101010101" pitchFamily="49" charset="-122"/>
              </a:rPr>
              <a:t>R</a:t>
            </a:r>
            <a:r>
              <a:rPr lang="zh-CN" altLang="en-US" sz="2000" dirty="0">
                <a:latin typeface="黑体" panose="02010609060101010101" pitchFamily="49" charset="-122"/>
                <a:ea typeface="黑体" panose="02010609060101010101" pitchFamily="49" charset="-122"/>
              </a:rPr>
              <a:t>和</a:t>
            </a:r>
            <a:r>
              <a:rPr lang="en-US" altLang="zh-CN" sz="2000" dirty="0">
                <a:latin typeface="黑体" panose="02010609060101010101" pitchFamily="49" charset="-122"/>
                <a:ea typeface="黑体" panose="02010609060101010101" pitchFamily="49" charset="-122"/>
              </a:rPr>
              <a:t>t</a:t>
            </a:r>
            <a:r>
              <a:rPr lang="zh-CN" altLang="en-US" sz="2000" dirty="0">
                <a:latin typeface="黑体" panose="02010609060101010101" pitchFamily="49" charset="-122"/>
                <a:ea typeface="黑体" panose="02010609060101010101" pitchFamily="49" charset="-122"/>
              </a:rPr>
              <a:t>。</a:t>
            </a:r>
          </a:p>
        </p:txBody>
      </p:sp>
      <p:pic>
        <p:nvPicPr>
          <p:cNvPr id="2" name="图片 1">
            <a:extLst>
              <a:ext uri="{FF2B5EF4-FFF2-40B4-BE49-F238E27FC236}">
                <a16:creationId xmlns="" xmlns:a16="http://schemas.microsoft.com/office/drawing/2014/main" id="{7F3E69C0-AD92-498D-A713-28999A3A4D47}"/>
              </a:ext>
            </a:extLst>
          </p:cNvPr>
          <p:cNvPicPr>
            <a:picLocks noChangeAspect="1"/>
          </p:cNvPicPr>
          <p:nvPr/>
        </p:nvPicPr>
        <p:blipFill>
          <a:blip r:embed="rId6"/>
          <a:stretch>
            <a:fillRect/>
          </a:stretch>
        </p:blipFill>
        <p:spPr>
          <a:xfrm>
            <a:off x="9239250" y="0"/>
            <a:ext cx="2952750" cy="1038225"/>
          </a:xfrm>
          <a:prstGeom prst="rect">
            <a:avLst/>
          </a:prstGeom>
        </p:spPr>
      </p:pic>
      <p:sp>
        <p:nvSpPr>
          <p:cNvPr id="23" name="文本框 22">
            <a:extLst>
              <a:ext uri="{FF2B5EF4-FFF2-40B4-BE49-F238E27FC236}">
                <a16:creationId xmlns="" xmlns:a16="http://schemas.microsoft.com/office/drawing/2014/main" id="{0285AFAC-0694-45A4-8803-FDF6268165A8}"/>
              </a:ext>
            </a:extLst>
          </p:cNvPr>
          <p:cNvSpPr txBox="1"/>
          <p:nvPr/>
        </p:nvSpPr>
        <p:spPr>
          <a:xfrm>
            <a:off x="499620" y="233015"/>
            <a:ext cx="6014301" cy="646331"/>
          </a:xfrm>
          <a:prstGeom prst="rect">
            <a:avLst/>
          </a:prstGeom>
          <a:noFill/>
        </p:spPr>
        <p:txBody>
          <a:bodyPr wrap="square" rtlCol="0">
            <a:spAutoFit/>
          </a:bodyPr>
          <a:lstStyle/>
          <a:p>
            <a:r>
              <a:rPr lang="zh-CN" altLang="en-US" sz="3600" b="1" dirty="0" smtClean="0">
                <a:latin typeface="黑体" panose="02010609060101010101" pitchFamily="49" charset="-122"/>
                <a:ea typeface="黑体" panose="02010609060101010101" pitchFamily="49" charset="-122"/>
              </a:rPr>
              <a:t>视觉</a:t>
            </a:r>
            <a:r>
              <a:rPr lang="zh-CN" altLang="en-US" sz="3600" b="1" dirty="0">
                <a:latin typeface="黑体" panose="02010609060101010101" pitchFamily="49" charset="-122"/>
                <a:ea typeface="黑体" panose="02010609060101010101" pitchFamily="49" charset="-122"/>
              </a:rPr>
              <a:t>里程计 </a:t>
            </a:r>
            <a:r>
              <a:rPr lang="en-US" altLang="zh-CN" sz="3600" b="1" dirty="0">
                <a:latin typeface="黑体" panose="02010609060101010101" pitchFamily="49" charset="-122"/>
                <a:ea typeface="黑体" panose="02010609060101010101" pitchFamily="49" charset="-122"/>
              </a:rPr>
              <a:t>VO</a:t>
            </a:r>
          </a:p>
        </p:txBody>
      </p:sp>
    </p:spTree>
    <p:extLst>
      <p:ext uri="{BB962C8B-B14F-4D97-AF65-F5344CB8AC3E}">
        <p14:creationId xmlns:p14="http://schemas.microsoft.com/office/powerpoint/2010/main" val="76075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72209"/>
            <a:ext cx="10515600" cy="4904754"/>
          </a:xfrm>
        </p:spPr>
        <p:txBody>
          <a:bodyPr>
            <a:normAutofit/>
          </a:bodyPr>
          <a:lstStyle/>
          <a:p>
            <a:r>
              <a:rPr lang="zh-CN" altLang="en-US" sz="3200" dirty="0">
                <a:latin typeface="黑体" panose="02010609060101010101" pitchFamily="49" charset="-122"/>
                <a:ea typeface="黑体" panose="02010609060101010101" pitchFamily="49" charset="-122"/>
              </a:rPr>
              <a:t>应用领域</a:t>
            </a:r>
          </a:p>
        </p:txBody>
      </p:sp>
      <p:pic>
        <p:nvPicPr>
          <p:cNvPr id="4" name="图片 3"/>
          <p:cNvPicPr>
            <a:picLocks noChangeAspect="1"/>
          </p:cNvPicPr>
          <p:nvPr/>
        </p:nvPicPr>
        <p:blipFill>
          <a:blip r:embed="rId3"/>
          <a:stretch>
            <a:fillRect/>
          </a:stretch>
        </p:blipFill>
        <p:spPr>
          <a:xfrm>
            <a:off x="661253" y="4179863"/>
            <a:ext cx="3803377" cy="2144709"/>
          </a:xfrm>
          <a:prstGeom prst="rect">
            <a:avLst/>
          </a:prstGeom>
        </p:spPr>
      </p:pic>
      <p:pic>
        <p:nvPicPr>
          <p:cNvPr id="5" name="图片 4"/>
          <p:cNvPicPr>
            <a:picLocks noChangeAspect="1"/>
          </p:cNvPicPr>
          <p:nvPr/>
        </p:nvPicPr>
        <p:blipFill>
          <a:blip r:embed="rId4"/>
          <a:stretch>
            <a:fillRect/>
          </a:stretch>
        </p:blipFill>
        <p:spPr>
          <a:xfrm>
            <a:off x="9239250" y="1698389"/>
            <a:ext cx="2555376" cy="235711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910" y="1825126"/>
            <a:ext cx="4698731" cy="2207128"/>
          </a:xfrm>
          <a:prstGeom prst="rect">
            <a:avLst/>
          </a:prstGeom>
        </p:spPr>
      </p:pic>
      <p:pic>
        <p:nvPicPr>
          <p:cNvPr id="7" name="图片 6"/>
          <p:cNvPicPr>
            <a:picLocks noChangeAspect="1"/>
          </p:cNvPicPr>
          <p:nvPr/>
        </p:nvPicPr>
        <p:blipFill>
          <a:blip r:embed="rId6"/>
          <a:stretch>
            <a:fillRect/>
          </a:stretch>
        </p:blipFill>
        <p:spPr>
          <a:xfrm>
            <a:off x="661253" y="1994306"/>
            <a:ext cx="3609657" cy="2061196"/>
          </a:xfrm>
          <a:prstGeom prst="rect">
            <a:avLst/>
          </a:prstGeom>
        </p:spPr>
      </p:pic>
      <p:pic>
        <p:nvPicPr>
          <p:cNvPr id="8" name="图片 7"/>
          <p:cNvPicPr>
            <a:picLocks noChangeAspect="1"/>
          </p:cNvPicPr>
          <p:nvPr/>
        </p:nvPicPr>
        <p:blipFill>
          <a:blip r:embed="rId7"/>
          <a:stretch>
            <a:fillRect/>
          </a:stretch>
        </p:blipFill>
        <p:spPr>
          <a:xfrm>
            <a:off x="6096000" y="4208558"/>
            <a:ext cx="5376597" cy="2243076"/>
          </a:xfrm>
          <a:prstGeom prst="rect">
            <a:avLst/>
          </a:prstGeom>
        </p:spPr>
      </p:pic>
      <p:sp>
        <p:nvSpPr>
          <p:cNvPr id="9" name="文本框 8">
            <a:extLst>
              <a:ext uri="{FF2B5EF4-FFF2-40B4-BE49-F238E27FC236}">
                <a16:creationId xmlns="" xmlns:a16="http://schemas.microsoft.com/office/drawing/2014/main" id="{E4355E01-46EB-41A2-AC4F-35ABBEF203D4}"/>
              </a:ext>
            </a:extLst>
          </p:cNvPr>
          <p:cNvSpPr txBox="1"/>
          <p:nvPr/>
        </p:nvSpPr>
        <p:spPr>
          <a:xfrm>
            <a:off x="499620" y="145151"/>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前言</a:t>
            </a:r>
          </a:p>
        </p:txBody>
      </p:sp>
      <p:cxnSp>
        <p:nvCxnSpPr>
          <p:cNvPr id="10" name="直接连接符 9">
            <a:extLst>
              <a:ext uri="{FF2B5EF4-FFF2-40B4-BE49-F238E27FC236}">
                <a16:creationId xmlns="" xmlns:a16="http://schemas.microsoft.com/office/drawing/2014/main" id="{595330E6-E88D-4B4E-8C5A-E296AF7F447B}"/>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1" name="矩形 10">
            <a:extLst>
              <a:ext uri="{FF2B5EF4-FFF2-40B4-BE49-F238E27FC236}">
                <a16:creationId xmlns="" xmlns:a16="http://schemas.microsoft.com/office/drawing/2014/main" id="{F45C0248-CF67-4C43-AE1C-6A0A074DB8A6}"/>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 xmlns:a16="http://schemas.microsoft.com/office/drawing/2014/main" id="{5EF47078-AB51-4B8C-8A9B-4A0D12C51CA7}"/>
              </a:ext>
            </a:extLst>
          </p:cNvPr>
          <p:cNvPicPr>
            <a:picLocks noChangeAspect="1"/>
          </p:cNvPicPr>
          <p:nvPr/>
        </p:nvPicPr>
        <p:blipFill>
          <a:blip r:embed="rId8"/>
          <a:stretch>
            <a:fillRect/>
          </a:stretch>
        </p:blipFill>
        <p:spPr>
          <a:xfrm>
            <a:off x="9239250" y="52900"/>
            <a:ext cx="2952750" cy="1038225"/>
          </a:xfrm>
          <a:prstGeom prst="rect">
            <a:avLst/>
          </a:prstGeom>
        </p:spPr>
      </p:pic>
    </p:spTree>
    <p:extLst>
      <p:ext uri="{BB962C8B-B14F-4D97-AF65-F5344CB8AC3E}">
        <p14:creationId xmlns:p14="http://schemas.microsoft.com/office/powerpoint/2010/main" val="337738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 xmlns:a16="http://schemas.microsoft.com/office/drawing/2014/main" id="{0C9AB131-265A-4E65-B5F2-3FED9642B5B8}"/>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1364022F-94B7-4566-9E90-8278003B20FF}"/>
              </a:ext>
            </a:extLst>
          </p:cNvPr>
          <p:cNvSpPr/>
          <p:nvPr/>
        </p:nvSpPr>
        <p:spPr>
          <a:xfrm>
            <a:off x="353344"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22122C14-103F-4313-81F0-DD773B586839}"/>
              </a:ext>
            </a:extLst>
          </p:cNvPr>
          <p:cNvSpPr/>
          <p:nvPr/>
        </p:nvSpPr>
        <p:spPr>
          <a:xfrm>
            <a:off x="224412" y="1763164"/>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 xmlns:a16="http://schemas.microsoft.com/office/drawing/2014/main" id="{053F14FD-5461-4CC5-8CDA-B5BA2D85B21F}"/>
              </a:ext>
            </a:extLst>
          </p:cNvPr>
          <p:cNvSpPr txBox="1"/>
          <p:nvPr/>
        </p:nvSpPr>
        <p:spPr>
          <a:xfrm>
            <a:off x="823683" y="1634315"/>
            <a:ext cx="11485389" cy="943528"/>
          </a:xfrm>
          <a:prstGeom prst="rect">
            <a:avLst/>
          </a:prstGeom>
          <a:noFill/>
        </p:spPr>
        <p:txBody>
          <a:bodyPr wrap="square">
            <a:spAutoFit/>
          </a:bodyPr>
          <a:lstStyle/>
          <a:p>
            <a:pPr algn="l">
              <a:lnSpc>
                <a:spcPct val="150000"/>
              </a:lnSpc>
            </a:pPr>
            <a:r>
              <a:rPr lang="zh-CN" altLang="en-US" sz="2000" b="0" i="0" dirty="0">
                <a:effectLst/>
                <a:latin typeface="黑体" panose="02010609060101010101" pitchFamily="49" charset="-122"/>
                <a:ea typeface="黑体" panose="02010609060101010101" pitchFamily="49" charset="-122"/>
              </a:rPr>
              <a:t>照片，本质上是拍照时的场景（</a:t>
            </a:r>
            <a:r>
              <a:rPr lang="en-US" altLang="zh-CN" sz="2000" b="0" i="0" dirty="0">
                <a:effectLst/>
                <a:latin typeface="黑体" panose="02010609060101010101" pitchFamily="49" charset="-122"/>
                <a:ea typeface="黑体" panose="02010609060101010101" pitchFamily="49" charset="-122"/>
              </a:rPr>
              <a:t>Scene</a:t>
            </a:r>
            <a:r>
              <a:rPr lang="zh-CN" altLang="en-US" sz="2000" b="0" i="0" dirty="0">
                <a:effectLst/>
                <a:latin typeface="黑体" panose="02010609060101010101" pitchFamily="49" charset="-122"/>
                <a:ea typeface="黑体" panose="02010609060101010101" pitchFamily="49" charset="-122"/>
              </a:rPr>
              <a:t>），在相机的成像平面上留下的一个投影。 </a:t>
            </a:r>
            <a:endParaRPr lang="en-US" altLang="zh-CN" sz="2000" b="0" i="0" dirty="0">
              <a:effectLst/>
              <a:latin typeface="黑体" panose="02010609060101010101" pitchFamily="49" charset="-122"/>
              <a:ea typeface="黑体" panose="02010609060101010101" pitchFamily="49" charset="-122"/>
            </a:endParaRPr>
          </a:p>
          <a:p>
            <a:pPr algn="l">
              <a:lnSpc>
                <a:spcPct val="150000"/>
              </a:lnSpc>
            </a:pPr>
            <a:r>
              <a:rPr lang="zh-CN" altLang="en-US" sz="2000" b="0" i="0" dirty="0">
                <a:effectLst/>
                <a:latin typeface="黑体" panose="02010609060101010101" pitchFamily="49" charset="-122"/>
                <a:ea typeface="黑体" panose="02010609060101010101" pitchFamily="49" charset="-122"/>
              </a:rPr>
              <a:t>它以二维的形式反映了三维的世界。这个过程丢掉了场景的一个维度：也就是所谓的</a:t>
            </a:r>
            <a:r>
              <a:rPr lang="zh-CN" altLang="en-US" sz="2000" b="1" i="0" dirty="0">
                <a:solidFill>
                  <a:srgbClr val="FF0000"/>
                </a:solidFill>
                <a:effectLst/>
                <a:latin typeface="黑体" panose="02010609060101010101" pitchFamily="49" charset="-122"/>
                <a:ea typeface="黑体" panose="02010609060101010101" pitchFamily="49" charset="-122"/>
              </a:rPr>
              <a:t>深度</a:t>
            </a:r>
            <a:r>
              <a:rPr lang="zh-CN" altLang="en-US" sz="2000" b="0" i="0" dirty="0">
                <a:effectLst/>
                <a:latin typeface="黑体" panose="02010609060101010101" pitchFamily="49" charset="-122"/>
                <a:ea typeface="黑体" panose="02010609060101010101" pitchFamily="49" charset="-122"/>
              </a:rPr>
              <a:t>（或距离）。</a:t>
            </a:r>
          </a:p>
        </p:txBody>
      </p:sp>
      <p:sp>
        <p:nvSpPr>
          <p:cNvPr id="11" name="矩形 10">
            <a:extLst>
              <a:ext uri="{FF2B5EF4-FFF2-40B4-BE49-F238E27FC236}">
                <a16:creationId xmlns="" xmlns:a16="http://schemas.microsoft.com/office/drawing/2014/main" id="{87926160-6594-45F2-822A-0844E54F0F09}"/>
              </a:ext>
            </a:extLst>
          </p:cNvPr>
          <p:cNvSpPr/>
          <p:nvPr/>
        </p:nvSpPr>
        <p:spPr>
          <a:xfrm>
            <a:off x="241147" y="2832175"/>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 xmlns:a16="http://schemas.microsoft.com/office/drawing/2014/main" id="{E4973797-2294-4F07-BD10-7D08E6A9C745}"/>
              </a:ext>
            </a:extLst>
          </p:cNvPr>
          <p:cNvSpPr txBox="1"/>
          <p:nvPr/>
        </p:nvSpPr>
        <p:spPr>
          <a:xfrm>
            <a:off x="823683" y="2728848"/>
            <a:ext cx="7447338" cy="481863"/>
          </a:xfrm>
          <a:prstGeom prst="rect">
            <a:avLst/>
          </a:prstGeom>
          <a:noFill/>
        </p:spPr>
        <p:txBody>
          <a:bodyPr wrap="square" rtlCol="0">
            <a:spAutoFit/>
          </a:bodyPr>
          <a:lstStyle/>
          <a:p>
            <a:pPr>
              <a:lnSpc>
                <a:spcPct val="150000"/>
              </a:lnSpc>
            </a:pPr>
            <a:r>
              <a:rPr lang="zh-CN" altLang="en-US" sz="2000" dirty="0">
                <a:latin typeface="黑体" panose="02010609060101010101" pitchFamily="49" charset="-122"/>
                <a:ea typeface="黑体" panose="02010609060101010101" pitchFamily="49" charset="-122"/>
              </a:rPr>
              <a:t>没有距离信息，就无法判断物体的远近，无法得知物体的大小。</a:t>
            </a:r>
          </a:p>
        </p:txBody>
      </p:sp>
      <p:pic>
        <p:nvPicPr>
          <p:cNvPr id="13" name="图片 12">
            <a:extLst>
              <a:ext uri="{FF2B5EF4-FFF2-40B4-BE49-F238E27FC236}">
                <a16:creationId xmlns="" xmlns:a16="http://schemas.microsoft.com/office/drawing/2014/main" id="{DC900C92-C897-4890-B532-1490E8C827DE}"/>
              </a:ext>
            </a:extLst>
          </p:cNvPr>
          <p:cNvPicPr>
            <a:picLocks noChangeAspect="1"/>
          </p:cNvPicPr>
          <p:nvPr/>
        </p:nvPicPr>
        <p:blipFill>
          <a:blip r:embed="rId2"/>
          <a:stretch>
            <a:fillRect/>
          </a:stretch>
        </p:blipFill>
        <p:spPr>
          <a:xfrm>
            <a:off x="1419546" y="4185481"/>
            <a:ext cx="4174447" cy="2487030"/>
          </a:xfrm>
          <a:prstGeom prst="rect">
            <a:avLst/>
          </a:prstGeom>
        </p:spPr>
      </p:pic>
      <p:pic>
        <p:nvPicPr>
          <p:cNvPr id="14" name="图片 13">
            <a:extLst>
              <a:ext uri="{FF2B5EF4-FFF2-40B4-BE49-F238E27FC236}">
                <a16:creationId xmlns="" xmlns:a16="http://schemas.microsoft.com/office/drawing/2014/main" id="{2C92231C-95CF-41C3-880D-8BB90CE5BDAF}"/>
              </a:ext>
            </a:extLst>
          </p:cNvPr>
          <p:cNvPicPr>
            <a:picLocks noChangeAspect="1"/>
          </p:cNvPicPr>
          <p:nvPr/>
        </p:nvPicPr>
        <p:blipFill>
          <a:blip r:embed="rId3"/>
          <a:stretch>
            <a:fillRect/>
          </a:stretch>
        </p:blipFill>
        <p:spPr>
          <a:xfrm>
            <a:off x="9055522" y="3000196"/>
            <a:ext cx="2742192" cy="3857804"/>
          </a:xfrm>
          <a:prstGeom prst="rect">
            <a:avLst/>
          </a:prstGeom>
        </p:spPr>
      </p:pic>
      <p:sp>
        <p:nvSpPr>
          <p:cNvPr id="18" name="文本框 17">
            <a:extLst>
              <a:ext uri="{FF2B5EF4-FFF2-40B4-BE49-F238E27FC236}">
                <a16:creationId xmlns="" xmlns:a16="http://schemas.microsoft.com/office/drawing/2014/main" id="{F81256A2-15C8-4351-8391-D754CFEFEDB1}"/>
              </a:ext>
            </a:extLst>
          </p:cNvPr>
          <p:cNvSpPr txBox="1"/>
          <p:nvPr/>
        </p:nvSpPr>
        <p:spPr>
          <a:xfrm>
            <a:off x="823683" y="3352485"/>
            <a:ext cx="7358562" cy="400110"/>
          </a:xfrm>
          <a:prstGeom prst="rect">
            <a:avLst/>
          </a:prstGeom>
          <a:noFill/>
        </p:spPr>
        <p:txBody>
          <a:bodyPr wrap="square" rtlCol="0">
            <a:spAutoFit/>
          </a:bodyPr>
          <a:lstStyle/>
          <a:p>
            <a:r>
              <a:rPr lang="zh-CN" altLang="en-US" sz="2000" b="0" i="0" dirty="0">
                <a:solidFill>
                  <a:srgbClr val="4D4D4D"/>
                </a:solidFill>
                <a:effectLst/>
                <a:latin typeface="黑体" panose="02010609060101010101" pitchFamily="49" charset="-122"/>
                <a:ea typeface="黑体" panose="02010609060101010101" pitchFamily="49" charset="-122"/>
              </a:rPr>
              <a:t>可能是一个近处但很小的东西，也可能是一个远处但很大的东西。</a:t>
            </a:r>
            <a:endParaRPr lang="zh-CN" altLang="en-US" sz="2000"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 xmlns:a16="http://schemas.microsoft.com/office/drawing/2014/main" id="{23DAFE6B-598A-451F-AD10-5CFB953A82E5}"/>
              </a:ext>
            </a:extLst>
          </p:cNvPr>
          <p:cNvPicPr>
            <a:picLocks noChangeAspect="1"/>
          </p:cNvPicPr>
          <p:nvPr/>
        </p:nvPicPr>
        <p:blipFill>
          <a:blip r:embed="rId4"/>
          <a:stretch>
            <a:fillRect/>
          </a:stretch>
        </p:blipFill>
        <p:spPr>
          <a:xfrm>
            <a:off x="9055522" y="0"/>
            <a:ext cx="2952750" cy="1038225"/>
          </a:xfrm>
          <a:prstGeom prst="rect">
            <a:avLst/>
          </a:prstGeom>
        </p:spPr>
      </p:pic>
      <p:sp>
        <p:nvSpPr>
          <p:cNvPr id="15" name="文本框 14">
            <a:extLst>
              <a:ext uri="{FF2B5EF4-FFF2-40B4-BE49-F238E27FC236}">
                <a16:creationId xmlns="" xmlns:a16="http://schemas.microsoft.com/office/drawing/2014/main" id="{802824D9-0CD0-46A7-9C7F-89E757F9952E}"/>
              </a:ext>
            </a:extLst>
          </p:cNvPr>
          <p:cNvSpPr txBox="1"/>
          <p:nvPr/>
        </p:nvSpPr>
        <p:spPr>
          <a:xfrm>
            <a:off x="548928" y="994146"/>
            <a:ext cx="911865" cy="523220"/>
          </a:xfrm>
          <a:prstGeom prst="rect">
            <a:avLst/>
          </a:prstGeom>
          <a:noFill/>
        </p:spPr>
        <p:txBody>
          <a:bodyPr wrap="square">
            <a:spAutoFit/>
          </a:bodyPr>
          <a:lstStyle/>
          <a:p>
            <a:r>
              <a:rPr lang="zh-CN" altLang="en-US" sz="2800" b="1" dirty="0">
                <a:latin typeface="黑体" panose="02010609060101010101" pitchFamily="49" charset="-122"/>
                <a:ea typeface="黑体" panose="02010609060101010101" pitchFamily="49" charset="-122"/>
              </a:rPr>
              <a:t>深度</a:t>
            </a:r>
          </a:p>
        </p:txBody>
      </p:sp>
      <p:sp>
        <p:nvSpPr>
          <p:cNvPr id="16" name="文本框 15">
            <a:extLst>
              <a:ext uri="{FF2B5EF4-FFF2-40B4-BE49-F238E27FC236}">
                <a16:creationId xmlns="" xmlns:a16="http://schemas.microsoft.com/office/drawing/2014/main" id="{C56971F6-5D11-41CF-BC33-766CDD44DD76}"/>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前端：视觉里程计 </a:t>
            </a:r>
            <a:r>
              <a:rPr lang="en-US" altLang="zh-CN" sz="3600" b="1" dirty="0">
                <a:latin typeface="黑体" panose="02010609060101010101" pitchFamily="49" charset="-122"/>
                <a:ea typeface="黑体" panose="02010609060101010101" pitchFamily="49" charset="-122"/>
              </a:rPr>
              <a:t>VO</a:t>
            </a:r>
          </a:p>
        </p:txBody>
      </p:sp>
    </p:spTree>
    <p:extLst>
      <p:ext uri="{BB962C8B-B14F-4D97-AF65-F5344CB8AC3E}">
        <p14:creationId xmlns:p14="http://schemas.microsoft.com/office/powerpoint/2010/main" val="3973562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9322" y="1246786"/>
            <a:ext cx="3570208" cy="461665"/>
          </a:xfrm>
          <a:prstGeom prst="rect">
            <a:avLst/>
          </a:prstGeom>
          <a:noFill/>
        </p:spPr>
        <p:txBody>
          <a:bodyPr wrap="none" rtlCol="0">
            <a:spAutoFit/>
          </a:bodyPr>
          <a:lstStyle/>
          <a:p>
            <a:r>
              <a:rPr lang="zh-CN" altLang="en-US" sz="2400" dirty="0">
                <a:solidFill>
                  <a:srgbClr val="4D4D4D"/>
                </a:solidFill>
                <a:latin typeface="黑体" panose="02010609060101010101" pitchFamily="49" charset="-122"/>
                <a:ea typeface="黑体" panose="02010609060101010101" pitchFamily="49" charset="-122"/>
              </a:rPr>
              <a:t>三角测量</a:t>
            </a:r>
            <a:r>
              <a:rPr lang="zh-CN" altLang="en-US" sz="2400" b="1" dirty="0"/>
              <a:t>（生成地图点）</a:t>
            </a:r>
          </a:p>
        </p:txBody>
      </p:sp>
      <p:pic>
        <p:nvPicPr>
          <p:cNvPr id="5" name="图片 4"/>
          <p:cNvPicPr>
            <a:picLocks noChangeAspect="1"/>
          </p:cNvPicPr>
          <p:nvPr/>
        </p:nvPicPr>
        <p:blipFill>
          <a:blip r:embed="rId2"/>
          <a:stretch>
            <a:fillRect/>
          </a:stretch>
        </p:blipFill>
        <p:spPr>
          <a:xfrm>
            <a:off x="6648237" y="2209807"/>
            <a:ext cx="5182025" cy="2841755"/>
          </a:xfrm>
          <a:prstGeom prst="rect">
            <a:avLst/>
          </a:prstGeom>
        </p:spPr>
      </p:pic>
      <p:sp>
        <p:nvSpPr>
          <p:cNvPr id="2" name="矩形 1"/>
          <p:cNvSpPr/>
          <p:nvPr/>
        </p:nvSpPr>
        <p:spPr>
          <a:xfrm>
            <a:off x="717946" y="1980053"/>
            <a:ext cx="5177250" cy="1959191"/>
          </a:xfrm>
          <a:prstGeom prst="rect">
            <a:avLst/>
          </a:prstGeom>
        </p:spPr>
        <p:txBody>
          <a:bodyPr wrap="square">
            <a:spAutoFit/>
          </a:bodyPr>
          <a:lstStyle/>
          <a:p>
            <a:pPr>
              <a:lnSpc>
                <a:spcPct val="150000"/>
              </a:lnSpc>
            </a:pPr>
            <a:r>
              <a:rPr lang="en-US" altLang="zh-CN" sz="2400" dirty="0">
                <a:latin typeface="黑体" panose="02010609060101010101" pitchFamily="49" charset="-122"/>
                <a:ea typeface="黑体" panose="02010609060101010101" pitchFamily="49" charset="-122"/>
              </a:rPr>
              <a:t> </a:t>
            </a:r>
            <a:r>
              <a:rPr lang="zh-CN" altLang="en-US" sz="2000" dirty="0">
                <a:solidFill>
                  <a:srgbClr val="4D4D4D"/>
                </a:solidFill>
                <a:latin typeface="黑体" panose="02010609060101010101" pitchFamily="49" charset="-122"/>
                <a:ea typeface="黑体" panose="02010609060101010101" pitchFamily="49" charset="-122"/>
              </a:rPr>
              <a:t>在单目 SLAM 中，仅通过单张图像无法获得像素的深度信息，我们需要通过三角测量（Triangulation）（或三角化）的方法来估计地图点的深度。 </a:t>
            </a:r>
          </a:p>
        </p:txBody>
      </p:sp>
      <p:sp>
        <p:nvSpPr>
          <p:cNvPr id="6" name="矩形 5"/>
          <p:cNvSpPr/>
          <p:nvPr/>
        </p:nvSpPr>
        <p:spPr>
          <a:xfrm>
            <a:off x="787383" y="4118133"/>
            <a:ext cx="5484333" cy="1866858"/>
          </a:xfrm>
          <a:prstGeom prst="rect">
            <a:avLst/>
          </a:prstGeom>
        </p:spPr>
        <p:txBody>
          <a:bodyPr wrap="square">
            <a:spAutoFit/>
          </a:bodyPr>
          <a:lstStyle/>
          <a:p>
            <a:pPr>
              <a:lnSpc>
                <a:spcPct val="150000"/>
              </a:lnSpc>
            </a:pPr>
            <a:r>
              <a:rPr lang="zh-CN" altLang="en-US" sz="2000" dirty="0">
                <a:solidFill>
                  <a:srgbClr val="4D4D4D"/>
                </a:solidFill>
                <a:latin typeface="黑体" panose="02010609060101010101" pitchFamily="49" charset="-122"/>
                <a:ea typeface="黑体" panose="02010609060101010101" pitchFamily="49" charset="-122"/>
              </a:rPr>
              <a:t>三角测量是指，通过在两处观察同一个点的夹角，确定该点的距离。三角测量最早由高斯提出并应用于测量学中，它在天文学、地理学的测量中都有应用。</a:t>
            </a:r>
          </a:p>
        </p:txBody>
      </p:sp>
      <p:cxnSp>
        <p:nvCxnSpPr>
          <p:cNvPr id="7" name="直接连接符 6">
            <a:extLst>
              <a:ext uri="{FF2B5EF4-FFF2-40B4-BE49-F238E27FC236}">
                <a16:creationId xmlns="" xmlns:a16="http://schemas.microsoft.com/office/drawing/2014/main" id="{2039DBE3-2709-4340-BD86-F3ECFC63DF72}"/>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8" name="矩形 7">
            <a:extLst>
              <a:ext uri="{FF2B5EF4-FFF2-40B4-BE49-F238E27FC236}">
                <a16:creationId xmlns="" xmlns:a16="http://schemas.microsoft.com/office/drawing/2014/main" id="{F727D3B7-E522-441D-A7C3-5E7F9D4B141F}"/>
              </a:ext>
            </a:extLst>
          </p:cNvPr>
          <p:cNvSpPr/>
          <p:nvPr/>
        </p:nvSpPr>
        <p:spPr>
          <a:xfrm>
            <a:off x="356159" y="840774"/>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 xmlns:a16="http://schemas.microsoft.com/office/drawing/2014/main" id="{4313806B-4D3F-4B10-AE0D-9E5FF415C3B7}"/>
              </a:ext>
            </a:extLst>
          </p:cNvPr>
          <p:cNvPicPr>
            <a:picLocks noChangeAspect="1"/>
          </p:cNvPicPr>
          <p:nvPr/>
        </p:nvPicPr>
        <p:blipFill>
          <a:blip r:embed="rId3"/>
          <a:stretch>
            <a:fillRect/>
          </a:stretch>
        </p:blipFill>
        <p:spPr>
          <a:xfrm>
            <a:off x="9239250" y="0"/>
            <a:ext cx="2952750" cy="1038225"/>
          </a:xfrm>
          <a:prstGeom prst="rect">
            <a:avLst/>
          </a:prstGeom>
        </p:spPr>
      </p:pic>
      <p:sp>
        <p:nvSpPr>
          <p:cNvPr id="10" name="文本框 9">
            <a:extLst>
              <a:ext uri="{FF2B5EF4-FFF2-40B4-BE49-F238E27FC236}">
                <a16:creationId xmlns="" xmlns:a16="http://schemas.microsoft.com/office/drawing/2014/main" id="{80E6D113-2A42-4A9D-8ABA-42B4CFC9D884}"/>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前端：视觉里程计 </a:t>
            </a:r>
            <a:r>
              <a:rPr lang="en-US" altLang="zh-CN" sz="3600" b="1" dirty="0">
                <a:latin typeface="黑体" panose="02010609060101010101" pitchFamily="49" charset="-122"/>
                <a:ea typeface="黑体" panose="02010609060101010101" pitchFamily="49" charset="-122"/>
              </a:rPr>
              <a:t>VO</a:t>
            </a:r>
          </a:p>
        </p:txBody>
      </p:sp>
    </p:spTree>
    <p:extLst>
      <p:ext uri="{BB962C8B-B14F-4D97-AF65-F5344CB8AC3E}">
        <p14:creationId xmlns:p14="http://schemas.microsoft.com/office/powerpoint/2010/main" val="136117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3FEB6AFE-8150-441E-A406-F50FAA0365BF}"/>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三角测量</a:t>
            </a:r>
          </a:p>
        </p:txBody>
      </p:sp>
      <p:cxnSp>
        <p:nvCxnSpPr>
          <p:cNvPr id="3" name="直接连接符 2">
            <a:extLst>
              <a:ext uri="{FF2B5EF4-FFF2-40B4-BE49-F238E27FC236}">
                <a16:creationId xmlns="" xmlns:a16="http://schemas.microsoft.com/office/drawing/2014/main" id="{E53C4CE1-434F-431E-978E-B05223352DF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C1B7659F-B6DB-45BC-93E0-6BAC7A307A82}"/>
              </a:ext>
            </a:extLst>
          </p:cNvPr>
          <p:cNvSpPr/>
          <p:nvPr/>
        </p:nvSpPr>
        <p:spPr>
          <a:xfrm>
            <a:off x="233491"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9D5D6458-2A5F-4C0D-AB62-AC32DD477698}"/>
              </a:ext>
            </a:extLst>
          </p:cNvPr>
          <p:cNvSpPr txBox="1"/>
          <p:nvPr/>
        </p:nvSpPr>
        <p:spPr>
          <a:xfrm>
            <a:off x="356159" y="1525677"/>
            <a:ext cx="8897467" cy="9435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三角测量（</a:t>
            </a:r>
            <a:r>
              <a:rPr kumimoji="0" lang="en-US" altLang="zh-CN"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Triangulation</a:t>
            </a:r>
            <a:r>
              <a:rPr kumimoji="0" lang="zh-CN" altLang="en-US"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）：根据前后两帧图像中匹配到的特征点像素坐标以及两帧之间的相机运动</a:t>
            </a:r>
            <a:r>
              <a:rPr kumimoji="0" lang="en-US" altLang="zh-CN"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R</a:t>
            </a:r>
            <a:r>
              <a:rPr kumimoji="0" lang="zh-CN" altLang="en-US"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a:t>
            </a:r>
            <a:r>
              <a:rPr kumimoji="0" lang="en-US" altLang="zh-CN"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t </a:t>
            </a:r>
            <a:r>
              <a:rPr kumimoji="0" lang="zh-CN" altLang="en-US" sz="2000" b="1"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，计算特征点三维空间坐标</a:t>
            </a:r>
            <a:r>
              <a:rPr kumimoji="0" lang="zh-CN" altLang="en-US" sz="2000" b="0" i="0" u="none" strike="noStrike" kern="1200" cap="none" spc="0" normalizeH="0" baseline="0" noProof="0" dirty="0">
                <a:ln>
                  <a:noFill/>
                </a:ln>
                <a:solidFill>
                  <a:srgbClr val="4D4D4D"/>
                </a:solidFill>
                <a:effectLst/>
                <a:uLnTx/>
                <a:uFillTx/>
                <a:latin typeface="黑体" panose="02010609060101010101" pitchFamily="49" charset="-122"/>
                <a:ea typeface="黑体" panose="02010609060101010101" pitchFamily="49" charset="-122"/>
              </a:rPr>
              <a:t>。</a:t>
            </a:r>
            <a:endPar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pic>
        <p:nvPicPr>
          <p:cNvPr id="8" name="图片 7">
            <a:extLst>
              <a:ext uri="{FF2B5EF4-FFF2-40B4-BE49-F238E27FC236}">
                <a16:creationId xmlns="" xmlns:a16="http://schemas.microsoft.com/office/drawing/2014/main" id="{746A3799-706B-45A6-90A3-204966718DA0}"/>
              </a:ext>
            </a:extLst>
          </p:cNvPr>
          <p:cNvPicPr>
            <a:picLocks noChangeAspect="1"/>
          </p:cNvPicPr>
          <p:nvPr/>
        </p:nvPicPr>
        <p:blipFill>
          <a:blip r:embed="rId2"/>
          <a:stretch>
            <a:fillRect/>
          </a:stretch>
        </p:blipFill>
        <p:spPr>
          <a:xfrm>
            <a:off x="7501631" y="2690769"/>
            <a:ext cx="4234650" cy="2365475"/>
          </a:xfrm>
          <a:prstGeom prst="rect">
            <a:avLst/>
          </a:prstGeom>
        </p:spPr>
      </p:pic>
      <p:sp>
        <p:nvSpPr>
          <p:cNvPr id="10" name="文本框 9">
            <a:extLst>
              <a:ext uri="{FF2B5EF4-FFF2-40B4-BE49-F238E27FC236}">
                <a16:creationId xmlns="" xmlns:a16="http://schemas.microsoft.com/office/drawing/2014/main" id="{5E9AECFA-2127-4B5B-B55B-0AEDE3521242}"/>
              </a:ext>
            </a:extLst>
          </p:cNvPr>
          <p:cNvSpPr txBox="1"/>
          <p:nvPr/>
        </p:nvSpPr>
        <p:spPr>
          <a:xfrm>
            <a:off x="455719" y="2930363"/>
            <a:ext cx="6488524" cy="1886286"/>
          </a:xfrm>
          <a:prstGeom prst="rect">
            <a:avLst/>
          </a:prstGeom>
          <a:noFill/>
        </p:spPr>
        <p:txBody>
          <a:bodyPr wrap="square">
            <a:spAutoFit/>
          </a:bodyPr>
          <a:lstStyle/>
          <a:p>
            <a:pPr>
              <a:lnSpc>
                <a:spcPct val="150000"/>
              </a:lnSpc>
            </a:pPr>
            <a:r>
              <a:rPr lang="zh-CN" altLang="en-US" sz="2000" b="0" i="0" dirty="0">
                <a:solidFill>
                  <a:srgbClr val="4D4D4D"/>
                </a:solidFill>
                <a:effectLst/>
                <a:latin typeface="黑体" panose="02010609060101010101" pitchFamily="49" charset="-122"/>
                <a:ea typeface="黑体" panose="02010609060101010101" pitchFamily="49" charset="-122"/>
              </a:rPr>
              <a:t>已知匹配点对的像素坐标和第二帧相机坐标系相对于第一帧相机坐标系的Ｒ和ｔ，来求</a:t>
            </a:r>
            <a:r>
              <a:rPr lang="en-US" altLang="zh-CN" sz="2000" b="0" i="0" dirty="0">
                <a:solidFill>
                  <a:srgbClr val="4D4D4D"/>
                </a:solidFill>
                <a:effectLst/>
                <a:latin typeface="黑体" panose="02010609060101010101" pitchFamily="49" charset="-122"/>
                <a:ea typeface="黑体" panose="02010609060101010101" pitchFamily="49" charset="-122"/>
              </a:rPr>
              <a:t>p</a:t>
            </a:r>
            <a:r>
              <a:rPr lang="en-US" altLang="zh-CN" sz="2000" b="0" i="0" baseline="-25000" dirty="0">
                <a:solidFill>
                  <a:srgbClr val="4D4D4D"/>
                </a:solidFill>
                <a:effectLst/>
                <a:latin typeface="黑体" panose="02010609060101010101" pitchFamily="49" charset="-122"/>
                <a:ea typeface="黑体" panose="02010609060101010101" pitchFamily="49" charset="-122"/>
              </a:rPr>
              <a:t>1</a:t>
            </a:r>
            <a:r>
              <a:rPr lang="zh-CN" altLang="en-US" sz="2000" b="0" i="0" dirty="0">
                <a:solidFill>
                  <a:srgbClr val="4D4D4D"/>
                </a:solidFill>
                <a:effectLst/>
                <a:latin typeface="黑体" panose="02010609060101010101" pitchFamily="49" charset="-122"/>
                <a:ea typeface="黑体" panose="02010609060101010101" pitchFamily="49" charset="-122"/>
              </a:rPr>
              <a:t>和</a:t>
            </a:r>
            <a:r>
              <a:rPr lang="en-US" altLang="zh-CN" sz="2000" b="0" i="0" dirty="0">
                <a:solidFill>
                  <a:srgbClr val="4D4D4D"/>
                </a:solidFill>
                <a:effectLst/>
                <a:latin typeface="黑体" panose="02010609060101010101" pitchFamily="49" charset="-122"/>
                <a:ea typeface="黑体" panose="02010609060101010101" pitchFamily="49" charset="-122"/>
              </a:rPr>
              <a:t>p</a:t>
            </a:r>
            <a:r>
              <a:rPr lang="en-US" altLang="zh-CN" sz="2000" b="0" i="0" baseline="-25000" dirty="0">
                <a:solidFill>
                  <a:srgbClr val="4D4D4D"/>
                </a:solidFill>
                <a:effectLst/>
                <a:latin typeface="黑体" panose="02010609060101010101" pitchFamily="49" charset="-122"/>
                <a:ea typeface="黑体" panose="02010609060101010101" pitchFamily="49" charset="-122"/>
              </a:rPr>
              <a:t>2</a:t>
            </a:r>
            <a:r>
              <a:rPr lang="zh-CN" altLang="en-US" sz="2000" b="0" i="0" dirty="0">
                <a:solidFill>
                  <a:srgbClr val="4D4D4D"/>
                </a:solidFill>
                <a:effectLst/>
                <a:latin typeface="黑体" panose="02010609060101010101" pitchFamily="49" charset="-122"/>
                <a:ea typeface="黑体" panose="02010609060101010101" pitchFamily="49" charset="-122"/>
              </a:rPr>
              <a:t>对应的空间点</a:t>
            </a:r>
            <a:r>
              <a:rPr lang="en-US" altLang="zh-CN" sz="2000" b="0" i="0" dirty="0">
                <a:solidFill>
                  <a:srgbClr val="4D4D4D"/>
                </a:solidFill>
                <a:effectLst/>
                <a:latin typeface="黑体" panose="02010609060101010101" pitchFamily="49" charset="-122"/>
                <a:ea typeface="黑体" panose="02010609060101010101" pitchFamily="49" charset="-122"/>
              </a:rPr>
              <a:t>P</a:t>
            </a:r>
            <a:r>
              <a:rPr lang="zh-CN" altLang="en-US" sz="2000" b="0" i="0" dirty="0">
                <a:solidFill>
                  <a:srgbClr val="4D4D4D"/>
                </a:solidFill>
                <a:effectLst/>
                <a:latin typeface="黑体" panose="02010609060101010101" pitchFamily="49" charset="-122"/>
                <a:ea typeface="黑体" panose="02010609060101010101" pitchFamily="49" charset="-122"/>
              </a:rPr>
              <a:t>分别在两帧相机坐标系下的坐标。按照对极几何中的定义，设 </a:t>
            </a:r>
            <a:r>
              <a:rPr lang="en-US" altLang="zh-CN" sz="2000" b="0" i="0" dirty="0">
                <a:solidFill>
                  <a:srgbClr val="4D4D4D"/>
                </a:solidFill>
                <a:effectLst/>
                <a:latin typeface="黑体" panose="02010609060101010101" pitchFamily="49" charset="-122"/>
                <a:ea typeface="黑体" panose="02010609060101010101" pitchFamily="49" charset="-122"/>
              </a:rPr>
              <a:t>x</a:t>
            </a:r>
            <a:r>
              <a:rPr lang="en-US" altLang="zh-CN" sz="2000" b="0" i="0" baseline="-25000" dirty="0">
                <a:solidFill>
                  <a:srgbClr val="4D4D4D"/>
                </a:solidFill>
                <a:effectLst/>
                <a:latin typeface="黑体" panose="02010609060101010101" pitchFamily="49" charset="-122"/>
                <a:ea typeface="黑体" panose="02010609060101010101" pitchFamily="49" charset="-122"/>
              </a:rPr>
              <a:t>1</a:t>
            </a:r>
            <a:r>
              <a:rPr lang="zh-CN" altLang="en-US" sz="2000" b="0" i="0" dirty="0">
                <a:solidFill>
                  <a:srgbClr val="4D4D4D"/>
                </a:solidFill>
                <a:effectLst/>
                <a:latin typeface="黑体" panose="02010609060101010101" pitchFamily="49" charset="-122"/>
                <a:ea typeface="黑体" panose="02010609060101010101" pitchFamily="49" charset="-122"/>
              </a:rPr>
              <a:t>、 </a:t>
            </a:r>
            <a:r>
              <a:rPr lang="en-US" altLang="zh-CN" sz="2000" b="0" i="0" dirty="0">
                <a:solidFill>
                  <a:srgbClr val="4D4D4D"/>
                </a:solidFill>
                <a:effectLst/>
                <a:latin typeface="黑体" panose="02010609060101010101" pitchFamily="49" charset="-122"/>
                <a:ea typeface="黑体" panose="02010609060101010101" pitchFamily="49" charset="-122"/>
              </a:rPr>
              <a:t>x</a:t>
            </a:r>
            <a:r>
              <a:rPr lang="en-US" altLang="zh-CN" sz="2000" b="0" i="0" baseline="-25000" dirty="0">
                <a:solidFill>
                  <a:srgbClr val="4D4D4D"/>
                </a:solidFill>
                <a:effectLst/>
                <a:latin typeface="黑体" panose="02010609060101010101" pitchFamily="49" charset="-122"/>
                <a:ea typeface="黑体" panose="02010609060101010101" pitchFamily="49" charset="-122"/>
              </a:rPr>
              <a:t>2</a:t>
            </a:r>
            <a:r>
              <a:rPr lang="zh-CN" altLang="en-US" sz="2000" b="0" i="0" dirty="0">
                <a:solidFill>
                  <a:srgbClr val="4D4D4D"/>
                </a:solidFill>
                <a:effectLst/>
                <a:latin typeface="黑体" panose="02010609060101010101" pitchFamily="49" charset="-122"/>
                <a:ea typeface="黑体" panose="02010609060101010101" pitchFamily="49" charset="-122"/>
              </a:rPr>
              <a:t> 为两个特征点的归一化坐标，则有：</a:t>
            </a:r>
            <a:endParaRPr lang="zh-CN" altLang="en-US" sz="2000" dirty="0">
              <a:latin typeface="黑体" panose="02010609060101010101" pitchFamily="49" charset="-122"/>
              <a:ea typeface="黑体" panose="02010609060101010101" pitchFamily="49" charset="-122"/>
            </a:endParaRPr>
          </a:p>
        </p:txBody>
      </p:sp>
      <p:pic>
        <p:nvPicPr>
          <p:cNvPr id="11" name="图片 10">
            <a:extLst>
              <a:ext uri="{FF2B5EF4-FFF2-40B4-BE49-F238E27FC236}">
                <a16:creationId xmlns="" xmlns:a16="http://schemas.microsoft.com/office/drawing/2014/main" id="{EF5CF0D8-E016-4C93-AD80-E7CC6FA13E23}"/>
              </a:ext>
            </a:extLst>
          </p:cNvPr>
          <p:cNvPicPr>
            <a:picLocks noChangeAspect="1"/>
          </p:cNvPicPr>
          <p:nvPr/>
        </p:nvPicPr>
        <p:blipFill>
          <a:blip r:embed="rId3"/>
          <a:stretch>
            <a:fillRect/>
          </a:stretch>
        </p:blipFill>
        <p:spPr>
          <a:xfrm>
            <a:off x="2483007" y="5332323"/>
            <a:ext cx="2872595" cy="485235"/>
          </a:xfrm>
          <a:prstGeom prst="rect">
            <a:avLst/>
          </a:prstGeom>
        </p:spPr>
      </p:pic>
      <p:pic>
        <p:nvPicPr>
          <p:cNvPr id="5" name="图片 4">
            <a:extLst>
              <a:ext uri="{FF2B5EF4-FFF2-40B4-BE49-F238E27FC236}">
                <a16:creationId xmlns="" xmlns:a16="http://schemas.microsoft.com/office/drawing/2014/main" id="{E2F457CD-41A0-47E4-BEFA-364367422347}"/>
              </a:ext>
            </a:extLst>
          </p:cNvPr>
          <p:cNvPicPr>
            <a:picLocks noChangeAspect="1"/>
          </p:cNvPicPr>
          <p:nvPr/>
        </p:nvPicPr>
        <p:blipFill>
          <a:blip r:embed="rId4"/>
          <a:stretch>
            <a:fillRect/>
          </a:stretch>
        </p:blipFill>
        <p:spPr>
          <a:xfrm>
            <a:off x="9239250" y="26294"/>
            <a:ext cx="2952750" cy="1038225"/>
          </a:xfrm>
          <a:prstGeom prst="rect">
            <a:avLst/>
          </a:prstGeom>
        </p:spPr>
      </p:pic>
    </p:spTree>
    <p:extLst>
      <p:ext uri="{BB962C8B-B14F-4D97-AF65-F5344CB8AC3E}">
        <p14:creationId xmlns:p14="http://schemas.microsoft.com/office/powerpoint/2010/main" val="513859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DBE7B7DD-84A6-431B-8295-6F6A7F85CDDB}"/>
              </a:ext>
            </a:extLst>
          </p:cNvPr>
          <p:cNvSpPr txBox="1"/>
          <p:nvPr/>
        </p:nvSpPr>
        <p:spPr>
          <a:xfrm>
            <a:off x="1267657" y="1839223"/>
            <a:ext cx="86261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其中</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s</a:t>
            </a:r>
            <a:r>
              <a:rPr kumimoji="0" lang="en-US" altLang="zh-CN" sz="2000" b="0" i="0" u="none" strike="noStrike" kern="1200" cap="none" spc="0" normalizeH="0" baseline="-25000" noProof="0" dirty="0">
                <a:ln>
                  <a:noFill/>
                </a:ln>
                <a:effectLst/>
                <a:uLnTx/>
                <a:uFillTx/>
                <a:latin typeface="黑体" panose="02010609060101010101" pitchFamily="49" charset="-122"/>
                <a:ea typeface="黑体" panose="02010609060101010101" pitchFamily="49" charset="-122"/>
              </a:rPr>
              <a:t>1</a:t>
            </a: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和</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s</a:t>
            </a:r>
            <a:r>
              <a:rPr kumimoji="0" lang="en-US" altLang="zh-CN" sz="2000" b="0" i="0" u="none" strike="noStrike" kern="1200" cap="none" spc="0" normalizeH="0" baseline="-25000" noProof="0" dirty="0">
                <a:ln>
                  <a:noFill/>
                </a:ln>
                <a:effectLst/>
                <a:uLnTx/>
                <a:uFillTx/>
                <a:latin typeface="黑体" panose="02010609060101010101" pitchFamily="49" charset="-122"/>
                <a:ea typeface="黑体" panose="02010609060101010101" pitchFamily="49" charset="-122"/>
              </a:rPr>
              <a:t>2</a:t>
            </a: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分别为点</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P</a:t>
            </a: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在两个坐标系下的深度。通过对上式左乘</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x</a:t>
            </a:r>
            <a:r>
              <a:rPr kumimoji="0" lang="en-US" altLang="zh-CN" sz="2000" b="0" i="0" u="none" strike="noStrike" kern="1200" cap="none" spc="0" normalizeH="0" baseline="-25000" noProof="0" dirty="0">
                <a:ln>
                  <a:noFill/>
                </a:ln>
                <a:effectLst/>
                <a:uLnTx/>
                <a:uFillTx/>
                <a:latin typeface="黑体" panose="02010609060101010101" pitchFamily="49" charset="-122"/>
                <a:ea typeface="黑体" panose="02010609060101010101" pitchFamily="49" charset="-122"/>
              </a:rPr>
              <a:t>1</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 </a:t>
            </a: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可得</a:t>
            </a:r>
          </a:p>
        </p:txBody>
      </p:sp>
      <p:pic>
        <p:nvPicPr>
          <p:cNvPr id="4" name="图片 3">
            <a:extLst>
              <a:ext uri="{FF2B5EF4-FFF2-40B4-BE49-F238E27FC236}">
                <a16:creationId xmlns="" xmlns:a16="http://schemas.microsoft.com/office/drawing/2014/main" id="{B157F11C-6A3E-4512-A551-1A988FD478DF}"/>
              </a:ext>
            </a:extLst>
          </p:cNvPr>
          <p:cNvPicPr>
            <a:picLocks noChangeAspect="1"/>
          </p:cNvPicPr>
          <p:nvPr/>
        </p:nvPicPr>
        <p:blipFill>
          <a:blip r:embed="rId3"/>
          <a:stretch>
            <a:fillRect/>
          </a:stretch>
        </p:blipFill>
        <p:spPr>
          <a:xfrm>
            <a:off x="3314624" y="2700867"/>
            <a:ext cx="4609587" cy="656046"/>
          </a:xfrm>
          <a:prstGeom prst="rect">
            <a:avLst/>
          </a:prstGeom>
        </p:spPr>
      </p:pic>
      <p:sp>
        <p:nvSpPr>
          <p:cNvPr id="6" name="文本框 5">
            <a:extLst>
              <a:ext uri="{FF2B5EF4-FFF2-40B4-BE49-F238E27FC236}">
                <a16:creationId xmlns="" xmlns:a16="http://schemas.microsoft.com/office/drawing/2014/main" id="{B4DEE2F9-9D1F-4BFF-84AC-76C4B7D18D37}"/>
              </a:ext>
            </a:extLst>
          </p:cNvPr>
          <p:cNvSpPr txBox="1"/>
          <p:nvPr/>
        </p:nvSpPr>
        <p:spPr>
          <a:xfrm>
            <a:off x="1267657" y="4022144"/>
            <a:ext cx="10175660" cy="1405193"/>
          </a:xfrm>
          <a:prstGeom prst="rect">
            <a:avLst/>
          </a:prstGeom>
          <a:noFill/>
        </p:spPr>
        <p:txBody>
          <a:bodyPr wrap="square">
            <a:spAutoFit/>
          </a:bodyPr>
          <a:lstStyle/>
          <a:p>
            <a:pPr>
              <a:lnSpc>
                <a:spcPct val="150000"/>
              </a:lnSpc>
            </a:pPr>
            <a:r>
              <a:rPr lang="zh-CN" altLang="en-US" sz="2000" b="0" i="0" dirty="0">
                <a:effectLst/>
                <a:latin typeface="黑体" panose="02010609060101010101" pitchFamily="49" charset="-122"/>
                <a:ea typeface="黑体" panose="02010609060101010101" pitchFamily="49" charset="-122"/>
              </a:rPr>
              <a:t>该式左侧为零，右侧可看成 </a:t>
            </a:r>
            <a:r>
              <a:rPr lang="en-US" altLang="zh-CN" sz="2000" b="0" i="0" dirty="0">
                <a:effectLst/>
                <a:latin typeface="黑体" panose="02010609060101010101" pitchFamily="49" charset="-122"/>
                <a:ea typeface="黑体" panose="02010609060101010101" pitchFamily="49" charset="-122"/>
              </a:rPr>
              <a:t>s</a:t>
            </a:r>
            <a:r>
              <a:rPr lang="en-US" altLang="zh-CN" sz="2000" b="0" i="0" baseline="-25000" dirty="0">
                <a:effectLst/>
                <a:latin typeface="黑体" panose="02010609060101010101" pitchFamily="49" charset="-122"/>
                <a:ea typeface="黑体" panose="02010609060101010101" pitchFamily="49" charset="-122"/>
              </a:rPr>
              <a:t>2</a:t>
            </a:r>
            <a:r>
              <a:rPr lang="zh-CN" altLang="en-US" sz="2000" b="0" i="0" dirty="0">
                <a:effectLst/>
                <a:latin typeface="黑体" panose="02010609060101010101" pitchFamily="49" charset="-122"/>
                <a:ea typeface="黑体" panose="02010609060101010101" pitchFamily="49" charset="-122"/>
              </a:rPr>
              <a:t> 的一个方程，可以根据它直接求得</a:t>
            </a:r>
            <a:r>
              <a:rPr lang="en-US" altLang="zh-CN" sz="2000" b="0" i="0" dirty="0">
                <a:effectLst/>
                <a:latin typeface="黑体" panose="02010609060101010101" pitchFamily="49" charset="-122"/>
                <a:ea typeface="黑体" panose="02010609060101010101" pitchFamily="49" charset="-122"/>
              </a:rPr>
              <a:t>s</a:t>
            </a:r>
            <a:r>
              <a:rPr lang="en-US" altLang="zh-CN" sz="2000" b="0" i="0" baseline="-25000" dirty="0">
                <a:effectLst/>
                <a:latin typeface="黑体" panose="02010609060101010101" pitchFamily="49" charset="-122"/>
                <a:ea typeface="黑体" panose="02010609060101010101" pitchFamily="49" charset="-122"/>
              </a:rPr>
              <a:t>2</a:t>
            </a:r>
            <a:r>
              <a:rPr lang="zh-CN" altLang="en-US" sz="2000" b="0" i="0" dirty="0">
                <a:effectLst/>
                <a:latin typeface="黑体" panose="02010609060101010101" pitchFamily="49" charset="-122"/>
                <a:ea typeface="黑体" panose="02010609060101010101" pitchFamily="49" charset="-122"/>
              </a:rPr>
              <a:t>，同理也可以求得</a:t>
            </a:r>
            <a:r>
              <a:rPr lang="en-US" altLang="zh-CN" sz="2000" b="0" i="0" dirty="0">
                <a:effectLst/>
                <a:latin typeface="黑体" panose="02010609060101010101" pitchFamily="49" charset="-122"/>
                <a:ea typeface="黑体" panose="02010609060101010101" pitchFamily="49" charset="-122"/>
              </a:rPr>
              <a:t>s</a:t>
            </a:r>
            <a:r>
              <a:rPr lang="zh-CN" altLang="en-US" sz="2000" b="0" i="0" baseline="-25000" dirty="0">
                <a:effectLst/>
                <a:latin typeface="黑体" panose="02010609060101010101" pitchFamily="49" charset="-122"/>
                <a:ea typeface="黑体" panose="02010609060101010101" pitchFamily="49" charset="-122"/>
              </a:rPr>
              <a:t>１</a:t>
            </a:r>
            <a:r>
              <a:rPr lang="zh-CN" altLang="en-US" sz="2000" b="0" i="0" dirty="0">
                <a:effectLst/>
                <a:latin typeface="黑体" panose="02010609060101010101" pitchFamily="49" charset="-122"/>
                <a:ea typeface="黑体" panose="02010609060101010101" pitchFamily="49" charset="-122"/>
              </a:rPr>
              <a:t>。通常来说</a:t>
            </a:r>
            <a:r>
              <a:rPr lang="zh-CN" altLang="en-US" sz="2000" dirty="0">
                <a:latin typeface="黑体" panose="02010609060101010101" pitchFamily="49" charset="-122"/>
                <a:ea typeface="黑体" panose="02010609060101010101" pitchFamily="49" charset="-122"/>
              </a:rPr>
              <a:t>由于</a:t>
            </a:r>
            <a:r>
              <a:rPr lang="zh-CN" altLang="en-US" sz="2000" b="0" i="0" dirty="0">
                <a:effectLst/>
                <a:latin typeface="黑体" panose="02010609060101010101" pitchFamily="49" charset="-122"/>
                <a:ea typeface="黑体" panose="02010609060101010101" pitchFamily="49" charset="-122"/>
              </a:rPr>
              <a:t>噪声的存在，计算出的深度值不一定能使右侧精确为</a:t>
            </a:r>
            <a:r>
              <a:rPr lang="en-US" altLang="zh-CN" sz="2000" b="0" i="0" dirty="0">
                <a:effectLst/>
                <a:latin typeface="黑体" panose="02010609060101010101" pitchFamily="49" charset="-122"/>
                <a:ea typeface="黑体" panose="02010609060101010101" pitchFamily="49" charset="-122"/>
              </a:rPr>
              <a:t>0</a:t>
            </a:r>
            <a:r>
              <a:rPr lang="zh-CN" altLang="en-US" sz="2000" b="0" i="0" dirty="0">
                <a:effectLst/>
                <a:latin typeface="黑体" panose="02010609060101010101" pitchFamily="49" charset="-122"/>
                <a:ea typeface="黑体" panose="02010609060101010101" pitchFamily="49" charset="-122"/>
              </a:rPr>
              <a:t>，因此为保证求得的深度准确性，可以使用最小二乘求解来计算深度，而非直接求零解。</a:t>
            </a:r>
            <a:endParaRPr lang="zh-CN" altLang="en-US" sz="2000" dirty="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 xmlns:a16="http://schemas.microsoft.com/office/drawing/2014/main" id="{7CAB0557-EAD8-4D21-8BE0-9525B2770B92}"/>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三角测量</a:t>
            </a:r>
          </a:p>
        </p:txBody>
      </p:sp>
      <p:cxnSp>
        <p:nvCxnSpPr>
          <p:cNvPr id="8" name="直接连接符 7">
            <a:extLst>
              <a:ext uri="{FF2B5EF4-FFF2-40B4-BE49-F238E27FC236}">
                <a16:creationId xmlns="" xmlns:a16="http://schemas.microsoft.com/office/drawing/2014/main" id="{CDDD67ED-BC5C-4541-8A38-471C23083498}"/>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9" name="矩形 8">
            <a:extLst>
              <a:ext uri="{FF2B5EF4-FFF2-40B4-BE49-F238E27FC236}">
                <a16:creationId xmlns="" xmlns:a16="http://schemas.microsoft.com/office/drawing/2014/main" id="{40A6A15F-6B9B-4315-AB06-D5C3DB1A5524}"/>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 xmlns:a16="http://schemas.microsoft.com/office/drawing/2014/main" id="{2E8DDCF9-C926-482F-8FE1-94768C923367}"/>
              </a:ext>
            </a:extLst>
          </p:cNvPr>
          <p:cNvPicPr>
            <a:picLocks noChangeAspect="1"/>
          </p:cNvPicPr>
          <p:nvPr/>
        </p:nvPicPr>
        <p:blipFill>
          <a:blip r:embed="rId4"/>
          <a:stretch>
            <a:fillRect/>
          </a:stretch>
        </p:blipFill>
        <p:spPr>
          <a:xfrm>
            <a:off x="9239250" y="37067"/>
            <a:ext cx="2952750" cy="1038225"/>
          </a:xfrm>
          <a:prstGeom prst="rect">
            <a:avLst/>
          </a:prstGeom>
        </p:spPr>
      </p:pic>
    </p:spTree>
    <p:extLst>
      <p:ext uri="{BB962C8B-B14F-4D97-AF65-F5344CB8AC3E}">
        <p14:creationId xmlns:p14="http://schemas.microsoft.com/office/powerpoint/2010/main" val="43631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4819" y="1113215"/>
            <a:ext cx="8811491" cy="943528"/>
          </a:xfrm>
          <a:prstGeom prst="rect">
            <a:avLst/>
          </a:prstGeom>
        </p:spPr>
        <p:txBody>
          <a:bodyPr wrap="square">
            <a:spAutoFit/>
          </a:bodyPr>
          <a:lstStyle/>
          <a:p>
            <a:pPr>
              <a:lnSpc>
                <a:spcPct val="15000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后端接受不同时刻视觉里程计测量的相机位姿，以及回环检测的信息，对它们进行优化，得到全局一致的轨迹和地图</a:t>
            </a:r>
          </a:p>
        </p:txBody>
      </p:sp>
      <p:pic>
        <p:nvPicPr>
          <p:cNvPr id="3" name="图片 2"/>
          <p:cNvPicPr>
            <a:picLocks noChangeAspect="1"/>
          </p:cNvPicPr>
          <p:nvPr/>
        </p:nvPicPr>
        <p:blipFill>
          <a:blip r:embed="rId2"/>
          <a:stretch>
            <a:fillRect/>
          </a:stretch>
        </p:blipFill>
        <p:spPr>
          <a:xfrm>
            <a:off x="993929" y="2091985"/>
            <a:ext cx="8552381" cy="2152381"/>
          </a:xfrm>
          <a:prstGeom prst="rect">
            <a:avLst/>
          </a:prstGeom>
        </p:spPr>
      </p:pic>
      <p:sp>
        <p:nvSpPr>
          <p:cNvPr id="6" name="文本框 5"/>
          <p:cNvSpPr txBox="1"/>
          <p:nvPr/>
        </p:nvSpPr>
        <p:spPr>
          <a:xfrm>
            <a:off x="1749681" y="4014648"/>
            <a:ext cx="2443655" cy="1015663"/>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从世界坐标系转换到相机坐标系，并归一到归一化平面</a:t>
            </a:r>
          </a:p>
        </p:txBody>
      </p:sp>
      <p:sp>
        <p:nvSpPr>
          <p:cNvPr id="7" name="文本框 6"/>
          <p:cNvSpPr txBox="1"/>
          <p:nvPr/>
        </p:nvSpPr>
        <p:spPr>
          <a:xfrm>
            <a:off x="4577214" y="4291260"/>
            <a:ext cx="2443655"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进行畸变校正</a:t>
            </a:r>
          </a:p>
        </p:txBody>
      </p:sp>
      <p:sp>
        <p:nvSpPr>
          <p:cNvPr id="8" name="文本框 7"/>
          <p:cNvSpPr txBox="1"/>
          <p:nvPr/>
        </p:nvSpPr>
        <p:spPr>
          <a:xfrm>
            <a:off x="6969224" y="4168537"/>
            <a:ext cx="2443655"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根据内参得到像素坐标系</a:t>
            </a:r>
          </a:p>
        </p:txBody>
      </p:sp>
      <p:sp>
        <p:nvSpPr>
          <p:cNvPr id="9" name="文本框 8"/>
          <p:cNvSpPr txBox="1"/>
          <p:nvPr/>
        </p:nvSpPr>
        <p:spPr>
          <a:xfrm>
            <a:off x="1674686" y="5749687"/>
            <a:ext cx="2901867"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世界坐标系的三维坐标</a:t>
            </a:r>
          </a:p>
        </p:txBody>
      </p:sp>
      <p:sp>
        <p:nvSpPr>
          <p:cNvPr id="10" name="文本框 9"/>
          <p:cNvSpPr txBox="1"/>
          <p:nvPr/>
        </p:nvSpPr>
        <p:spPr>
          <a:xfrm>
            <a:off x="6662765" y="5713438"/>
            <a:ext cx="2750114"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像素坐标系的二维坐标</a:t>
            </a:r>
          </a:p>
        </p:txBody>
      </p:sp>
      <p:cxnSp>
        <p:nvCxnSpPr>
          <p:cNvPr id="12" name="直接箭头连接符 11"/>
          <p:cNvCxnSpPr>
            <a:cxnSpLocks/>
          </p:cNvCxnSpPr>
          <p:nvPr/>
        </p:nvCxnSpPr>
        <p:spPr>
          <a:xfrm>
            <a:off x="4359561" y="5949742"/>
            <a:ext cx="2368443"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 xmlns:a16="http://schemas.microsoft.com/office/drawing/2014/main" id="{4E5B1375-D064-448D-ADC5-8F8F1C7D87DE}"/>
              </a:ext>
            </a:extLst>
          </p:cNvPr>
          <p:cNvSpPr txBox="1"/>
          <p:nvPr/>
        </p:nvSpPr>
        <p:spPr>
          <a:xfrm>
            <a:off x="499620" y="236122"/>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后端：优化</a:t>
            </a:r>
          </a:p>
        </p:txBody>
      </p:sp>
      <p:cxnSp>
        <p:nvCxnSpPr>
          <p:cNvPr id="17" name="直接连接符 16">
            <a:extLst>
              <a:ext uri="{FF2B5EF4-FFF2-40B4-BE49-F238E27FC236}">
                <a16:creationId xmlns="" xmlns:a16="http://schemas.microsoft.com/office/drawing/2014/main" id="{F867BAF3-FA56-484A-8719-A574D8A0BF3A}"/>
              </a:ext>
            </a:extLst>
          </p:cNvPr>
          <p:cNvCxnSpPr>
            <a:cxnSpLocks/>
          </p:cNvCxnSpPr>
          <p:nvPr/>
        </p:nvCxnSpPr>
        <p:spPr>
          <a:xfrm flipV="1">
            <a:off x="356159" y="832212"/>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8" name="矩形 17">
            <a:extLst>
              <a:ext uri="{FF2B5EF4-FFF2-40B4-BE49-F238E27FC236}">
                <a16:creationId xmlns="" xmlns:a16="http://schemas.microsoft.com/office/drawing/2014/main" id="{B17780B4-0749-4424-82A1-4731BCB373A3}"/>
              </a:ext>
            </a:extLst>
          </p:cNvPr>
          <p:cNvSpPr/>
          <p:nvPr/>
        </p:nvSpPr>
        <p:spPr>
          <a:xfrm>
            <a:off x="351239" y="83221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 xmlns:a16="http://schemas.microsoft.com/office/drawing/2014/main" id="{707C285B-EA75-4112-B638-6EB1ED029E4C}"/>
              </a:ext>
            </a:extLst>
          </p:cNvPr>
          <p:cNvPicPr>
            <a:picLocks noChangeAspect="1"/>
          </p:cNvPicPr>
          <p:nvPr/>
        </p:nvPicPr>
        <p:blipFill>
          <a:blip r:embed="rId3"/>
          <a:stretch>
            <a:fillRect/>
          </a:stretch>
        </p:blipFill>
        <p:spPr>
          <a:xfrm>
            <a:off x="9239250" y="40174"/>
            <a:ext cx="2952750" cy="1038225"/>
          </a:xfrm>
          <a:prstGeom prst="rect">
            <a:avLst/>
          </a:prstGeom>
        </p:spPr>
      </p:pic>
    </p:spTree>
    <p:extLst>
      <p:ext uri="{BB962C8B-B14F-4D97-AF65-F5344CB8AC3E}">
        <p14:creationId xmlns:p14="http://schemas.microsoft.com/office/powerpoint/2010/main" val="3000470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275899" y="1839699"/>
            <a:ext cx="4952381" cy="971429"/>
          </a:xfrm>
          <a:prstGeom prst="rect">
            <a:avLst/>
          </a:prstGeom>
        </p:spPr>
      </p:pic>
      <p:sp>
        <p:nvSpPr>
          <p:cNvPr id="11" name="文本框 10"/>
          <p:cNvSpPr txBox="1"/>
          <p:nvPr/>
        </p:nvSpPr>
        <p:spPr>
          <a:xfrm>
            <a:off x="1315446" y="1340941"/>
            <a:ext cx="2790496"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构造代价函数：</a:t>
            </a:r>
          </a:p>
        </p:txBody>
      </p:sp>
      <p:sp>
        <p:nvSpPr>
          <p:cNvPr id="13" name="文本框 12"/>
          <p:cNvSpPr txBox="1"/>
          <p:nvPr/>
        </p:nvSpPr>
        <p:spPr>
          <a:xfrm>
            <a:off x="1386652" y="5564123"/>
            <a:ext cx="5819800"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利用高斯牛顿法、</a:t>
            </a:r>
            <a:r>
              <a:rPr lang="en-US" altLang="zh-CN" sz="2400" dirty="0">
                <a:latin typeface="黑体" panose="02010609060101010101" pitchFamily="49" charset="-122"/>
                <a:ea typeface="黑体" panose="02010609060101010101" pitchFamily="49" charset="-122"/>
              </a:rPr>
              <a:t>LM</a:t>
            </a:r>
            <a:r>
              <a:rPr lang="zh-CN" altLang="en-US" sz="2400" dirty="0">
                <a:latin typeface="黑体" panose="02010609060101010101" pitchFamily="49" charset="-122"/>
                <a:ea typeface="黑体" panose="02010609060101010101" pitchFamily="49" charset="-122"/>
              </a:rPr>
              <a:t>法进行非线性优化。</a:t>
            </a:r>
          </a:p>
        </p:txBody>
      </p:sp>
      <p:sp>
        <p:nvSpPr>
          <p:cNvPr id="14" name="文本框 13"/>
          <p:cNvSpPr txBox="1"/>
          <p:nvPr/>
        </p:nvSpPr>
        <p:spPr>
          <a:xfrm>
            <a:off x="4914192" y="4120431"/>
            <a:ext cx="837897"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像素坐标</a:t>
            </a:r>
          </a:p>
        </p:txBody>
      </p:sp>
      <p:sp>
        <p:nvSpPr>
          <p:cNvPr id="15" name="文本框 14"/>
          <p:cNvSpPr txBox="1"/>
          <p:nvPr/>
        </p:nvSpPr>
        <p:spPr>
          <a:xfrm>
            <a:off x="8196749" y="2895433"/>
            <a:ext cx="837897"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三维坐标</a:t>
            </a:r>
          </a:p>
        </p:txBody>
      </p:sp>
      <p:sp>
        <p:nvSpPr>
          <p:cNvPr id="16" name="文本框 15"/>
          <p:cNvSpPr txBox="1"/>
          <p:nvPr/>
        </p:nvSpPr>
        <p:spPr>
          <a:xfrm>
            <a:off x="6368555" y="2895433"/>
            <a:ext cx="837897"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投影函数</a:t>
            </a:r>
          </a:p>
        </p:txBody>
      </p:sp>
      <p:sp>
        <p:nvSpPr>
          <p:cNvPr id="17" name="文本框 16"/>
          <p:cNvSpPr txBox="1"/>
          <p:nvPr/>
        </p:nvSpPr>
        <p:spPr>
          <a:xfrm>
            <a:off x="7206452" y="2895433"/>
            <a:ext cx="837897" cy="400110"/>
          </a:xfrm>
          <a:prstGeom prst="rect">
            <a:avLst/>
          </a:prstGeom>
          <a:noFill/>
        </p:spPr>
        <p:txBody>
          <a:bodyPr wrap="square" rtlCol="0">
            <a:spAutoFit/>
          </a:bodyPr>
          <a:lstStyle/>
          <a:p>
            <a:r>
              <a:rPr lang="en-US" altLang="zh-CN" sz="2000" dirty="0" err="1">
                <a:latin typeface="黑体" panose="02010609060101010101" pitchFamily="49" charset="-122"/>
                <a:ea typeface="黑体" panose="02010609060101010101" pitchFamily="49" charset="-122"/>
              </a:rPr>
              <a:t>R,t</a:t>
            </a:r>
            <a:endParaRPr lang="zh-CN" altLang="en-US" sz="2000" dirty="0">
              <a:latin typeface="黑体" panose="02010609060101010101" pitchFamily="49" charset="-122"/>
              <a:ea typeface="黑体" panose="02010609060101010101" pitchFamily="49" charset="-122"/>
            </a:endParaRPr>
          </a:p>
        </p:txBody>
      </p:sp>
      <p:sp>
        <p:nvSpPr>
          <p:cNvPr id="18" name="左大括号 17"/>
          <p:cNvSpPr/>
          <p:nvPr/>
        </p:nvSpPr>
        <p:spPr>
          <a:xfrm rot="16200000">
            <a:off x="7310264" y="2537047"/>
            <a:ext cx="560955" cy="244437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19" name="文本框 18"/>
          <p:cNvSpPr txBox="1"/>
          <p:nvPr/>
        </p:nvSpPr>
        <p:spPr>
          <a:xfrm>
            <a:off x="6700346" y="4061005"/>
            <a:ext cx="2112582"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由三维点投影</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像素坐标</a:t>
            </a:r>
          </a:p>
        </p:txBody>
      </p:sp>
      <p:cxnSp>
        <p:nvCxnSpPr>
          <p:cNvPr id="23" name="直接箭头连接符 22"/>
          <p:cNvCxnSpPr>
            <a:stCxn id="14" idx="0"/>
          </p:cNvCxnSpPr>
          <p:nvPr/>
        </p:nvCxnSpPr>
        <p:spPr>
          <a:xfrm flipV="1">
            <a:off x="5333141" y="2569779"/>
            <a:ext cx="1146487" cy="1550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6" idx="0"/>
          </p:cNvCxnSpPr>
          <p:nvPr/>
        </p:nvCxnSpPr>
        <p:spPr>
          <a:xfrm flipV="1">
            <a:off x="6787504" y="2427891"/>
            <a:ext cx="196620" cy="4675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7358852" y="2443655"/>
            <a:ext cx="0" cy="451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5" idx="0"/>
          </p:cNvCxnSpPr>
          <p:nvPr/>
        </p:nvCxnSpPr>
        <p:spPr>
          <a:xfrm flipH="1" flipV="1">
            <a:off x="7693572" y="2506717"/>
            <a:ext cx="922126" cy="3887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 xmlns:a16="http://schemas.microsoft.com/office/drawing/2014/main" id="{1B48B85A-4CA9-4FAB-B2DB-B210719AE9A3}"/>
              </a:ext>
            </a:extLst>
          </p:cNvPr>
          <p:cNvSpPr txBox="1"/>
          <p:nvPr/>
        </p:nvSpPr>
        <p:spPr>
          <a:xfrm>
            <a:off x="499620" y="236122"/>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后端：优化</a:t>
            </a:r>
          </a:p>
        </p:txBody>
      </p:sp>
      <p:cxnSp>
        <p:nvCxnSpPr>
          <p:cNvPr id="21" name="直接连接符 20">
            <a:extLst>
              <a:ext uri="{FF2B5EF4-FFF2-40B4-BE49-F238E27FC236}">
                <a16:creationId xmlns="" xmlns:a16="http://schemas.microsoft.com/office/drawing/2014/main" id="{69234347-99F1-4808-83AD-2D487AC8C3CF}"/>
              </a:ext>
            </a:extLst>
          </p:cNvPr>
          <p:cNvCxnSpPr>
            <a:cxnSpLocks/>
          </p:cNvCxnSpPr>
          <p:nvPr/>
        </p:nvCxnSpPr>
        <p:spPr>
          <a:xfrm flipV="1">
            <a:off x="356159" y="832212"/>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22" name="矩形 21">
            <a:extLst>
              <a:ext uri="{FF2B5EF4-FFF2-40B4-BE49-F238E27FC236}">
                <a16:creationId xmlns="" xmlns:a16="http://schemas.microsoft.com/office/drawing/2014/main" id="{E0D814F9-A22D-424B-A7F8-93A1A59706DA}"/>
              </a:ext>
            </a:extLst>
          </p:cNvPr>
          <p:cNvSpPr/>
          <p:nvPr/>
        </p:nvSpPr>
        <p:spPr>
          <a:xfrm>
            <a:off x="356159" y="83221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 xmlns:a16="http://schemas.microsoft.com/office/drawing/2014/main" id="{758DF538-DA74-4818-981F-4BAF7B03E51D}"/>
              </a:ext>
            </a:extLst>
          </p:cNvPr>
          <p:cNvPicPr>
            <a:picLocks noChangeAspect="1"/>
          </p:cNvPicPr>
          <p:nvPr/>
        </p:nvPicPr>
        <p:blipFill>
          <a:blip r:embed="rId3"/>
          <a:stretch>
            <a:fillRect/>
          </a:stretch>
        </p:blipFill>
        <p:spPr>
          <a:xfrm>
            <a:off x="9239250" y="40174"/>
            <a:ext cx="2952750" cy="1038225"/>
          </a:xfrm>
          <a:prstGeom prst="rect">
            <a:avLst/>
          </a:prstGeom>
        </p:spPr>
      </p:pic>
    </p:spTree>
    <p:extLst>
      <p:ext uri="{BB962C8B-B14F-4D97-AF65-F5344CB8AC3E}">
        <p14:creationId xmlns:p14="http://schemas.microsoft.com/office/powerpoint/2010/main" val="83931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40D458AA-C375-4D7E-ABF6-01BEEF8BEE31}"/>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单目</a:t>
            </a:r>
            <a:r>
              <a:rPr lang="en-US" altLang="zh-CN" sz="3600" b="1" dirty="0">
                <a:latin typeface="黑体" panose="02010609060101010101" pitchFamily="49" charset="-122"/>
                <a:ea typeface="黑体" panose="02010609060101010101" pitchFamily="49" charset="-122"/>
              </a:rPr>
              <a:t>VO</a:t>
            </a:r>
            <a:r>
              <a:rPr lang="zh-CN" altLang="en-US" sz="3600" b="1" dirty="0">
                <a:latin typeface="黑体" panose="02010609060101010101" pitchFamily="49" charset="-122"/>
                <a:ea typeface="黑体" panose="02010609060101010101" pitchFamily="49" charset="-122"/>
              </a:rPr>
              <a:t>的局限性</a:t>
            </a:r>
          </a:p>
        </p:txBody>
      </p:sp>
      <p:cxnSp>
        <p:nvCxnSpPr>
          <p:cNvPr id="3" name="直接连接符 2">
            <a:extLst>
              <a:ext uri="{FF2B5EF4-FFF2-40B4-BE49-F238E27FC236}">
                <a16:creationId xmlns="" xmlns:a16="http://schemas.microsoft.com/office/drawing/2014/main" id="{7C499D79-A562-459D-885E-27BAABA46C29}"/>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37A82E60-0EAE-400B-92C1-67C8EF3ED78C}"/>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286ADE29-6B12-4D04-9CEE-8F05B6259D31}"/>
              </a:ext>
            </a:extLst>
          </p:cNvPr>
          <p:cNvSpPr txBox="1"/>
          <p:nvPr/>
        </p:nvSpPr>
        <p:spPr>
          <a:xfrm>
            <a:off x="1519830" y="1553897"/>
            <a:ext cx="9338952" cy="1015663"/>
          </a:xfrm>
          <a:prstGeom prst="rect">
            <a:avLst/>
          </a:prstGeom>
          <a:noFill/>
        </p:spPr>
        <p:txBody>
          <a:bodyPr wrap="square">
            <a:spAutoFit/>
          </a:bodyPr>
          <a:lstStyle/>
          <a:p>
            <a:r>
              <a:rPr lang="zh-CN" altLang="en-US" sz="2000" b="0" i="0" dirty="0">
                <a:solidFill>
                  <a:srgbClr val="4D4D4D"/>
                </a:solidFill>
                <a:effectLst/>
                <a:latin typeface="黑体" panose="02010609060101010101" pitchFamily="49" charset="-122"/>
                <a:ea typeface="黑体" panose="02010609060101010101" pitchFamily="49" charset="-122"/>
              </a:rPr>
              <a:t>当只有一张图像时，无法知道物体的实际大小</a:t>
            </a:r>
            <a:r>
              <a:rPr lang="en-US" altLang="zh-CN" sz="2000" b="0" i="0" dirty="0">
                <a:solidFill>
                  <a:srgbClr val="4D4D4D"/>
                </a:solidFill>
                <a:effectLst/>
                <a:latin typeface="黑体" panose="02010609060101010101" pitchFamily="49" charset="-122"/>
                <a:ea typeface="黑体" panose="02010609060101010101" pitchFamily="49" charset="-122"/>
              </a:rPr>
              <a:t>----</a:t>
            </a:r>
            <a:r>
              <a:rPr lang="zh-CN" altLang="en-US" sz="2000" b="0" i="0" dirty="0">
                <a:solidFill>
                  <a:srgbClr val="4D4D4D"/>
                </a:solidFill>
                <a:effectLst/>
                <a:latin typeface="黑体" panose="02010609060101010101" pitchFamily="49" charset="-122"/>
                <a:ea typeface="黑体" panose="02010609060101010101" pitchFamily="49" charset="-122"/>
              </a:rPr>
              <a:t>我们称之为尺度（</a:t>
            </a:r>
            <a:r>
              <a:rPr lang="en-US" altLang="zh-CN" sz="2000" b="0" i="0" dirty="0">
                <a:solidFill>
                  <a:srgbClr val="4D4D4D"/>
                </a:solidFill>
                <a:effectLst/>
                <a:latin typeface="黑体" panose="02010609060101010101" pitchFamily="49" charset="-122"/>
                <a:ea typeface="黑体" panose="02010609060101010101" pitchFamily="49" charset="-122"/>
              </a:rPr>
              <a:t>Scale</a:t>
            </a:r>
            <a:r>
              <a:rPr lang="zh-CN" altLang="en-US" sz="2000" b="0" i="0" dirty="0">
                <a:solidFill>
                  <a:srgbClr val="4D4D4D"/>
                </a:solidFill>
                <a:effectLst/>
                <a:latin typeface="黑体" panose="02010609060101010101" pitchFamily="49" charset="-122"/>
                <a:ea typeface="黑体" panose="02010609060101010101" pitchFamily="49" charset="-122"/>
              </a:rPr>
              <a:t>）。</a:t>
            </a:r>
            <a:endParaRPr lang="en-US" altLang="zh-CN" sz="2000" b="0" i="0" dirty="0">
              <a:solidFill>
                <a:srgbClr val="4D4D4D"/>
              </a:solidFill>
              <a:effectLst/>
              <a:latin typeface="黑体" panose="02010609060101010101" pitchFamily="49" charset="-122"/>
              <a:ea typeface="黑体" panose="02010609060101010101" pitchFamily="49" charset="-122"/>
            </a:endParaRPr>
          </a:p>
          <a:p>
            <a:endParaRPr lang="en-US" altLang="zh-CN" sz="2000" dirty="0">
              <a:solidFill>
                <a:srgbClr val="4D4D4D"/>
              </a:solidFill>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sp>
        <p:nvSpPr>
          <p:cNvPr id="7" name="矩形 6">
            <a:extLst>
              <a:ext uri="{FF2B5EF4-FFF2-40B4-BE49-F238E27FC236}">
                <a16:creationId xmlns="" xmlns:a16="http://schemas.microsoft.com/office/drawing/2014/main" id="{52691030-4763-4697-8B90-EDFE98B35EF5}"/>
              </a:ext>
            </a:extLst>
          </p:cNvPr>
          <p:cNvSpPr/>
          <p:nvPr/>
        </p:nvSpPr>
        <p:spPr>
          <a:xfrm>
            <a:off x="717307" y="1631852"/>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 xmlns:a16="http://schemas.microsoft.com/office/drawing/2014/main" id="{F709F0AB-E1C6-494D-B54E-9F9D1C72A9D9}"/>
              </a:ext>
            </a:extLst>
          </p:cNvPr>
          <p:cNvSpPr/>
          <p:nvPr/>
        </p:nvSpPr>
        <p:spPr>
          <a:xfrm>
            <a:off x="717307" y="3080196"/>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 xmlns:a16="http://schemas.microsoft.com/office/drawing/2014/main" id="{79138FC4-61B0-43F4-9DB0-5F3A98A1601C}"/>
              </a:ext>
            </a:extLst>
          </p:cNvPr>
          <p:cNvSpPr txBox="1"/>
          <p:nvPr/>
        </p:nvSpPr>
        <p:spPr>
          <a:xfrm>
            <a:off x="1622659" y="2869864"/>
            <a:ext cx="10302056" cy="1405193"/>
          </a:xfrm>
          <a:prstGeom prst="rect">
            <a:avLst/>
          </a:prstGeom>
          <a:noFill/>
        </p:spPr>
        <p:txBody>
          <a:bodyPr wrap="square" rtlCol="0">
            <a:spAutoFit/>
          </a:bodyPr>
          <a:lstStyle/>
          <a:p>
            <a:pPr>
              <a:lnSpc>
                <a:spcPct val="150000"/>
              </a:lnSpc>
            </a:pPr>
            <a:r>
              <a:rPr lang="zh-CN" altLang="en-US" sz="2000" dirty="0">
                <a:latin typeface="黑体" panose="02010609060101010101" pitchFamily="49" charset="-122"/>
                <a:ea typeface="黑体" panose="02010609060101010101" pitchFamily="49" charset="-122"/>
              </a:rPr>
              <a:t>因此，对单目相机进行移动，拍摄的物体在图像上的运动形成了</a:t>
            </a:r>
            <a:r>
              <a:rPr lang="zh-CN" altLang="en-US" sz="2000" b="1" dirty="0">
                <a:latin typeface="黑体" panose="02010609060101010101" pitchFamily="49" charset="-122"/>
                <a:ea typeface="黑体" panose="02010609060101010101" pitchFamily="49" charset="-122"/>
              </a:rPr>
              <a:t>视差</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Disparity</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ct val="150000"/>
              </a:lnSpc>
            </a:pPr>
            <a:r>
              <a:rPr lang="zh-CN" altLang="en-US" sz="2000" dirty="0">
                <a:latin typeface="黑体" panose="02010609060101010101" pitchFamily="49" charset="-122"/>
                <a:ea typeface="黑体" panose="02010609060101010101" pitchFamily="49" charset="-122"/>
              </a:rPr>
              <a:t>通过视差，能够</a:t>
            </a:r>
            <a:r>
              <a:rPr lang="zh-CN" altLang="en-US" sz="2000" b="1" dirty="0">
                <a:solidFill>
                  <a:srgbClr val="FF0000"/>
                </a:solidFill>
                <a:latin typeface="黑体" panose="02010609060101010101" pitchFamily="49" charset="-122"/>
                <a:ea typeface="黑体" panose="02010609060101010101" pitchFamily="49" charset="-122"/>
              </a:rPr>
              <a:t>定量</a:t>
            </a:r>
            <a:r>
              <a:rPr lang="zh-CN" altLang="en-US" sz="2000" dirty="0">
                <a:latin typeface="黑体" panose="02010609060101010101" pitchFamily="49" charset="-122"/>
                <a:ea typeface="黑体" panose="02010609060101010101" pitchFamily="49" charset="-122"/>
              </a:rPr>
              <a:t>地判断哪些物体离得远，哪些物体离得近，即得出了深度，但由于尺度未知导致此刻的深度是不确定的 。</a:t>
            </a:r>
            <a:endParaRPr lang="en-US" altLang="zh-CN" sz="2000" dirty="0">
              <a:latin typeface="黑体" panose="02010609060101010101" pitchFamily="49" charset="-122"/>
              <a:ea typeface="黑体" panose="02010609060101010101" pitchFamily="49" charset="-122"/>
            </a:endParaRPr>
          </a:p>
        </p:txBody>
      </p:sp>
      <p:sp>
        <p:nvSpPr>
          <p:cNvPr id="12" name="文本框 11">
            <a:extLst>
              <a:ext uri="{FF2B5EF4-FFF2-40B4-BE49-F238E27FC236}">
                <a16:creationId xmlns="" xmlns:a16="http://schemas.microsoft.com/office/drawing/2014/main" id="{CB2A86BB-4E79-4065-835D-ECAFF77D9E3A}"/>
              </a:ext>
            </a:extLst>
          </p:cNvPr>
          <p:cNvSpPr txBox="1"/>
          <p:nvPr/>
        </p:nvSpPr>
        <p:spPr>
          <a:xfrm>
            <a:off x="1687973" y="4813337"/>
            <a:ext cx="7540194" cy="400110"/>
          </a:xfrm>
          <a:prstGeom prst="rect">
            <a:avLst/>
          </a:prstGeom>
          <a:noFill/>
        </p:spPr>
        <p:txBody>
          <a:bodyPr wrap="square">
            <a:spAutoFit/>
          </a:bodyPr>
          <a:lstStyle/>
          <a:p>
            <a:r>
              <a:rPr lang="zh-CN" altLang="en-US" sz="2000" b="0" i="0" dirty="0">
                <a:solidFill>
                  <a:srgbClr val="121212"/>
                </a:solidFill>
                <a:effectLst/>
                <a:latin typeface="黑体" panose="02010609060101010101" pitchFamily="49" charset="-122"/>
                <a:ea typeface="黑体" panose="02010609060101010101" pitchFamily="49" charset="-122"/>
              </a:rPr>
              <a:t>单目</a:t>
            </a:r>
            <a:r>
              <a:rPr lang="en-US" altLang="zh-CN" sz="2000" b="0" i="0" dirty="0">
                <a:solidFill>
                  <a:srgbClr val="121212"/>
                </a:solidFill>
                <a:effectLst/>
                <a:latin typeface="黑体" panose="02010609060101010101" pitchFamily="49" charset="-122"/>
                <a:ea typeface="黑体" panose="02010609060101010101" pitchFamily="49" charset="-122"/>
              </a:rPr>
              <a:t>VO</a:t>
            </a:r>
            <a:r>
              <a:rPr lang="zh-CN" altLang="en-US" sz="2000" b="0" i="0" dirty="0">
                <a:solidFill>
                  <a:srgbClr val="121212"/>
                </a:solidFill>
                <a:effectLst/>
                <a:latin typeface="黑体" panose="02010609060101010101" pitchFamily="49" charset="-122"/>
                <a:ea typeface="黑体" panose="02010609060101010101" pitchFamily="49" charset="-122"/>
              </a:rPr>
              <a:t>无法仅凭图像确定出真实尺度，称之为</a:t>
            </a:r>
            <a:r>
              <a:rPr lang="zh-CN" altLang="en-US" sz="2000" b="1" i="0" dirty="0">
                <a:solidFill>
                  <a:srgbClr val="FF0000"/>
                </a:solidFill>
                <a:effectLst/>
                <a:latin typeface="黑体" panose="02010609060101010101" pitchFamily="49" charset="-122"/>
                <a:ea typeface="黑体" panose="02010609060101010101" pitchFamily="49" charset="-122"/>
              </a:rPr>
              <a:t>尺度不确定性</a:t>
            </a:r>
            <a:r>
              <a:rPr lang="zh-CN" altLang="en-US" sz="2000" b="1" i="0" dirty="0">
                <a:solidFill>
                  <a:srgbClr val="121212"/>
                </a:solidFill>
                <a:effectLst/>
                <a:latin typeface="黑体" panose="02010609060101010101" pitchFamily="49" charset="-122"/>
                <a:ea typeface="黑体" panose="02010609060101010101" pitchFamily="49" charset="-122"/>
              </a:rPr>
              <a:t>。</a:t>
            </a:r>
            <a:endParaRPr lang="zh-CN" altLang="en-US" sz="2000" b="1" dirty="0"/>
          </a:p>
        </p:txBody>
      </p:sp>
      <p:sp>
        <p:nvSpPr>
          <p:cNvPr id="13" name="矩形 12">
            <a:extLst>
              <a:ext uri="{FF2B5EF4-FFF2-40B4-BE49-F238E27FC236}">
                <a16:creationId xmlns="" xmlns:a16="http://schemas.microsoft.com/office/drawing/2014/main" id="{B34E7369-CFB0-40C0-9C81-3F6E8451A513}"/>
              </a:ext>
            </a:extLst>
          </p:cNvPr>
          <p:cNvSpPr/>
          <p:nvPr/>
        </p:nvSpPr>
        <p:spPr>
          <a:xfrm>
            <a:off x="717307" y="4813337"/>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 xmlns:a16="http://schemas.microsoft.com/office/drawing/2014/main" id="{A80AF323-A454-44CE-8EAC-70CFCFE46177}"/>
              </a:ext>
            </a:extLst>
          </p:cNvPr>
          <p:cNvPicPr>
            <a:picLocks noChangeAspect="1"/>
          </p:cNvPicPr>
          <p:nvPr/>
        </p:nvPicPr>
        <p:blipFill>
          <a:blip r:embed="rId3"/>
          <a:stretch>
            <a:fillRect/>
          </a:stretch>
        </p:blipFill>
        <p:spPr>
          <a:xfrm>
            <a:off x="9268395" y="13996"/>
            <a:ext cx="2952750" cy="1038225"/>
          </a:xfrm>
          <a:prstGeom prst="rect">
            <a:avLst/>
          </a:prstGeom>
        </p:spPr>
      </p:pic>
    </p:spTree>
    <p:extLst>
      <p:ext uri="{BB962C8B-B14F-4D97-AF65-F5344CB8AC3E}">
        <p14:creationId xmlns:p14="http://schemas.microsoft.com/office/powerpoint/2010/main" val="202379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C78E9E9D-DE04-4238-BEA3-033171DC18AD}"/>
              </a:ext>
            </a:extLst>
          </p:cNvPr>
          <p:cNvSpPr txBox="1"/>
          <p:nvPr/>
        </p:nvSpPr>
        <p:spPr>
          <a:xfrm>
            <a:off x="499620" y="233015"/>
            <a:ext cx="6014301" cy="646331"/>
          </a:xfrm>
          <a:prstGeom prst="rect">
            <a:avLst/>
          </a:prstGeom>
          <a:noFill/>
        </p:spPr>
        <p:txBody>
          <a:bodyPr wrap="square" rtlCol="0">
            <a:spAutoFit/>
          </a:bodyPr>
          <a:lstStyle/>
          <a:p>
            <a:pPr algn="l"/>
            <a:r>
              <a:rPr lang="zh-CN" altLang="en-US" sz="3600" b="1" i="0" dirty="0">
                <a:solidFill>
                  <a:srgbClr val="4F4F4F"/>
                </a:solidFill>
                <a:effectLst/>
                <a:latin typeface="PingFang SC"/>
              </a:rPr>
              <a:t>多传感器融合</a:t>
            </a:r>
          </a:p>
        </p:txBody>
      </p:sp>
      <p:cxnSp>
        <p:nvCxnSpPr>
          <p:cNvPr id="3" name="直接连接符 2">
            <a:extLst>
              <a:ext uri="{FF2B5EF4-FFF2-40B4-BE49-F238E27FC236}">
                <a16:creationId xmlns="" xmlns:a16="http://schemas.microsoft.com/office/drawing/2014/main" id="{CC6C96CB-65FA-4CA0-A314-E5752524335E}"/>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03CC97DC-3507-4653-918F-10970270B40F}"/>
              </a:ext>
            </a:extLst>
          </p:cNvPr>
          <p:cNvSpPr/>
          <p:nvPr/>
        </p:nvSpPr>
        <p:spPr>
          <a:xfrm>
            <a:off x="356159" y="813470"/>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2">
            <a:extLst>
              <a:ext uri="{FF2B5EF4-FFF2-40B4-BE49-F238E27FC236}">
                <a16:creationId xmlns="" xmlns:a16="http://schemas.microsoft.com/office/drawing/2014/main" id="{484D359A-69CD-4713-BDD9-2C0E19B04E14}"/>
              </a:ext>
            </a:extLst>
          </p:cNvPr>
          <p:cNvGraphicFramePr>
            <a:graphicFrameLocks noGrp="1"/>
          </p:cNvGraphicFramePr>
          <p:nvPr>
            <p:extLst>
              <p:ext uri="{D42A27DB-BD31-4B8C-83A1-F6EECF244321}">
                <p14:modId xmlns:p14="http://schemas.microsoft.com/office/powerpoint/2010/main" val="2567920524"/>
              </p:ext>
            </p:extLst>
          </p:nvPr>
        </p:nvGraphicFramePr>
        <p:xfrm>
          <a:off x="299889" y="1676690"/>
          <a:ext cx="11592222" cy="3933012"/>
        </p:xfrm>
        <a:graphic>
          <a:graphicData uri="http://schemas.openxmlformats.org/drawingml/2006/table">
            <a:tbl>
              <a:tblPr firstRow="1" bandRow="1">
                <a:tableStyleId>{5C22544A-7EE6-4342-B048-85BDC9FD1C3A}</a:tableStyleId>
              </a:tblPr>
              <a:tblGrid>
                <a:gridCol w="3864074">
                  <a:extLst>
                    <a:ext uri="{9D8B030D-6E8A-4147-A177-3AD203B41FA5}">
                      <a16:colId xmlns="" xmlns:a16="http://schemas.microsoft.com/office/drawing/2014/main" val="1161460552"/>
                    </a:ext>
                  </a:extLst>
                </a:gridCol>
                <a:gridCol w="3864074">
                  <a:extLst>
                    <a:ext uri="{9D8B030D-6E8A-4147-A177-3AD203B41FA5}">
                      <a16:colId xmlns="" xmlns:a16="http://schemas.microsoft.com/office/drawing/2014/main" val="1572252423"/>
                    </a:ext>
                  </a:extLst>
                </a:gridCol>
                <a:gridCol w="3864074">
                  <a:extLst>
                    <a:ext uri="{9D8B030D-6E8A-4147-A177-3AD203B41FA5}">
                      <a16:colId xmlns="" xmlns:a16="http://schemas.microsoft.com/office/drawing/2014/main" val="3675536218"/>
                    </a:ext>
                  </a:extLst>
                </a:gridCol>
              </a:tblGrid>
              <a:tr h="431525">
                <a:tc>
                  <a:txBody>
                    <a:bodyPr/>
                    <a:lstStyle/>
                    <a:p>
                      <a:pPr algn="ctr"/>
                      <a:r>
                        <a:rPr lang="zh-CN" altLang="en-US" sz="2300" dirty="0"/>
                        <a:t>方案</a:t>
                      </a:r>
                    </a:p>
                  </a:txBody>
                  <a:tcPr marL="117204" marR="117204" marT="58602" marB="58602"/>
                </a:tc>
                <a:tc>
                  <a:txBody>
                    <a:bodyPr/>
                    <a:lstStyle/>
                    <a:p>
                      <a:pPr algn="ctr"/>
                      <a:r>
                        <a:rPr lang="en-US" altLang="zh-CN" sz="2300" dirty="0"/>
                        <a:t>IMU</a:t>
                      </a:r>
                      <a:endParaRPr lang="zh-CN" altLang="en-US" sz="2300" dirty="0"/>
                    </a:p>
                  </a:txBody>
                  <a:tcPr marL="117204" marR="117204" marT="58602" marB="58602"/>
                </a:tc>
                <a:tc>
                  <a:txBody>
                    <a:bodyPr/>
                    <a:lstStyle/>
                    <a:p>
                      <a:pPr algn="ctr"/>
                      <a:r>
                        <a:rPr lang="zh-CN" altLang="en-US" sz="2300" dirty="0"/>
                        <a:t>视觉</a:t>
                      </a:r>
                    </a:p>
                  </a:txBody>
                  <a:tcPr marL="117204" marR="117204" marT="58602" marB="58602"/>
                </a:tc>
                <a:extLst>
                  <a:ext uri="{0D108BD9-81ED-4DB2-BD59-A6C34878D82A}">
                    <a16:rowId xmlns="" xmlns:a16="http://schemas.microsoft.com/office/drawing/2014/main" val="3876775831"/>
                  </a:ext>
                </a:extLst>
              </a:tr>
              <a:tr h="1572977">
                <a:tc>
                  <a:txBody>
                    <a:bodyPr/>
                    <a:lstStyle/>
                    <a:p>
                      <a:pPr algn="ctr"/>
                      <a:endParaRPr lang="en-US" altLang="zh-CN" sz="2300" dirty="0"/>
                    </a:p>
                    <a:p>
                      <a:pPr algn="ctr"/>
                      <a:r>
                        <a:rPr lang="zh-CN" altLang="en-US" sz="2000" dirty="0">
                          <a:latin typeface="黑体" panose="02010609060101010101" pitchFamily="49" charset="-122"/>
                          <a:ea typeface="黑体" panose="02010609060101010101" pitchFamily="49" charset="-122"/>
                        </a:rPr>
                        <a:t>优势</a:t>
                      </a:r>
                    </a:p>
                  </a:txBody>
                  <a:tcPr marL="117204" marR="117204" marT="58602" marB="58602"/>
                </a:tc>
                <a:tc>
                  <a:txBody>
                    <a:bodyPr/>
                    <a:lstStyle/>
                    <a:p>
                      <a:endParaRPr lang="en-US" altLang="zh-CN" sz="2300" dirty="0"/>
                    </a:p>
                    <a:p>
                      <a:r>
                        <a:rPr lang="zh-CN" altLang="en-US" sz="2000" dirty="0">
                          <a:latin typeface="黑体" panose="02010609060101010101" pitchFamily="49" charset="-122"/>
                          <a:ea typeface="黑体" panose="02010609060101010101" pitchFamily="49" charset="-122"/>
                        </a:rPr>
                        <a:t>快速响应 不受成像质量影响 角速度普遍比较准确 可估计绝对尺度</a:t>
                      </a:r>
                    </a:p>
                    <a:p>
                      <a:endParaRPr lang="zh-CN" altLang="en-US" sz="2300" dirty="0"/>
                    </a:p>
                  </a:txBody>
                  <a:tcPr marL="117204" marR="117204" marT="58602" marB="58602"/>
                </a:tc>
                <a:tc>
                  <a:txBody>
                    <a:bodyPr/>
                    <a:lstStyle/>
                    <a:p>
                      <a:endParaRPr lang="en-US" altLang="zh-CN" sz="2300" dirty="0"/>
                    </a:p>
                    <a:p>
                      <a:r>
                        <a:rPr lang="en-US" altLang="zh-CN" sz="2300" dirty="0"/>
                        <a:t>  </a:t>
                      </a:r>
                      <a:r>
                        <a:rPr lang="zh-CN" altLang="en-US" sz="2000" dirty="0">
                          <a:latin typeface="黑体" panose="02010609060101010101" pitchFamily="49" charset="-122"/>
                          <a:ea typeface="黑体" panose="02010609060101010101" pitchFamily="49" charset="-122"/>
                        </a:rPr>
                        <a:t>不产生漂移</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 直接测量旋转与平移</a:t>
                      </a:r>
                    </a:p>
                    <a:p>
                      <a:endParaRPr lang="zh-CN" altLang="en-US" sz="2300" dirty="0"/>
                    </a:p>
                  </a:txBody>
                  <a:tcPr marL="117204" marR="117204" marT="58602" marB="58602"/>
                </a:tc>
                <a:extLst>
                  <a:ext uri="{0D108BD9-81ED-4DB2-BD59-A6C34878D82A}">
                    <a16:rowId xmlns="" xmlns:a16="http://schemas.microsoft.com/office/drawing/2014/main" val="1061155298"/>
                  </a:ext>
                </a:extLst>
              </a:tr>
              <a:tr h="1702454">
                <a:tc>
                  <a:txBody>
                    <a:bodyPr/>
                    <a:lstStyle/>
                    <a:p>
                      <a:r>
                        <a:rPr lang="zh-CN" altLang="en-US" sz="2300" dirty="0"/>
                        <a:t>                 </a:t>
                      </a:r>
                      <a:endParaRPr lang="en-US" altLang="zh-CN" sz="2300" dirty="0"/>
                    </a:p>
                    <a:p>
                      <a:endParaRPr lang="en-US" altLang="zh-CN" sz="2300" kern="1200" dirty="0">
                        <a:solidFill>
                          <a:schemeClr val="dk1"/>
                        </a:solidFill>
                        <a:latin typeface="+mn-lt"/>
                        <a:ea typeface="+mn-ea"/>
                        <a:cs typeface="+mn-cs"/>
                      </a:endParaRPr>
                    </a:p>
                  </a:txBody>
                  <a:tcPr marL="117204" marR="117204" marT="58602" marB="58602"/>
                </a:tc>
                <a:tc>
                  <a:txBody>
                    <a:bodyPr/>
                    <a:lstStyle/>
                    <a:p>
                      <a:endParaRPr lang="en-US" altLang="zh-CN" sz="2300" dirty="0"/>
                    </a:p>
                    <a:p>
                      <a:r>
                        <a:rPr lang="en-US" altLang="zh-CN" sz="2300" dirty="0"/>
                        <a:t>  </a:t>
                      </a:r>
                      <a:r>
                        <a:rPr lang="zh-CN" altLang="en-US" sz="2000" dirty="0">
                          <a:latin typeface="黑体" panose="02010609060101010101" pitchFamily="49" charset="-122"/>
                          <a:ea typeface="黑体" panose="02010609060101010101" pitchFamily="49" charset="-122"/>
                        </a:rPr>
                        <a:t>存在零偏 低精度 </a:t>
                      </a:r>
                      <a:r>
                        <a:rPr lang="en-US" altLang="zh-CN" sz="2000" dirty="0">
                          <a:latin typeface="黑体" panose="02010609060101010101" pitchFamily="49" charset="-122"/>
                          <a:ea typeface="黑体" panose="02010609060101010101" pitchFamily="49" charset="-122"/>
                        </a:rPr>
                        <a:t>IMU </a:t>
                      </a:r>
                      <a:r>
                        <a:rPr lang="zh-CN" altLang="en-US" sz="2000" dirty="0">
                          <a:latin typeface="黑体" panose="02010609060101010101" pitchFamily="49" charset="-122"/>
                          <a:ea typeface="黑体" panose="02010609060101010101" pitchFamily="49" charset="-122"/>
                        </a:rPr>
                        <a:t>积分位姿发散 高精度价格昂贵</a:t>
                      </a:r>
                      <a:endParaRPr lang="zh-CN" altLang="en-US" sz="2300" dirty="0">
                        <a:latin typeface="黑体" panose="02010609060101010101" pitchFamily="49" charset="-122"/>
                        <a:ea typeface="黑体" panose="02010609060101010101" pitchFamily="49" charset="-122"/>
                      </a:endParaRPr>
                    </a:p>
                    <a:p>
                      <a:endParaRPr lang="zh-CN" altLang="en-US" sz="2300" dirty="0"/>
                    </a:p>
                  </a:txBody>
                  <a:tcPr marL="117204" marR="117204" marT="58602" marB="58602"/>
                </a:tc>
                <a:tc>
                  <a:txBody>
                    <a:bodyPr/>
                    <a:lstStyle/>
                    <a:p>
                      <a:r>
                        <a:rPr lang="zh-CN" altLang="en-US" sz="2300" dirty="0"/>
                        <a:t> </a:t>
                      </a:r>
                      <a:r>
                        <a:rPr lang="zh-CN" altLang="en-US" sz="2000" dirty="0">
                          <a:latin typeface="黑体" panose="02010609060101010101" pitchFamily="49" charset="-122"/>
                          <a:ea typeface="黑体" panose="02010609060101010101" pitchFamily="49" charset="-122"/>
                        </a:rPr>
                        <a:t>受图像遮挡、运动物体干扰 单目视觉无法测量尺度 </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单目纯旋转运动无法估计</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快速运动时易丢失</a:t>
                      </a:r>
                    </a:p>
                    <a:p>
                      <a:endParaRPr lang="zh-CN" altLang="en-US" sz="2300" dirty="0"/>
                    </a:p>
                  </a:txBody>
                  <a:tcPr marL="117204" marR="117204" marT="58602" marB="58602"/>
                </a:tc>
                <a:extLst>
                  <a:ext uri="{0D108BD9-81ED-4DB2-BD59-A6C34878D82A}">
                    <a16:rowId xmlns="" xmlns:a16="http://schemas.microsoft.com/office/drawing/2014/main" val="3373098851"/>
                  </a:ext>
                </a:extLst>
              </a:tr>
            </a:tbl>
          </a:graphicData>
        </a:graphic>
      </p:graphicFrame>
      <p:sp>
        <p:nvSpPr>
          <p:cNvPr id="12" name="文本框 11">
            <a:extLst>
              <a:ext uri="{FF2B5EF4-FFF2-40B4-BE49-F238E27FC236}">
                <a16:creationId xmlns="" xmlns:a16="http://schemas.microsoft.com/office/drawing/2014/main" id="{9AA1764D-8AF2-42E7-B002-859004E854BE}"/>
              </a:ext>
            </a:extLst>
          </p:cNvPr>
          <p:cNvSpPr txBox="1"/>
          <p:nvPr/>
        </p:nvSpPr>
        <p:spPr>
          <a:xfrm>
            <a:off x="1817238" y="4500026"/>
            <a:ext cx="772998" cy="400110"/>
          </a:xfrm>
          <a:prstGeom prst="rect">
            <a:avLst/>
          </a:prstGeom>
          <a:noFill/>
        </p:spPr>
        <p:txBody>
          <a:bodyPr wrap="square" rtlCol="0">
            <a:spAutoFit/>
          </a:bodyPr>
          <a:lstStyle/>
          <a:p>
            <a:pPr algn="ctr"/>
            <a:r>
              <a:rPr lang="zh-CN" altLang="en-US" sz="2000" dirty="0">
                <a:solidFill>
                  <a:schemeClr val="dk1"/>
                </a:solidFill>
                <a:latin typeface="黑体" panose="02010609060101010101" pitchFamily="49" charset="-122"/>
                <a:ea typeface="黑体" panose="02010609060101010101" pitchFamily="49" charset="-122"/>
              </a:rPr>
              <a:t>劣势</a:t>
            </a:r>
          </a:p>
        </p:txBody>
      </p:sp>
      <p:sp>
        <p:nvSpPr>
          <p:cNvPr id="14" name="文本框 13">
            <a:extLst>
              <a:ext uri="{FF2B5EF4-FFF2-40B4-BE49-F238E27FC236}">
                <a16:creationId xmlns="" xmlns:a16="http://schemas.microsoft.com/office/drawing/2014/main" id="{4418CB1A-5D1A-4176-B801-6900BE0677D5}"/>
              </a:ext>
            </a:extLst>
          </p:cNvPr>
          <p:cNvSpPr txBox="1"/>
          <p:nvPr/>
        </p:nvSpPr>
        <p:spPr>
          <a:xfrm>
            <a:off x="374616" y="1204464"/>
            <a:ext cx="6094428"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IMU 与视觉定位方案优势与劣势对比</a:t>
            </a:r>
            <a:r>
              <a:rPr lang="zh-CN" altLang="en-US" dirty="0"/>
              <a:t>： </a:t>
            </a:r>
          </a:p>
        </p:txBody>
      </p:sp>
      <p:pic>
        <p:nvPicPr>
          <p:cNvPr id="5" name="图片 4">
            <a:extLst>
              <a:ext uri="{FF2B5EF4-FFF2-40B4-BE49-F238E27FC236}">
                <a16:creationId xmlns="" xmlns:a16="http://schemas.microsoft.com/office/drawing/2014/main" id="{92030EB7-B4A6-4B8E-8D87-B159461B42F1}"/>
              </a:ext>
            </a:extLst>
          </p:cNvPr>
          <p:cNvPicPr>
            <a:picLocks noChangeAspect="1"/>
          </p:cNvPicPr>
          <p:nvPr/>
        </p:nvPicPr>
        <p:blipFill>
          <a:blip r:embed="rId2"/>
          <a:stretch>
            <a:fillRect/>
          </a:stretch>
        </p:blipFill>
        <p:spPr>
          <a:xfrm>
            <a:off x="9239250" y="0"/>
            <a:ext cx="2952750" cy="1038225"/>
          </a:xfrm>
          <a:prstGeom prst="rect">
            <a:avLst/>
          </a:prstGeom>
        </p:spPr>
      </p:pic>
    </p:spTree>
    <p:extLst>
      <p:ext uri="{BB962C8B-B14F-4D97-AF65-F5344CB8AC3E}">
        <p14:creationId xmlns:p14="http://schemas.microsoft.com/office/powerpoint/2010/main" val="597990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 xmlns:a16="http://schemas.microsoft.com/office/drawing/2014/main" id="{A97EC993-D4B4-42BB-8274-1B0766D289B0}"/>
              </a:ext>
            </a:extLst>
          </p:cNvPr>
          <p:cNvSpPr txBox="1"/>
          <p:nvPr/>
        </p:nvSpPr>
        <p:spPr>
          <a:xfrm>
            <a:off x="855687" y="4884924"/>
            <a:ext cx="106027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视觉信息和</a:t>
            </a:r>
            <a:r>
              <a:rPr kumimoji="0" lang="en-US" altLang="zh-CN"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IMU</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数据融合在数据交互的方式上主要可以分为两种方式</a:t>
            </a:r>
            <a:r>
              <a:rPr kumimoji="0" lang="en-US" altLang="zh-CN"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松耦合和紧耦合 。</a:t>
            </a:r>
          </a:p>
        </p:txBody>
      </p:sp>
      <p:sp>
        <p:nvSpPr>
          <p:cNvPr id="14" name="文本框 13">
            <a:extLst>
              <a:ext uri="{FF2B5EF4-FFF2-40B4-BE49-F238E27FC236}">
                <a16:creationId xmlns="" xmlns:a16="http://schemas.microsoft.com/office/drawing/2014/main" id="{B420C2F9-4A53-433A-8336-0760B95747A8}"/>
              </a:ext>
            </a:extLst>
          </p:cNvPr>
          <p:cNvSpPr txBox="1"/>
          <p:nvPr/>
        </p:nvSpPr>
        <p:spPr>
          <a:xfrm>
            <a:off x="855687" y="3955922"/>
            <a:ext cx="10885601" cy="707886"/>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单一的传感器不能适用所有的场景，通过多个传感器的融合达到理想的定位效果，传感器融合是一个趋势。</a:t>
            </a:r>
          </a:p>
        </p:txBody>
      </p:sp>
      <p:sp>
        <p:nvSpPr>
          <p:cNvPr id="15" name="文本框 14">
            <a:extLst>
              <a:ext uri="{FF2B5EF4-FFF2-40B4-BE49-F238E27FC236}">
                <a16:creationId xmlns="" xmlns:a16="http://schemas.microsoft.com/office/drawing/2014/main" id="{66DFB667-BF54-4000-843C-96EEC58DBD45}"/>
              </a:ext>
            </a:extLst>
          </p:cNvPr>
          <p:cNvSpPr txBox="1"/>
          <p:nvPr/>
        </p:nvSpPr>
        <p:spPr>
          <a:xfrm>
            <a:off x="499620" y="233015"/>
            <a:ext cx="6014301" cy="646331"/>
          </a:xfrm>
          <a:prstGeom prst="rect">
            <a:avLst/>
          </a:prstGeom>
          <a:noFill/>
        </p:spPr>
        <p:txBody>
          <a:bodyPr wrap="square" rtlCol="0">
            <a:spAutoFit/>
          </a:bodyPr>
          <a:lstStyle/>
          <a:p>
            <a:pPr algn="l"/>
            <a:r>
              <a:rPr lang="zh-CN" altLang="en-US" sz="3600" b="1" i="0" dirty="0">
                <a:solidFill>
                  <a:srgbClr val="4F4F4F"/>
                </a:solidFill>
                <a:effectLst/>
                <a:latin typeface="PingFang SC"/>
              </a:rPr>
              <a:t>多传感器融合</a:t>
            </a:r>
          </a:p>
        </p:txBody>
      </p:sp>
      <p:cxnSp>
        <p:nvCxnSpPr>
          <p:cNvPr id="16" name="直接连接符 15">
            <a:extLst>
              <a:ext uri="{FF2B5EF4-FFF2-40B4-BE49-F238E27FC236}">
                <a16:creationId xmlns="" xmlns:a16="http://schemas.microsoft.com/office/drawing/2014/main" id="{238B6339-35C0-44F7-B2DA-F6D854A5A0F8}"/>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7" name="矩形 16">
            <a:extLst>
              <a:ext uri="{FF2B5EF4-FFF2-40B4-BE49-F238E27FC236}">
                <a16:creationId xmlns="" xmlns:a16="http://schemas.microsoft.com/office/drawing/2014/main" id="{BE64DBF9-7FC9-474B-86AF-21EB4CEF665E}"/>
              </a:ext>
            </a:extLst>
          </p:cNvPr>
          <p:cNvSpPr/>
          <p:nvPr/>
        </p:nvSpPr>
        <p:spPr>
          <a:xfrm>
            <a:off x="313108"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 xmlns:a16="http://schemas.microsoft.com/office/drawing/2014/main" id="{A91A95B9-E6D6-4DDA-A57F-4AB734516A14}"/>
              </a:ext>
            </a:extLst>
          </p:cNvPr>
          <p:cNvSpPr/>
          <p:nvPr/>
        </p:nvSpPr>
        <p:spPr>
          <a:xfrm>
            <a:off x="289770" y="1509444"/>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 xmlns:a16="http://schemas.microsoft.com/office/drawing/2014/main" id="{21FC4B2D-7E2F-417C-B1E1-E42587ADF4AB}"/>
              </a:ext>
            </a:extLst>
          </p:cNvPr>
          <p:cNvSpPr/>
          <p:nvPr/>
        </p:nvSpPr>
        <p:spPr>
          <a:xfrm>
            <a:off x="289770" y="2311139"/>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 xmlns:a16="http://schemas.microsoft.com/office/drawing/2014/main" id="{735011AC-CB5C-46FC-9B70-FDAB8C354D7B}"/>
              </a:ext>
            </a:extLst>
          </p:cNvPr>
          <p:cNvSpPr/>
          <p:nvPr/>
        </p:nvSpPr>
        <p:spPr>
          <a:xfrm>
            <a:off x="289770" y="3015407"/>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a:extLst>
              <a:ext uri="{FF2B5EF4-FFF2-40B4-BE49-F238E27FC236}">
                <a16:creationId xmlns="" xmlns:a16="http://schemas.microsoft.com/office/drawing/2014/main" id="{81B3E9CB-4418-4D99-9BAF-6C8E58328F30}"/>
              </a:ext>
            </a:extLst>
          </p:cNvPr>
          <p:cNvSpPr/>
          <p:nvPr/>
        </p:nvSpPr>
        <p:spPr>
          <a:xfrm>
            <a:off x="313108" y="3989918"/>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 xmlns:a16="http://schemas.microsoft.com/office/drawing/2014/main" id="{B934A466-AA9D-42F3-9955-64DD1654F4FA}"/>
              </a:ext>
            </a:extLst>
          </p:cNvPr>
          <p:cNvSpPr/>
          <p:nvPr/>
        </p:nvSpPr>
        <p:spPr>
          <a:xfrm>
            <a:off x="319358" y="4919926"/>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 xmlns:a16="http://schemas.microsoft.com/office/drawing/2014/main" id="{0C67929F-9933-4C73-BEB9-6548CC36AE1C}"/>
              </a:ext>
            </a:extLst>
          </p:cNvPr>
          <p:cNvSpPr txBox="1"/>
          <p:nvPr/>
        </p:nvSpPr>
        <p:spPr>
          <a:xfrm>
            <a:off x="855687" y="1446993"/>
            <a:ext cx="7713552"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整体上，视觉和</a:t>
            </a:r>
            <a:r>
              <a:rPr lang="en-US" altLang="zh-CN" sz="2000" dirty="0">
                <a:latin typeface="黑体" panose="02010609060101010101" pitchFamily="49" charset="-122"/>
                <a:ea typeface="黑体" panose="02010609060101010101" pitchFamily="49" charset="-122"/>
              </a:rPr>
              <a:t>IMU</a:t>
            </a:r>
            <a:r>
              <a:rPr lang="zh-CN" altLang="en-US" sz="2000" dirty="0">
                <a:latin typeface="黑体" panose="02010609060101010101" pitchFamily="49" charset="-122"/>
                <a:ea typeface="黑体" panose="02010609060101010101" pitchFamily="49" charset="-122"/>
              </a:rPr>
              <a:t>定位方案存在一定互补性质。</a:t>
            </a:r>
          </a:p>
        </p:txBody>
      </p:sp>
      <p:sp>
        <p:nvSpPr>
          <p:cNvPr id="31" name="文本框 30">
            <a:extLst>
              <a:ext uri="{FF2B5EF4-FFF2-40B4-BE49-F238E27FC236}">
                <a16:creationId xmlns="" xmlns:a16="http://schemas.microsoft.com/office/drawing/2014/main" id="{A5ECA05F-B965-4A2F-80EE-EA8ADA963185}"/>
              </a:ext>
            </a:extLst>
          </p:cNvPr>
          <p:cNvSpPr txBox="1"/>
          <p:nvPr/>
        </p:nvSpPr>
        <p:spPr>
          <a:xfrm>
            <a:off x="821882" y="2192458"/>
            <a:ext cx="8407505"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视觉适合计算长时间、慢速的运动</a:t>
            </a:r>
            <a:r>
              <a:rPr lang="en-US" altLang="zh-CN" sz="2000" dirty="0">
                <a:latin typeface="黑体" panose="02010609060101010101" pitchFamily="49" charset="-122"/>
                <a:ea typeface="黑体" panose="02010609060101010101" pitchFamily="49" charset="-122"/>
              </a:rPr>
              <a:t>,IMU </a:t>
            </a:r>
            <a:r>
              <a:rPr lang="zh-CN" altLang="en-US" sz="2000" dirty="0">
                <a:latin typeface="黑体" panose="02010609060101010101" pitchFamily="49" charset="-122"/>
                <a:ea typeface="黑体" panose="02010609060101010101" pitchFamily="49" charset="-122"/>
              </a:rPr>
              <a:t>适合计算短时间、快速的运动。 </a:t>
            </a:r>
          </a:p>
        </p:txBody>
      </p:sp>
      <p:sp>
        <p:nvSpPr>
          <p:cNvPr id="33" name="文本框 32">
            <a:extLst>
              <a:ext uri="{FF2B5EF4-FFF2-40B4-BE49-F238E27FC236}">
                <a16:creationId xmlns="" xmlns:a16="http://schemas.microsoft.com/office/drawing/2014/main" id="{8A822954-0220-4285-8026-32DB91C3D006}"/>
              </a:ext>
            </a:extLst>
          </p:cNvPr>
          <p:cNvSpPr txBox="1"/>
          <p:nvPr/>
        </p:nvSpPr>
        <p:spPr>
          <a:xfrm>
            <a:off x="855688" y="2936672"/>
            <a:ext cx="10480624" cy="707886"/>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同时，可利用视觉定位信息来估计</a:t>
            </a:r>
            <a:r>
              <a:rPr lang="en-US" altLang="zh-CN" sz="2000" dirty="0">
                <a:latin typeface="黑体" panose="02010609060101010101" pitchFamily="49" charset="-122"/>
                <a:ea typeface="黑体" panose="02010609060101010101" pitchFamily="49" charset="-122"/>
              </a:rPr>
              <a:t>IMU</a:t>
            </a:r>
            <a:r>
              <a:rPr lang="zh-CN" altLang="en-US" sz="2000" dirty="0">
                <a:latin typeface="黑体" panose="02010609060101010101" pitchFamily="49" charset="-122"/>
                <a:ea typeface="黑体" panose="02010609060101010101" pitchFamily="49" charset="-122"/>
              </a:rPr>
              <a:t>的零偏，减少</a:t>
            </a:r>
            <a:r>
              <a:rPr lang="en-US" altLang="zh-CN" sz="2000" dirty="0">
                <a:latin typeface="黑体" panose="02010609060101010101" pitchFamily="49" charset="-122"/>
                <a:ea typeface="黑体" panose="02010609060101010101" pitchFamily="49" charset="-122"/>
              </a:rPr>
              <a:t>IMU</a:t>
            </a:r>
            <a:r>
              <a:rPr lang="zh-CN" altLang="en-US" sz="2000" dirty="0">
                <a:latin typeface="黑体" panose="02010609060101010101" pitchFamily="49" charset="-122"/>
                <a:ea typeface="黑体" panose="02010609060101010101" pitchFamily="49" charset="-122"/>
              </a:rPr>
              <a:t>由零偏导致的发散和累积误差；反之，</a:t>
            </a:r>
            <a:r>
              <a:rPr lang="en-US" altLang="zh-CN" sz="2000" dirty="0">
                <a:latin typeface="黑体" panose="02010609060101010101" pitchFamily="49" charset="-122"/>
                <a:ea typeface="黑体" panose="02010609060101010101" pitchFamily="49" charset="-122"/>
              </a:rPr>
              <a:t>IMU</a:t>
            </a:r>
            <a:r>
              <a:rPr lang="zh-CN" altLang="en-US" sz="2000" dirty="0">
                <a:latin typeface="黑体" panose="02010609060101010101" pitchFamily="49" charset="-122"/>
                <a:ea typeface="黑体" panose="02010609060101010101" pitchFamily="49" charset="-122"/>
              </a:rPr>
              <a:t>可以为视觉提供快速运动时的定位。</a:t>
            </a:r>
          </a:p>
        </p:txBody>
      </p:sp>
      <p:pic>
        <p:nvPicPr>
          <p:cNvPr id="2" name="图片 1">
            <a:extLst>
              <a:ext uri="{FF2B5EF4-FFF2-40B4-BE49-F238E27FC236}">
                <a16:creationId xmlns="" xmlns:a16="http://schemas.microsoft.com/office/drawing/2014/main" id="{0562840E-7E7E-4D49-8919-2CF64CB8831F}"/>
              </a:ext>
            </a:extLst>
          </p:cNvPr>
          <p:cNvPicPr>
            <a:picLocks noChangeAspect="1"/>
          </p:cNvPicPr>
          <p:nvPr/>
        </p:nvPicPr>
        <p:blipFill>
          <a:blip r:embed="rId2"/>
          <a:stretch>
            <a:fillRect/>
          </a:stretch>
        </p:blipFill>
        <p:spPr>
          <a:xfrm>
            <a:off x="9239250" y="0"/>
            <a:ext cx="2952750" cy="1038225"/>
          </a:xfrm>
          <a:prstGeom prst="rect">
            <a:avLst/>
          </a:prstGeom>
        </p:spPr>
      </p:pic>
    </p:spTree>
    <p:extLst>
      <p:ext uri="{BB962C8B-B14F-4D97-AF65-F5344CB8AC3E}">
        <p14:creationId xmlns:p14="http://schemas.microsoft.com/office/powerpoint/2010/main" val="735704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0A0EFBCD-D976-4CA8-ACA2-FCFA36CEE722}"/>
              </a:ext>
            </a:extLst>
          </p:cNvPr>
          <p:cNvSpPr txBox="1"/>
          <p:nvPr/>
        </p:nvSpPr>
        <p:spPr>
          <a:xfrm>
            <a:off x="1283616" y="1176133"/>
            <a:ext cx="9624768" cy="2246769"/>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松耦合的方法采用独立的惯性定位模块和定位导航模块 。</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p>
          <a:p>
            <a:r>
              <a:rPr lang="zh-CN" altLang="en-US" sz="2000" dirty="0">
                <a:latin typeface="黑体" panose="02010609060101010101" pitchFamily="49" charset="-122"/>
                <a:ea typeface="黑体" panose="02010609060101010101" pitchFamily="49" charset="-122"/>
              </a:rPr>
              <a:t>两个模块更新频率不一致 </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模块之间存在一定的信息交换 。</a:t>
            </a:r>
            <a:r>
              <a:rPr lang="en-US" altLang="zh-CN" sz="2000" dirty="0">
                <a:latin typeface="黑体" panose="02010609060101010101" pitchFamily="49" charset="-122"/>
                <a:ea typeface="黑体" panose="02010609060101010101" pitchFamily="49" charset="-122"/>
              </a:rPr>
              <a:t> </a:t>
            </a:r>
          </a:p>
          <a:p>
            <a:r>
              <a:rPr lang="zh-CN" altLang="en-US" sz="2000" dirty="0">
                <a:latin typeface="黑体" panose="02010609060101010101" pitchFamily="49" charset="-122"/>
                <a:ea typeface="黑体" panose="02010609060101010101" pitchFamily="49" charset="-122"/>
              </a:rPr>
              <a:t>在松耦合方式中以惯性数据为核心 </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视觉测量数据</a:t>
            </a:r>
            <a:r>
              <a:rPr lang="zh-CN" altLang="en-US" sz="2000" dirty="0">
                <a:solidFill>
                  <a:srgbClr val="FF0000"/>
                </a:solidFill>
                <a:latin typeface="黑体" panose="02010609060101010101" pitchFamily="49" charset="-122"/>
                <a:ea typeface="黑体" panose="02010609060101010101" pitchFamily="49" charset="-122"/>
              </a:rPr>
              <a:t>修正</a:t>
            </a:r>
            <a:r>
              <a:rPr lang="zh-CN" altLang="en-US" sz="2000" dirty="0">
                <a:latin typeface="黑体" panose="02010609060101010101" pitchFamily="49" charset="-122"/>
                <a:ea typeface="黑体" panose="02010609060101010101" pitchFamily="49" charset="-122"/>
              </a:rPr>
              <a:t>惯性测量数据的累积误差。</a:t>
            </a:r>
            <a:r>
              <a:rPr lang="en-US" altLang="zh-CN" sz="2000" dirty="0">
                <a:latin typeface="黑体" panose="02010609060101010101" pitchFamily="49" charset="-122"/>
                <a:ea typeface="黑体" panose="02010609060101010101" pitchFamily="49" charset="-122"/>
              </a:rPr>
              <a:t> </a:t>
            </a:r>
          </a:p>
          <a:p>
            <a:r>
              <a:rPr lang="en-US" altLang="zh-CN" sz="2000" dirty="0">
                <a:latin typeface="黑体" panose="02010609060101010101" pitchFamily="49" charset="-122"/>
                <a:ea typeface="黑体" panose="02010609060101010101" pitchFamily="49" charset="-122"/>
              </a:rPr>
              <a:t>  </a:t>
            </a:r>
          </a:p>
          <a:p>
            <a:r>
              <a:rPr lang="zh-CN" altLang="en-US" sz="2000" dirty="0">
                <a:latin typeface="黑体" panose="02010609060101010101" pitchFamily="49" charset="-122"/>
                <a:ea typeface="黑体" panose="02010609060101010101" pitchFamily="49" charset="-122"/>
              </a:rPr>
              <a:t>松耦合方法中视觉定位方法作为一个黑盒模块 </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由于不考虑</a:t>
            </a:r>
            <a:r>
              <a:rPr lang="en-US" altLang="zh-CN" sz="2000" dirty="0">
                <a:latin typeface="黑体" panose="02010609060101010101" pitchFamily="49" charset="-122"/>
                <a:ea typeface="黑体" panose="02010609060101010101" pitchFamily="49" charset="-122"/>
              </a:rPr>
              <a:t>IMU</a:t>
            </a:r>
            <a:r>
              <a:rPr lang="zh-CN" altLang="en-US" sz="2000" dirty="0">
                <a:latin typeface="黑体" panose="02010609060101010101" pitchFamily="49" charset="-122"/>
                <a:ea typeface="黑体" panose="02010609060101010101" pitchFamily="49" charset="-122"/>
              </a:rPr>
              <a:t>信息的辅助 </a:t>
            </a:r>
            <a:r>
              <a:rPr lang="en-US" altLang="zh-CN" sz="2000" dirty="0">
                <a:latin typeface="黑体" panose="02010609060101010101" pitchFamily="49" charset="-122"/>
                <a:ea typeface="黑体" panose="02010609060101010101" pitchFamily="49" charset="-122"/>
              </a:rPr>
              <a:t>, </a:t>
            </a:r>
          </a:p>
          <a:p>
            <a:r>
              <a:rPr lang="zh-CN" altLang="en-US" sz="2000" dirty="0">
                <a:latin typeface="黑体" panose="02010609060101010101" pitchFamily="49" charset="-122"/>
                <a:ea typeface="黑体" panose="02010609060101010101" pitchFamily="49" charset="-122"/>
              </a:rPr>
              <a:t>因此在视觉定位困难的地方不够鲁棒 </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另外该方法无法纠正视觉测量引入的漂移。</a:t>
            </a:r>
          </a:p>
        </p:txBody>
      </p:sp>
      <p:sp>
        <p:nvSpPr>
          <p:cNvPr id="8" name="文本框 7">
            <a:extLst>
              <a:ext uri="{FF2B5EF4-FFF2-40B4-BE49-F238E27FC236}">
                <a16:creationId xmlns="" xmlns:a16="http://schemas.microsoft.com/office/drawing/2014/main" id="{2BE483C1-D1C9-4013-A330-5C9A3764871A}"/>
              </a:ext>
            </a:extLst>
          </p:cNvPr>
          <p:cNvSpPr txBox="1"/>
          <p:nvPr/>
        </p:nvSpPr>
        <p:spPr>
          <a:xfrm>
            <a:off x="356159" y="140682"/>
            <a:ext cx="6014301" cy="1200329"/>
          </a:xfrm>
          <a:prstGeom prst="rect">
            <a:avLst/>
          </a:prstGeom>
          <a:noFill/>
        </p:spPr>
        <p:txBody>
          <a:bodyPr wrap="square" rtlCol="0">
            <a:spAutoFit/>
          </a:bodyPr>
          <a:lstStyle/>
          <a:p>
            <a:r>
              <a:rPr lang="zh-CN" altLang="en-US" sz="3600" b="1" i="0" dirty="0">
                <a:solidFill>
                  <a:srgbClr val="4F4F4F"/>
                </a:solidFill>
                <a:effectLst/>
                <a:latin typeface="PingFang SC"/>
              </a:rPr>
              <a:t>多传感器融合</a:t>
            </a:r>
            <a:r>
              <a:rPr lang="en-US" altLang="zh-CN" sz="3600" b="1" i="0" dirty="0">
                <a:solidFill>
                  <a:srgbClr val="4F4F4F"/>
                </a:solidFill>
                <a:effectLst/>
                <a:latin typeface="PingFang SC"/>
              </a:rPr>
              <a:t>-</a:t>
            </a:r>
            <a:r>
              <a:rPr lang="zh-CN" altLang="en-US" sz="3600" b="1" i="0" dirty="0">
                <a:solidFill>
                  <a:srgbClr val="4F4F4F"/>
                </a:solidFill>
                <a:effectLst/>
                <a:latin typeface="PingFang SC"/>
              </a:rPr>
              <a:t>松耦合</a:t>
            </a:r>
          </a:p>
          <a:p>
            <a:pPr algn="l"/>
            <a:endParaRPr lang="zh-CN" altLang="en-US" sz="3600" b="1" i="0" dirty="0">
              <a:solidFill>
                <a:srgbClr val="4F4F4F"/>
              </a:solidFill>
              <a:effectLst/>
              <a:latin typeface="PingFang SC"/>
            </a:endParaRPr>
          </a:p>
        </p:txBody>
      </p:sp>
      <p:cxnSp>
        <p:nvCxnSpPr>
          <p:cNvPr id="9" name="直接连接符 8">
            <a:extLst>
              <a:ext uri="{FF2B5EF4-FFF2-40B4-BE49-F238E27FC236}">
                <a16:creationId xmlns="" xmlns:a16="http://schemas.microsoft.com/office/drawing/2014/main" id="{AFF7FDE0-1B4E-4353-BA41-5A9F5C35A7DE}"/>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0" name="矩形 9">
            <a:extLst>
              <a:ext uri="{FF2B5EF4-FFF2-40B4-BE49-F238E27FC236}">
                <a16:creationId xmlns="" xmlns:a16="http://schemas.microsoft.com/office/drawing/2014/main" id="{B2F5B080-1C1D-416D-AA12-7B1D50767C71}"/>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 xmlns:a16="http://schemas.microsoft.com/office/drawing/2014/main" id="{1C2058B3-3EC4-4248-A5C8-7D6D53F2F9F9}"/>
              </a:ext>
            </a:extLst>
          </p:cNvPr>
          <p:cNvPicPr>
            <a:picLocks noChangeAspect="1"/>
          </p:cNvPicPr>
          <p:nvPr/>
        </p:nvPicPr>
        <p:blipFill>
          <a:blip r:embed="rId2"/>
          <a:stretch>
            <a:fillRect/>
          </a:stretch>
        </p:blipFill>
        <p:spPr>
          <a:xfrm>
            <a:off x="2324636" y="3669448"/>
            <a:ext cx="7901101" cy="2755631"/>
          </a:xfrm>
          <a:prstGeom prst="rect">
            <a:avLst/>
          </a:prstGeom>
        </p:spPr>
      </p:pic>
      <p:sp>
        <p:nvSpPr>
          <p:cNvPr id="13" name="矩形 12">
            <a:extLst>
              <a:ext uri="{FF2B5EF4-FFF2-40B4-BE49-F238E27FC236}">
                <a16:creationId xmlns="" xmlns:a16="http://schemas.microsoft.com/office/drawing/2014/main" id="{F95B969C-15A9-45CB-B8A9-2CE34A411EA2}"/>
              </a:ext>
            </a:extLst>
          </p:cNvPr>
          <p:cNvSpPr/>
          <p:nvPr/>
        </p:nvSpPr>
        <p:spPr>
          <a:xfrm>
            <a:off x="612062" y="1354273"/>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a:extLst>
              <a:ext uri="{FF2B5EF4-FFF2-40B4-BE49-F238E27FC236}">
                <a16:creationId xmlns="" xmlns:a16="http://schemas.microsoft.com/office/drawing/2014/main" id="{BCDED8A6-8CE2-4860-8817-EF602D078C0F}"/>
              </a:ext>
            </a:extLst>
          </p:cNvPr>
          <p:cNvSpPr/>
          <p:nvPr/>
        </p:nvSpPr>
        <p:spPr>
          <a:xfrm>
            <a:off x="612062" y="1998981"/>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 xmlns:a16="http://schemas.microsoft.com/office/drawing/2014/main" id="{CE593F16-571B-44B5-A3B8-03F05E6D9741}"/>
              </a:ext>
            </a:extLst>
          </p:cNvPr>
          <p:cNvSpPr/>
          <p:nvPr/>
        </p:nvSpPr>
        <p:spPr>
          <a:xfrm>
            <a:off x="612062" y="2734563"/>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 xmlns:a16="http://schemas.microsoft.com/office/drawing/2014/main" id="{18BE2245-A0AC-4D8C-8800-C0F90F6DAB6C}"/>
              </a:ext>
            </a:extLst>
          </p:cNvPr>
          <p:cNvPicPr>
            <a:picLocks noChangeAspect="1"/>
          </p:cNvPicPr>
          <p:nvPr/>
        </p:nvPicPr>
        <p:blipFill>
          <a:blip r:embed="rId3"/>
          <a:stretch>
            <a:fillRect/>
          </a:stretch>
        </p:blipFill>
        <p:spPr>
          <a:xfrm>
            <a:off x="9239250" y="-7062"/>
            <a:ext cx="2952750" cy="1038225"/>
          </a:xfrm>
          <a:prstGeom prst="rect">
            <a:avLst/>
          </a:prstGeom>
        </p:spPr>
      </p:pic>
    </p:spTree>
    <p:extLst>
      <p:ext uri="{BB962C8B-B14F-4D97-AF65-F5344CB8AC3E}">
        <p14:creationId xmlns:p14="http://schemas.microsoft.com/office/powerpoint/2010/main" val="293609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9620" y="1333387"/>
            <a:ext cx="10515600" cy="4351338"/>
          </a:xfrm>
        </p:spPr>
        <p:txBody>
          <a:bodyPr>
            <a:normAutofit/>
          </a:bodyPr>
          <a:lstStyle/>
          <a:p>
            <a:r>
              <a:rPr lang="zh-CN" altLang="en-US" sz="3200" dirty="0">
                <a:latin typeface="黑体" panose="02010609060101010101" pitchFamily="49" charset="-122"/>
                <a:ea typeface="黑体" panose="02010609060101010101" pitchFamily="49" charset="-122"/>
              </a:rPr>
              <a:t>扩展卡尔曼滤波</a:t>
            </a:r>
            <a:r>
              <a:rPr lang="en-US" altLang="zh-CN" sz="3200" dirty="0">
                <a:latin typeface="黑体" panose="02010609060101010101" pitchFamily="49" charset="-122"/>
                <a:ea typeface="黑体" panose="02010609060101010101" pitchFamily="49" charset="-122"/>
              </a:rPr>
              <a:t>(EKF)</a:t>
            </a:r>
            <a:endParaRPr lang="zh-CN" altLang="en-US" sz="3200" dirty="0">
              <a:latin typeface="黑体" panose="02010609060101010101" pitchFamily="49" charset="-122"/>
              <a:ea typeface="黑体" panose="02010609060101010101" pitchFamily="49" charset="-122"/>
            </a:endParaRPr>
          </a:p>
        </p:txBody>
      </p:sp>
      <p:pic>
        <p:nvPicPr>
          <p:cNvPr id="4" name="内容占位符 8"/>
          <p:cNvPicPr>
            <a:picLocks noChangeAspect="1"/>
          </p:cNvPicPr>
          <p:nvPr/>
        </p:nvPicPr>
        <p:blipFill rotWithShape="1">
          <a:blip r:embed="rId3" cstate="print">
            <a:extLst>
              <a:ext uri="{28A0092B-C50C-407E-A947-70E740481C1C}">
                <a14:useLocalDpi xmlns:a14="http://schemas.microsoft.com/office/drawing/2010/main" val="0"/>
              </a:ext>
            </a:extLst>
          </a:blip>
          <a:srcRect l="4171" t="29416" r="5405" b="32355"/>
          <a:stretch/>
        </p:blipFill>
        <p:spPr bwMode="auto">
          <a:xfrm>
            <a:off x="274737" y="2475809"/>
            <a:ext cx="11417643" cy="271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8" name="Rectangle 23"/>
          <p:cNvSpPr>
            <a:spLocks noChangeArrowheads="1"/>
          </p:cNvSpPr>
          <p:nvPr/>
        </p:nvSpPr>
        <p:spPr bwMode="auto">
          <a:xfrm>
            <a:off x="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9" name="图片 28"/>
          <p:cNvPicPr>
            <a:picLocks noChangeAspect="1"/>
          </p:cNvPicPr>
          <p:nvPr/>
        </p:nvPicPr>
        <p:blipFill>
          <a:blip r:embed="rId4"/>
          <a:stretch>
            <a:fillRect/>
          </a:stretch>
        </p:blipFill>
        <p:spPr>
          <a:xfrm>
            <a:off x="4407398" y="1944547"/>
            <a:ext cx="3377204" cy="575435"/>
          </a:xfrm>
          <a:prstGeom prst="rect">
            <a:avLst/>
          </a:prstGeom>
        </p:spPr>
      </p:pic>
      <p:pic>
        <p:nvPicPr>
          <p:cNvPr id="30" name="图片 29"/>
          <p:cNvPicPr>
            <a:picLocks noChangeAspect="1"/>
          </p:cNvPicPr>
          <p:nvPr/>
        </p:nvPicPr>
        <p:blipFill>
          <a:blip r:embed="rId5"/>
          <a:stretch>
            <a:fillRect/>
          </a:stretch>
        </p:blipFill>
        <p:spPr>
          <a:xfrm>
            <a:off x="4754686" y="5453604"/>
            <a:ext cx="2682627" cy="537276"/>
          </a:xfrm>
          <a:prstGeom prst="rect">
            <a:avLst/>
          </a:prstGeom>
        </p:spPr>
      </p:pic>
      <p:sp>
        <p:nvSpPr>
          <p:cNvPr id="9" name="文本框 8">
            <a:extLst>
              <a:ext uri="{FF2B5EF4-FFF2-40B4-BE49-F238E27FC236}">
                <a16:creationId xmlns="" xmlns:a16="http://schemas.microsoft.com/office/drawing/2014/main" id="{6AC095BE-4397-48BE-9C64-5FF843EC7FC2}"/>
              </a:ext>
            </a:extLst>
          </p:cNvPr>
          <p:cNvSpPr txBox="1"/>
          <p:nvPr/>
        </p:nvSpPr>
        <p:spPr>
          <a:xfrm>
            <a:off x="499620" y="145151"/>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传感器建模方法</a:t>
            </a:r>
          </a:p>
        </p:txBody>
      </p:sp>
      <p:cxnSp>
        <p:nvCxnSpPr>
          <p:cNvPr id="10" name="直接连接符 9">
            <a:extLst>
              <a:ext uri="{FF2B5EF4-FFF2-40B4-BE49-F238E27FC236}">
                <a16:creationId xmlns="" xmlns:a16="http://schemas.microsoft.com/office/drawing/2014/main" id="{802FD91A-1795-4BCD-B33D-701C19B6DFE3}"/>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1" name="矩形 10">
            <a:extLst>
              <a:ext uri="{FF2B5EF4-FFF2-40B4-BE49-F238E27FC236}">
                <a16:creationId xmlns="" xmlns:a16="http://schemas.microsoft.com/office/drawing/2014/main" id="{60AC973F-D014-43AC-94EA-B1E6CDE7237C}"/>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 xmlns:a16="http://schemas.microsoft.com/office/drawing/2014/main" id="{5D0C5E5B-D227-4120-8FD8-8737E3EA6B9E}"/>
              </a:ext>
            </a:extLst>
          </p:cNvPr>
          <p:cNvPicPr>
            <a:picLocks noChangeAspect="1"/>
          </p:cNvPicPr>
          <p:nvPr/>
        </p:nvPicPr>
        <p:blipFill>
          <a:blip r:embed="rId6"/>
          <a:stretch>
            <a:fillRect/>
          </a:stretch>
        </p:blipFill>
        <p:spPr>
          <a:xfrm>
            <a:off x="9239250" y="147870"/>
            <a:ext cx="2952750" cy="1038225"/>
          </a:xfrm>
          <a:prstGeom prst="rect">
            <a:avLst/>
          </a:prstGeom>
        </p:spPr>
      </p:pic>
    </p:spTree>
    <p:extLst>
      <p:ext uri="{BB962C8B-B14F-4D97-AF65-F5344CB8AC3E}">
        <p14:creationId xmlns:p14="http://schemas.microsoft.com/office/powerpoint/2010/main" val="2168459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AA8F7E1-226E-415F-9B63-49A73D7B6068}"/>
              </a:ext>
            </a:extLst>
          </p:cNvPr>
          <p:cNvSpPr txBox="1"/>
          <p:nvPr/>
        </p:nvSpPr>
        <p:spPr>
          <a:xfrm>
            <a:off x="356159" y="140682"/>
            <a:ext cx="6014301" cy="1200329"/>
          </a:xfrm>
          <a:prstGeom prst="rect">
            <a:avLst/>
          </a:prstGeom>
          <a:noFill/>
        </p:spPr>
        <p:txBody>
          <a:bodyPr wrap="square" rtlCol="0">
            <a:spAutoFit/>
          </a:bodyPr>
          <a:lstStyle/>
          <a:p>
            <a:r>
              <a:rPr lang="zh-CN" altLang="en-US" sz="3600" b="1" i="0" dirty="0">
                <a:solidFill>
                  <a:srgbClr val="4F4F4F"/>
                </a:solidFill>
                <a:effectLst/>
                <a:latin typeface="PingFang SC"/>
              </a:rPr>
              <a:t>多传感器融合</a:t>
            </a:r>
            <a:r>
              <a:rPr lang="en-US" altLang="zh-CN" sz="3600" b="1" i="0" dirty="0">
                <a:solidFill>
                  <a:srgbClr val="4F4F4F"/>
                </a:solidFill>
                <a:effectLst/>
                <a:latin typeface="PingFang SC"/>
              </a:rPr>
              <a:t>-</a:t>
            </a:r>
            <a:r>
              <a:rPr lang="zh-CN" altLang="en-US" sz="3600" b="1" dirty="0">
                <a:solidFill>
                  <a:srgbClr val="4F4F4F"/>
                </a:solidFill>
                <a:latin typeface="PingFang SC"/>
              </a:rPr>
              <a:t>紧</a:t>
            </a:r>
            <a:r>
              <a:rPr lang="zh-CN" altLang="en-US" sz="3600" b="1" i="0" dirty="0">
                <a:solidFill>
                  <a:srgbClr val="4F4F4F"/>
                </a:solidFill>
                <a:effectLst/>
                <a:latin typeface="PingFang SC"/>
              </a:rPr>
              <a:t>耦合</a:t>
            </a:r>
          </a:p>
          <a:p>
            <a:pPr algn="l"/>
            <a:endParaRPr lang="zh-CN" altLang="en-US" sz="3600" b="1" i="0" dirty="0">
              <a:solidFill>
                <a:srgbClr val="4F4F4F"/>
              </a:solidFill>
              <a:effectLst/>
              <a:latin typeface="PingFang SC"/>
            </a:endParaRPr>
          </a:p>
        </p:txBody>
      </p:sp>
      <p:cxnSp>
        <p:nvCxnSpPr>
          <p:cNvPr id="4" name="直接连接符 3">
            <a:extLst>
              <a:ext uri="{FF2B5EF4-FFF2-40B4-BE49-F238E27FC236}">
                <a16:creationId xmlns="" xmlns:a16="http://schemas.microsoft.com/office/drawing/2014/main" id="{8CD42D5B-7F08-4895-B2FF-1177C08CEC5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5" name="矩形 4">
            <a:extLst>
              <a:ext uri="{FF2B5EF4-FFF2-40B4-BE49-F238E27FC236}">
                <a16:creationId xmlns="" xmlns:a16="http://schemas.microsoft.com/office/drawing/2014/main" id="{88A8BF21-C2CC-4520-8C7F-55D02AAE5039}"/>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 xmlns:a16="http://schemas.microsoft.com/office/drawing/2014/main" id="{6E7270C2-B856-442E-98A3-C1BAD19D6CB5}"/>
              </a:ext>
            </a:extLst>
          </p:cNvPr>
          <p:cNvSpPr txBox="1"/>
          <p:nvPr/>
        </p:nvSpPr>
        <p:spPr>
          <a:xfrm>
            <a:off x="1313284" y="1422348"/>
            <a:ext cx="9743492" cy="923330"/>
          </a:xfrm>
          <a:prstGeom prst="rect">
            <a:avLst/>
          </a:prstGeom>
          <a:noFill/>
        </p:spPr>
        <p:txBody>
          <a:bodyPr wrap="square">
            <a:spAutoFit/>
          </a:bodyPr>
          <a:lstStyle/>
          <a:p>
            <a:r>
              <a:rPr lang="zh-CN" altLang="en-US" b="0" i="0" dirty="0">
                <a:solidFill>
                  <a:srgbClr val="4B4B4B"/>
                </a:solidFill>
                <a:effectLst/>
                <a:latin typeface="黑体" panose="02010609060101010101" pitchFamily="49" charset="-122"/>
                <a:ea typeface="黑体" panose="02010609060101010101" pitchFamily="49" charset="-122"/>
              </a:rPr>
              <a:t>紧耦合则是指将视觉和</a:t>
            </a:r>
            <a:r>
              <a:rPr lang="en-US" altLang="zh-CN" b="0" i="0" dirty="0">
                <a:solidFill>
                  <a:srgbClr val="4B4B4B"/>
                </a:solidFill>
                <a:effectLst/>
                <a:latin typeface="黑体" panose="02010609060101010101" pitchFamily="49" charset="-122"/>
                <a:ea typeface="黑体" panose="02010609060101010101" pitchFamily="49" charset="-122"/>
              </a:rPr>
              <a:t>IMU</a:t>
            </a:r>
            <a:r>
              <a:rPr lang="zh-CN" altLang="en-US" b="0" i="0" dirty="0">
                <a:solidFill>
                  <a:srgbClr val="4B4B4B"/>
                </a:solidFill>
                <a:effectLst/>
                <a:latin typeface="黑体" panose="02010609060101010101" pitchFamily="49" charset="-122"/>
                <a:ea typeface="黑体" panose="02010609060101010101" pitchFamily="49" charset="-122"/>
              </a:rPr>
              <a:t>得到的中间数据通过一个</a:t>
            </a:r>
            <a:r>
              <a:rPr lang="zh-CN" altLang="en-US" b="1" i="0" dirty="0">
                <a:solidFill>
                  <a:srgbClr val="FF0000"/>
                </a:solidFill>
                <a:effectLst/>
                <a:latin typeface="黑体" panose="02010609060101010101" pitchFamily="49" charset="-122"/>
                <a:ea typeface="黑体" panose="02010609060101010101" pitchFamily="49" charset="-122"/>
              </a:rPr>
              <a:t>优化滤波器</a:t>
            </a:r>
            <a:r>
              <a:rPr lang="zh-CN" altLang="en-US" b="0" i="0" dirty="0">
                <a:solidFill>
                  <a:srgbClr val="4B4B4B"/>
                </a:solidFill>
                <a:effectLst/>
                <a:latin typeface="黑体" panose="02010609060101010101" pitchFamily="49" charset="-122"/>
                <a:ea typeface="黑体" panose="02010609060101010101" pitchFamily="49" charset="-122"/>
              </a:rPr>
              <a:t>进行处理，紧耦合需要</a:t>
            </a:r>
            <a:r>
              <a:rPr lang="zh-CN" altLang="en-US" i="0" dirty="0">
                <a:solidFill>
                  <a:srgbClr val="4B4B4B"/>
                </a:solidFill>
                <a:effectLst/>
                <a:latin typeface="黑体" panose="02010609060101010101" pitchFamily="49" charset="-122"/>
                <a:ea typeface="黑体" panose="02010609060101010101" pitchFamily="49" charset="-122"/>
              </a:rPr>
              <a:t>把图像特征加入到特征向量</a:t>
            </a:r>
            <a:r>
              <a:rPr lang="zh-CN" altLang="en-US" b="0" i="0" dirty="0">
                <a:solidFill>
                  <a:srgbClr val="4B4B4B"/>
                </a:solidFill>
                <a:effectLst/>
                <a:latin typeface="黑体" panose="02010609060101010101" pitchFamily="49" charset="-122"/>
                <a:ea typeface="黑体" panose="02010609060101010101" pitchFamily="49" charset="-122"/>
              </a:rPr>
              <a:t>中，最终得到位姿信息的过程。由于这个原因，系统状态向量最终的维度也会非常高，同时计算量也很大。</a:t>
            </a:r>
            <a:endParaRPr lang="zh-CN" altLang="en-US" dirty="0">
              <a:latin typeface="黑体" panose="02010609060101010101" pitchFamily="49" charset="-122"/>
              <a:ea typeface="黑体" panose="02010609060101010101" pitchFamily="49" charset="-122"/>
            </a:endParaRPr>
          </a:p>
        </p:txBody>
      </p:sp>
      <p:sp>
        <p:nvSpPr>
          <p:cNvPr id="8" name="矩形 7">
            <a:extLst>
              <a:ext uri="{FF2B5EF4-FFF2-40B4-BE49-F238E27FC236}">
                <a16:creationId xmlns="" xmlns:a16="http://schemas.microsoft.com/office/drawing/2014/main" id="{A062B0C5-B119-47E3-8AC2-3A20EEA366D0}"/>
              </a:ext>
            </a:extLst>
          </p:cNvPr>
          <p:cNvSpPr/>
          <p:nvPr/>
        </p:nvSpPr>
        <p:spPr>
          <a:xfrm>
            <a:off x="720057" y="1608805"/>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 xmlns:a16="http://schemas.microsoft.com/office/drawing/2014/main" id="{2DB8C3F9-5037-4589-B822-0076784FF23D}"/>
              </a:ext>
            </a:extLst>
          </p:cNvPr>
          <p:cNvPicPr>
            <a:picLocks noChangeAspect="1"/>
          </p:cNvPicPr>
          <p:nvPr/>
        </p:nvPicPr>
        <p:blipFill>
          <a:blip r:embed="rId2"/>
          <a:stretch>
            <a:fillRect/>
          </a:stretch>
        </p:blipFill>
        <p:spPr>
          <a:xfrm>
            <a:off x="1431414" y="3046108"/>
            <a:ext cx="8144962" cy="2932430"/>
          </a:xfrm>
          <a:prstGeom prst="rect">
            <a:avLst/>
          </a:prstGeom>
        </p:spPr>
      </p:pic>
      <p:pic>
        <p:nvPicPr>
          <p:cNvPr id="2" name="图片 1">
            <a:extLst>
              <a:ext uri="{FF2B5EF4-FFF2-40B4-BE49-F238E27FC236}">
                <a16:creationId xmlns="" xmlns:a16="http://schemas.microsoft.com/office/drawing/2014/main" id="{14426DBF-1A77-4E3C-A590-D8667E899D9F}"/>
              </a:ext>
            </a:extLst>
          </p:cNvPr>
          <p:cNvPicPr>
            <a:picLocks noChangeAspect="1"/>
          </p:cNvPicPr>
          <p:nvPr/>
        </p:nvPicPr>
        <p:blipFill>
          <a:blip r:embed="rId3"/>
          <a:stretch>
            <a:fillRect/>
          </a:stretch>
        </p:blipFill>
        <p:spPr>
          <a:xfrm>
            <a:off x="9239250" y="0"/>
            <a:ext cx="2952750" cy="1038225"/>
          </a:xfrm>
          <a:prstGeom prst="rect">
            <a:avLst/>
          </a:prstGeom>
        </p:spPr>
      </p:pic>
    </p:spTree>
    <p:extLst>
      <p:ext uri="{BB962C8B-B14F-4D97-AF65-F5344CB8AC3E}">
        <p14:creationId xmlns:p14="http://schemas.microsoft.com/office/powerpoint/2010/main" val="2901963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40C8CE67-DBD2-4A07-999D-31234B8B15EB}"/>
              </a:ext>
            </a:extLst>
          </p:cNvPr>
          <p:cNvSpPr txBox="1"/>
          <p:nvPr/>
        </p:nvSpPr>
        <p:spPr>
          <a:xfrm>
            <a:off x="356159" y="256359"/>
            <a:ext cx="7645637" cy="646331"/>
          </a:xfrm>
          <a:prstGeom prst="rect">
            <a:avLst/>
          </a:prstGeom>
          <a:noFill/>
        </p:spPr>
        <p:txBody>
          <a:bodyPr wrap="square">
            <a:spAutoFit/>
          </a:bodyPr>
          <a:lstStyle/>
          <a:p>
            <a:r>
              <a:rPr lang="zh-CN" altLang="en-US" sz="3600" b="1" dirty="0">
                <a:solidFill>
                  <a:srgbClr val="4F4F4F"/>
                </a:solidFill>
                <a:latin typeface="PingFang SC"/>
              </a:rPr>
              <a:t>基于已知特征点的绝对定位滤波模型</a:t>
            </a:r>
          </a:p>
        </p:txBody>
      </p:sp>
      <p:sp>
        <p:nvSpPr>
          <p:cNvPr id="16" name="文本框 15">
            <a:extLst>
              <a:ext uri="{FF2B5EF4-FFF2-40B4-BE49-F238E27FC236}">
                <a16:creationId xmlns="" xmlns:a16="http://schemas.microsoft.com/office/drawing/2014/main" id="{0470991B-7EEB-4E42-85D9-5361D21E2FA2}"/>
              </a:ext>
            </a:extLst>
          </p:cNvPr>
          <p:cNvSpPr txBox="1"/>
          <p:nvPr/>
        </p:nvSpPr>
        <p:spPr>
          <a:xfrm>
            <a:off x="1321836" y="2244409"/>
            <a:ext cx="10256675" cy="1866858"/>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在一些 </a:t>
            </a:r>
            <a:r>
              <a:rPr lang="en-US" altLang="zh-CN" sz="2000" dirty="0">
                <a:latin typeface="黑体" panose="02010609060101010101" pitchFamily="49" charset="-122"/>
                <a:ea typeface="黑体" panose="02010609060101010101" pitchFamily="49" charset="-122"/>
              </a:rPr>
              <a:t>GNSS </a:t>
            </a:r>
            <a:r>
              <a:rPr lang="zh-CN" altLang="en-US" sz="2000" dirty="0">
                <a:latin typeface="黑体" panose="02010609060101010101" pitchFamily="49" charset="-122"/>
                <a:ea typeface="黑体" panose="02010609060101010101" pitchFamily="49" charset="-122"/>
              </a:rPr>
              <a:t>信号被严重遮挡的区域（如高架桥下），可以事先对区域进行测绘并给出一些容易识别的标志（如二维码等）在导航坐标系下的绝对位置坐标（称为已知特征点或控制点），当移动载体进入该区域后可以先对这些标志进行识别和匹配，然后利用这些有绝对坐标信息的特征点辅助定位定姿。</a:t>
            </a:r>
          </a:p>
        </p:txBody>
      </p:sp>
      <p:sp>
        <p:nvSpPr>
          <p:cNvPr id="17" name="文本框 16">
            <a:extLst>
              <a:ext uri="{FF2B5EF4-FFF2-40B4-BE49-F238E27FC236}">
                <a16:creationId xmlns="" xmlns:a16="http://schemas.microsoft.com/office/drawing/2014/main" id="{3DE67AC9-609D-4187-AD1C-0C586025BC54}"/>
              </a:ext>
            </a:extLst>
          </p:cNvPr>
          <p:cNvSpPr txBox="1"/>
          <p:nvPr/>
        </p:nvSpPr>
        <p:spPr>
          <a:xfrm>
            <a:off x="1321836" y="4756182"/>
            <a:ext cx="9911443" cy="943528"/>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基于已知特征点的视觉辅助惯性导航，是影像作为一种绝对定位信息源对惯导进行辅助，因此可以估计出载体在导航坐标系下的绝对位姿，下面对其模型进行推导。</a:t>
            </a:r>
          </a:p>
        </p:txBody>
      </p:sp>
      <p:sp>
        <p:nvSpPr>
          <p:cNvPr id="18" name="矩形 17">
            <a:extLst>
              <a:ext uri="{FF2B5EF4-FFF2-40B4-BE49-F238E27FC236}">
                <a16:creationId xmlns="" xmlns:a16="http://schemas.microsoft.com/office/drawing/2014/main" id="{BA9984DF-C0A5-4D27-A21A-F967BF17063C}"/>
              </a:ext>
            </a:extLst>
          </p:cNvPr>
          <p:cNvSpPr/>
          <p:nvPr/>
        </p:nvSpPr>
        <p:spPr>
          <a:xfrm>
            <a:off x="674938" y="2482218"/>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 xmlns:a16="http://schemas.microsoft.com/office/drawing/2014/main" id="{CB1052BD-095C-4537-B8C6-BC95E0CB7C3F}"/>
              </a:ext>
            </a:extLst>
          </p:cNvPr>
          <p:cNvSpPr/>
          <p:nvPr/>
        </p:nvSpPr>
        <p:spPr>
          <a:xfrm>
            <a:off x="674938" y="4952738"/>
            <a:ext cx="275208" cy="275208"/>
          </a:xfrm>
          <a:prstGeom prst="rect">
            <a:avLst/>
          </a:prstGeom>
          <a:noFill/>
          <a:ln w="3810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 xmlns:a16="http://schemas.microsoft.com/office/drawing/2014/main" id="{F2FB377C-39A8-4029-9513-B007C2951938}"/>
              </a:ext>
            </a:extLst>
          </p:cNvPr>
          <p:cNvSpPr txBox="1"/>
          <p:nvPr/>
        </p:nvSpPr>
        <p:spPr>
          <a:xfrm>
            <a:off x="812542" y="1302278"/>
            <a:ext cx="8735785"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基于已知特征点的视觉</a:t>
            </a:r>
            <a:r>
              <a:rPr lang="en-US" altLang="zh-CN" sz="2000" dirty="0">
                <a:latin typeface="黑体" panose="02010609060101010101" pitchFamily="49" charset="-122"/>
                <a:ea typeface="黑体" panose="02010609060101010101" pitchFamily="49" charset="-122"/>
              </a:rPr>
              <a:t>/INS</a:t>
            </a:r>
            <a:r>
              <a:rPr lang="zh-CN" altLang="en-US" sz="2000" dirty="0">
                <a:latin typeface="黑体" panose="02010609060101010101" pitchFamily="49" charset="-122"/>
                <a:ea typeface="黑体" panose="02010609060101010101" pitchFamily="49" charset="-122"/>
              </a:rPr>
              <a:t>紧组合滤波模型</a:t>
            </a:r>
          </a:p>
        </p:txBody>
      </p:sp>
      <p:cxnSp>
        <p:nvCxnSpPr>
          <p:cNvPr id="21" name="直接连接符 20">
            <a:extLst>
              <a:ext uri="{FF2B5EF4-FFF2-40B4-BE49-F238E27FC236}">
                <a16:creationId xmlns="" xmlns:a16="http://schemas.microsoft.com/office/drawing/2014/main" id="{2D1B563E-9E7C-4788-ADB5-33BFF7F7F4FE}"/>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22" name="矩形 21">
            <a:extLst>
              <a:ext uri="{FF2B5EF4-FFF2-40B4-BE49-F238E27FC236}">
                <a16:creationId xmlns="" xmlns:a16="http://schemas.microsoft.com/office/drawing/2014/main" id="{B850C83B-CC77-4773-B5A4-A196100AB9A1}"/>
              </a:ext>
            </a:extLst>
          </p:cNvPr>
          <p:cNvSpPr/>
          <p:nvPr/>
        </p:nvSpPr>
        <p:spPr>
          <a:xfrm>
            <a:off x="356159" y="83767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 xmlns:a16="http://schemas.microsoft.com/office/drawing/2014/main" id="{9DEF10FE-9B04-4A66-B5EE-8B2CD88B8CF8}"/>
              </a:ext>
            </a:extLst>
          </p:cNvPr>
          <p:cNvPicPr>
            <a:picLocks noChangeAspect="1"/>
          </p:cNvPicPr>
          <p:nvPr/>
        </p:nvPicPr>
        <p:blipFill>
          <a:blip r:embed="rId2"/>
          <a:stretch>
            <a:fillRect/>
          </a:stretch>
        </p:blipFill>
        <p:spPr>
          <a:xfrm>
            <a:off x="9239250" y="28792"/>
            <a:ext cx="2952750" cy="1038225"/>
          </a:xfrm>
          <a:prstGeom prst="rect">
            <a:avLst/>
          </a:prstGeom>
        </p:spPr>
      </p:pic>
    </p:spTree>
    <p:extLst>
      <p:ext uri="{BB962C8B-B14F-4D97-AF65-F5344CB8AC3E}">
        <p14:creationId xmlns:p14="http://schemas.microsoft.com/office/powerpoint/2010/main" val="4205235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a:t>
            </a:r>
            <a:r>
              <a:rPr lang="en-US" altLang="zh-CN" dirty="0"/>
              <a:t>/</a:t>
            </a:r>
            <a:r>
              <a:rPr lang="en-US" altLang="zh-CN" dirty="0">
                <a:latin typeface="Times New Roman" panose="02020603050405020304" pitchFamily="18" charset="0"/>
                <a:cs typeface="Times New Roman" panose="02020603050405020304" pitchFamily="18" charset="0"/>
              </a:rPr>
              <a:t>INS</a:t>
            </a:r>
            <a:r>
              <a:rPr lang="zh-CN" altLang="en-US" dirty="0">
                <a:latin typeface="Times New Roman" panose="02020603050405020304" pitchFamily="18" charset="0"/>
                <a:cs typeface="Times New Roman" panose="02020603050405020304" pitchFamily="18" charset="0"/>
              </a:rPr>
              <a:t>紧</a:t>
            </a:r>
            <a:r>
              <a:rPr lang="zh-CN" altLang="en-US" dirty="0"/>
              <a:t>组合滤波建模</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42</a:t>
            </a:fld>
            <a:endParaRPr lang="en-US" altLang="en-US">
              <a:solidFill>
                <a:srgbClr val="000000"/>
              </a:solidFill>
            </a:endParaRPr>
          </a:p>
        </p:txBody>
      </p:sp>
      <p:sp>
        <p:nvSpPr>
          <p:cNvPr id="5" name="内容占位符 2"/>
          <p:cNvSpPr txBox="1">
            <a:spLocks/>
          </p:cNvSpPr>
          <p:nvPr/>
        </p:nvSpPr>
        <p:spPr bwMode="auto">
          <a:xfrm>
            <a:off x="809755" y="1554841"/>
            <a:ext cx="11028518" cy="19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888" indent="-469888" algn="just"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Arial" panose="020B0604020202020204" pitchFamily="34" charset="0"/>
                <a:ea typeface="+mn-ea"/>
                <a:cs typeface="Arial" panose="020B0604020202020204" pitchFamily="34" charset="0"/>
              </a:defRPr>
            </a:lvl1pPr>
            <a:lvl2pPr marL="908028" indent="-436552" algn="just"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893" indent="-395278" algn="just"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20" indent="-387341" algn="just"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861" indent="-398453" algn="just"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dirty="0"/>
              <a:t>根据视觉导航采用的</a:t>
            </a:r>
            <a:r>
              <a:rPr lang="zh-CN" altLang="en-US" sz="2800" dirty="0">
                <a:solidFill>
                  <a:srgbClr val="FF0000"/>
                </a:solidFill>
              </a:rPr>
              <a:t>参考基准方式</a:t>
            </a:r>
            <a:r>
              <a:rPr lang="zh-CN" altLang="en-US" sz="2800" dirty="0"/>
              <a:t>的不同，可将其分为绝对定位型和相对定位型</a:t>
            </a:r>
            <a:endParaRPr lang="en-US" altLang="zh-CN" sz="2800" dirty="0"/>
          </a:p>
          <a:p>
            <a:pPr>
              <a:buFont typeface="Wingdings" panose="05000000000000000000" pitchFamily="2" charset="2"/>
              <a:buChar char="l"/>
            </a:pPr>
            <a:r>
              <a:rPr lang="zh-CN" altLang="en-US" sz="2400" dirty="0"/>
              <a:t>绝对定位型：利用影像中提取的具有绝对位置信息的已知特征点（控制点）</a:t>
            </a:r>
            <a:endParaRPr lang="en-US" altLang="zh-CN" sz="2400" dirty="0"/>
          </a:p>
          <a:p>
            <a:pPr>
              <a:buFont typeface="Wingdings" panose="05000000000000000000" pitchFamily="2" charset="2"/>
              <a:buChar char="l"/>
            </a:pPr>
            <a:r>
              <a:rPr lang="zh-CN" altLang="en-US" sz="2400" dirty="0"/>
              <a:t>相对定位型：利用影像中提取的未知特征点在序列影像中的相对约束关系</a:t>
            </a:r>
            <a:endParaRPr lang="en-US" altLang="zh-CN" sz="2400" dirty="0"/>
          </a:p>
          <a:p>
            <a:endParaRPr lang="en-US" altLang="zh-CN" sz="2400" dirty="0"/>
          </a:p>
          <a:p>
            <a:pPr>
              <a:buFont typeface="Wingdings" panose="05000000000000000000" pitchFamily="2" charset="2"/>
              <a:buChar char="l"/>
            </a:pPr>
            <a:endParaRPr lang="en-US" altLang="zh-CN" sz="1800" dirty="0"/>
          </a:p>
          <a:p>
            <a:pPr>
              <a:buFont typeface="Wingdings" panose="05000000000000000000" pitchFamily="2" charset="2"/>
              <a:buChar char="l"/>
            </a:pPr>
            <a:endParaRPr lang="en-US" altLang="zh-CN" sz="1800" dirty="0"/>
          </a:p>
          <a:p>
            <a:endParaRPr lang="en-US" altLang="zh-CN" dirty="0"/>
          </a:p>
          <a:p>
            <a:pPr>
              <a:buFont typeface="Wingdings" panose="05000000000000000000" pitchFamily="2" charset="2"/>
              <a:buChar char="l"/>
            </a:pPr>
            <a:endParaRPr lang="en-US" altLang="zh-CN" sz="2000" dirty="0"/>
          </a:p>
          <a:p>
            <a:endParaRPr lang="zh-CN" altLang="en-US" dirty="0"/>
          </a:p>
        </p:txBody>
      </p:sp>
      <p:sp>
        <p:nvSpPr>
          <p:cNvPr id="14" name="流程图: 联系 13"/>
          <p:cNvSpPr/>
          <p:nvPr/>
        </p:nvSpPr>
        <p:spPr>
          <a:xfrm>
            <a:off x="1849979" y="3645618"/>
            <a:ext cx="2386739" cy="2272221"/>
          </a:xfrm>
          <a:prstGeom prst="flowChartConnector">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视觉</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/INS</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紧组合建模方法</a:t>
            </a:r>
          </a:p>
        </p:txBody>
      </p:sp>
      <p:sp>
        <p:nvSpPr>
          <p:cNvPr id="15" name="AutoShape 26"/>
          <p:cNvSpPr>
            <a:spLocks noChangeArrowheads="1"/>
          </p:cNvSpPr>
          <p:nvPr/>
        </p:nvSpPr>
        <p:spPr bwMode="gray">
          <a:xfrm rot="16200000" flipV="1">
            <a:off x="4186318" y="4302992"/>
            <a:ext cx="2188096" cy="1071563"/>
          </a:xfrm>
          <a:prstGeom prst="triangle">
            <a:avLst>
              <a:gd name="adj" fmla="val 50000"/>
            </a:avLst>
          </a:prstGeom>
          <a:gradFill>
            <a:gsLst>
              <a:gs pos="0">
                <a:srgbClr val="FFC0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w="9525">
            <a:noFill/>
            <a:miter lim="800000"/>
            <a:headEnd/>
            <a:tailEnd/>
          </a:ln>
          <a:effectLst>
            <a:glow rad="63500">
              <a:schemeClr val="accent3">
                <a:satMod val="175000"/>
                <a:alpha val="40000"/>
              </a:schemeClr>
            </a:glow>
          </a:effectLst>
        </p:spPr>
        <p:txBody>
          <a:bodyPr wrap="none" anchor="ctr"/>
          <a:lstStyle/>
          <a:p>
            <a:pPr>
              <a:defRPr/>
            </a:pP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6" name="组合 15"/>
          <p:cNvGrpSpPr/>
          <p:nvPr/>
        </p:nvGrpSpPr>
        <p:grpSpPr>
          <a:xfrm>
            <a:off x="6324014" y="3707778"/>
            <a:ext cx="5514259" cy="565890"/>
            <a:chOff x="2305620" y="276908"/>
            <a:chExt cx="3780953" cy="565890"/>
          </a:xfrm>
          <a:solidFill>
            <a:srgbClr val="00B0F0">
              <a:alpha val="70000"/>
            </a:srgbClr>
          </a:solidFill>
        </p:grpSpPr>
        <p:sp>
          <p:nvSpPr>
            <p:cNvPr id="17" name="圆角矩形 16"/>
            <p:cNvSpPr/>
            <p:nvPr/>
          </p:nvSpPr>
          <p:spPr>
            <a:xfrm>
              <a:off x="2305620" y="276908"/>
              <a:ext cx="3780953" cy="565890"/>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圆角矩形 4"/>
            <p:cNvSpPr/>
            <p:nvPr/>
          </p:nvSpPr>
          <p:spPr>
            <a:xfrm>
              <a:off x="2333244" y="304532"/>
              <a:ext cx="3725705" cy="51064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r>
                <a:rPr lang="zh-CN" altLang="en-US" sz="2400" dirty="0"/>
                <a:t>基于已知特征点的视觉</a:t>
              </a:r>
              <a:r>
                <a:rPr lang="en-US" altLang="zh-CN" sz="2400" dirty="0">
                  <a:latin typeface="Times New Roman" panose="02020603050405020304" pitchFamily="18" charset="0"/>
                  <a:cs typeface="Times New Roman" panose="02020603050405020304" pitchFamily="18" charset="0"/>
                </a:rPr>
                <a:t>/INS</a:t>
              </a:r>
              <a:r>
                <a:rPr lang="zh-CN" altLang="en-US" sz="2400" dirty="0"/>
                <a:t>紧组合建模</a:t>
              </a:r>
              <a:endParaRPr lang="en-US" altLang="zh-CN" sz="2400" dirty="0"/>
            </a:p>
          </p:txBody>
        </p:sp>
      </p:grpSp>
      <p:grpSp>
        <p:nvGrpSpPr>
          <p:cNvPr id="19" name="组合 18"/>
          <p:cNvGrpSpPr/>
          <p:nvPr/>
        </p:nvGrpSpPr>
        <p:grpSpPr>
          <a:xfrm>
            <a:off x="6351638" y="5094770"/>
            <a:ext cx="5486635" cy="565890"/>
            <a:chOff x="2305620" y="276908"/>
            <a:chExt cx="3780953" cy="565890"/>
          </a:xfrm>
          <a:solidFill>
            <a:srgbClr val="00B0F0">
              <a:alpha val="70000"/>
            </a:srgbClr>
          </a:solidFill>
        </p:grpSpPr>
        <p:sp>
          <p:nvSpPr>
            <p:cNvPr id="20" name="圆角矩形 19"/>
            <p:cNvSpPr/>
            <p:nvPr/>
          </p:nvSpPr>
          <p:spPr>
            <a:xfrm>
              <a:off x="2305620" y="276908"/>
              <a:ext cx="3780953" cy="565890"/>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圆角矩形 4"/>
            <p:cNvSpPr/>
            <p:nvPr/>
          </p:nvSpPr>
          <p:spPr>
            <a:xfrm>
              <a:off x="2333244" y="304532"/>
              <a:ext cx="3725566" cy="51064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r>
                <a:rPr lang="zh-CN" altLang="en-US" sz="2400" dirty="0"/>
                <a:t>基于多状态约束的视觉</a:t>
              </a:r>
              <a:r>
                <a:rPr lang="en-US" altLang="zh-CN" sz="2400" dirty="0">
                  <a:latin typeface="Times New Roman" panose="02020603050405020304" pitchFamily="18" charset="0"/>
                  <a:cs typeface="Times New Roman" panose="02020603050405020304" pitchFamily="18" charset="0"/>
                </a:rPr>
                <a:t>/INS</a:t>
              </a:r>
              <a:r>
                <a:rPr lang="zh-CN" altLang="en-US" sz="2400" dirty="0"/>
                <a:t>紧组合建模</a:t>
              </a:r>
              <a:endParaRPr lang="en-US" altLang="zh-CN" sz="2400" dirty="0"/>
            </a:p>
          </p:txBody>
        </p:sp>
      </p:grpSp>
    </p:spTree>
    <p:extLst>
      <p:ext uri="{BB962C8B-B14F-4D97-AF65-F5344CB8AC3E}">
        <p14:creationId xmlns:p14="http://schemas.microsoft.com/office/powerpoint/2010/main" val="26282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 xmlns:a16="http://schemas.microsoft.com/office/drawing/2014/main" id="{1BBD49FF-FFC2-4DC5-9E92-93268EF3FD94}"/>
              </a:ext>
            </a:extLst>
          </p:cNvPr>
          <p:cNvSpPr txBox="1"/>
          <p:nvPr/>
        </p:nvSpPr>
        <p:spPr>
          <a:xfrm>
            <a:off x="221753" y="991899"/>
            <a:ext cx="10010148" cy="881139"/>
          </a:xfrm>
          <a:prstGeom prst="rect">
            <a:avLst/>
          </a:prstGeom>
          <a:noFill/>
        </p:spPr>
        <p:txBody>
          <a:bodyPr wrap="square">
            <a:spAutoFit/>
          </a:bodyPr>
          <a:lstStyle/>
          <a:p>
            <a:pPr>
              <a:lnSpc>
                <a:spcPct val="150000"/>
              </a:lnSpc>
            </a:pPr>
            <a:r>
              <a:rPr lang="zh-CN" altLang="en-US" dirty="0">
                <a:latin typeface="黑体" panose="02010609060101010101" pitchFamily="49" charset="-122"/>
                <a:ea typeface="黑体" panose="02010609060101010101" pitchFamily="49" charset="-122"/>
              </a:rPr>
              <a:t>在一帧图像中一般可以观测到多个具有已知坐标的特征点，而对每个特征点其观测模型均相同，下面以一个特征点为例进行推导。</a:t>
            </a:r>
          </a:p>
        </p:txBody>
      </p:sp>
      <p:pic>
        <p:nvPicPr>
          <p:cNvPr id="6" name="图片 5">
            <a:extLst>
              <a:ext uri="{FF2B5EF4-FFF2-40B4-BE49-F238E27FC236}">
                <a16:creationId xmlns="" xmlns:a16="http://schemas.microsoft.com/office/drawing/2014/main" id="{C0A6F8AC-D4CA-4F19-9702-B6A66EA71892}"/>
              </a:ext>
            </a:extLst>
          </p:cNvPr>
          <p:cNvPicPr>
            <a:picLocks noChangeAspect="1"/>
          </p:cNvPicPr>
          <p:nvPr/>
        </p:nvPicPr>
        <p:blipFill rotWithShape="1">
          <a:blip r:embed="rId2"/>
          <a:srcRect r="3727" b="4348"/>
          <a:stretch/>
        </p:blipFill>
        <p:spPr>
          <a:xfrm>
            <a:off x="8815463" y="3316079"/>
            <a:ext cx="3236502" cy="2324861"/>
          </a:xfrm>
          <a:prstGeom prst="rect">
            <a:avLst/>
          </a:prstGeom>
        </p:spPr>
      </p:pic>
      <p:sp>
        <p:nvSpPr>
          <p:cNvPr id="8" name="文本框 7">
            <a:extLst>
              <a:ext uri="{FF2B5EF4-FFF2-40B4-BE49-F238E27FC236}">
                <a16:creationId xmlns="" xmlns:a16="http://schemas.microsoft.com/office/drawing/2014/main" id="{6064B10F-8777-4F3D-92F9-1DABBEF9D405}"/>
              </a:ext>
            </a:extLst>
          </p:cNvPr>
          <p:cNvSpPr txBox="1"/>
          <p:nvPr/>
        </p:nvSpPr>
        <p:spPr>
          <a:xfrm>
            <a:off x="121189" y="2032536"/>
            <a:ext cx="1169437"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设特征点</a:t>
            </a:r>
          </a:p>
        </p:txBody>
      </p:sp>
      <p:pic>
        <p:nvPicPr>
          <p:cNvPr id="11" name="图片 10">
            <a:extLst>
              <a:ext uri="{FF2B5EF4-FFF2-40B4-BE49-F238E27FC236}">
                <a16:creationId xmlns="" xmlns:a16="http://schemas.microsoft.com/office/drawing/2014/main" id="{880AE131-08FF-4660-89DC-7D691D96D080}"/>
              </a:ext>
            </a:extLst>
          </p:cNvPr>
          <p:cNvPicPr>
            <a:picLocks noChangeAspect="1"/>
          </p:cNvPicPr>
          <p:nvPr/>
        </p:nvPicPr>
        <p:blipFill>
          <a:blip r:embed="rId3"/>
          <a:stretch>
            <a:fillRect/>
          </a:stretch>
        </p:blipFill>
        <p:spPr>
          <a:xfrm>
            <a:off x="1130573" y="2058579"/>
            <a:ext cx="276225" cy="361950"/>
          </a:xfrm>
          <a:prstGeom prst="rect">
            <a:avLst/>
          </a:prstGeom>
        </p:spPr>
      </p:pic>
      <p:sp>
        <p:nvSpPr>
          <p:cNvPr id="12" name="文本框 11">
            <a:extLst>
              <a:ext uri="{FF2B5EF4-FFF2-40B4-BE49-F238E27FC236}">
                <a16:creationId xmlns="" xmlns:a16="http://schemas.microsoft.com/office/drawing/2014/main" id="{B03DD22C-E9CB-4B26-8202-754B63070485}"/>
              </a:ext>
            </a:extLst>
          </p:cNvPr>
          <p:cNvSpPr txBox="1"/>
          <p:nvPr/>
        </p:nvSpPr>
        <p:spPr>
          <a:xfrm>
            <a:off x="1367555" y="2065976"/>
            <a:ext cx="449957" cy="369332"/>
          </a:xfrm>
          <a:prstGeom prst="rect">
            <a:avLst/>
          </a:prstGeom>
          <a:noFill/>
        </p:spPr>
        <p:txBody>
          <a:bodyPr wrap="square" rtlCol="0">
            <a:spAutoFit/>
          </a:bodyPr>
          <a:lstStyle/>
          <a:p>
            <a:r>
              <a:rPr lang="zh-CN" altLang="en-US" dirty="0"/>
              <a:t>在</a:t>
            </a:r>
          </a:p>
        </p:txBody>
      </p:sp>
      <p:pic>
        <p:nvPicPr>
          <p:cNvPr id="14" name="图片 13">
            <a:extLst>
              <a:ext uri="{FF2B5EF4-FFF2-40B4-BE49-F238E27FC236}">
                <a16:creationId xmlns="" xmlns:a16="http://schemas.microsoft.com/office/drawing/2014/main" id="{38F6BAB0-B6E4-4C58-8CA8-87FBB1904157}"/>
              </a:ext>
            </a:extLst>
          </p:cNvPr>
          <p:cNvPicPr>
            <a:picLocks noChangeAspect="1"/>
          </p:cNvPicPr>
          <p:nvPr/>
        </p:nvPicPr>
        <p:blipFill>
          <a:blip r:embed="rId4"/>
          <a:stretch>
            <a:fillRect/>
          </a:stretch>
        </p:blipFill>
        <p:spPr>
          <a:xfrm>
            <a:off x="1684708" y="2117292"/>
            <a:ext cx="257175" cy="266700"/>
          </a:xfrm>
          <a:prstGeom prst="rect">
            <a:avLst/>
          </a:prstGeom>
        </p:spPr>
      </p:pic>
      <p:sp>
        <p:nvSpPr>
          <p:cNvPr id="15" name="文本框 14">
            <a:extLst>
              <a:ext uri="{FF2B5EF4-FFF2-40B4-BE49-F238E27FC236}">
                <a16:creationId xmlns="" xmlns:a16="http://schemas.microsoft.com/office/drawing/2014/main" id="{C00985CB-D8C1-4AB8-A2D1-0778C0551EC4}"/>
              </a:ext>
            </a:extLst>
          </p:cNvPr>
          <p:cNvSpPr txBox="1"/>
          <p:nvPr/>
        </p:nvSpPr>
        <p:spPr>
          <a:xfrm>
            <a:off x="1845211" y="2052909"/>
            <a:ext cx="3065084"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系下的三维空间坐标为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   </a:t>
            </a:r>
          </a:p>
        </p:txBody>
      </p:sp>
      <p:pic>
        <p:nvPicPr>
          <p:cNvPr id="19" name="图片 18">
            <a:extLst>
              <a:ext uri="{FF2B5EF4-FFF2-40B4-BE49-F238E27FC236}">
                <a16:creationId xmlns="" xmlns:a16="http://schemas.microsoft.com/office/drawing/2014/main" id="{6F7F5C95-8D12-4EF9-A501-BAC55B22B1B6}"/>
              </a:ext>
            </a:extLst>
          </p:cNvPr>
          <p:cNvPicPr>
            <a:picLocks noChangeAspect="1"/>
          </p:cNvPicPr>
          <p:nvPr/>
        </p:nvPicPr>
        <p:blipFill>
          <a:blip r:embed="rId5"/>
          <a:stretch>
            <a:fillRect/>
          </a:stretch>
        </p:blipFill>
        <p:spPr>
          <a:xfrm>
            <a:off x="4231613" y="1991070"/>
            <a:ext cx="392274" cy="457653"/>
          </a:xfrm>
          <a:prstGeom prst="rect">
            <a:avLst/>
          </a:prstGeom>
        </p:spPr>
      </p:pic>
      <p:sp>
        <p:nvSpPr>
          <p:cNvPr id="21" name="文本框 20">
            <a:extLst>
              <a:ext uri="{FF2B5EF4-FFF2-40B4-BE49-F238E27FC236}">
                <a16:creationId xmlns="" xmlns:a16="http://schemas.microsoft.com/office/drawing/2014/main" id="{7229940F-63E0-4A18-994E-0D9F8C3572BB}"/>
              </a:ext>
            </a:extLst>
          </p:cNvPr>
          <p:cNvSpPr txBox="1"/>
          <p:nvPr/>
        </p:nvSpPr>
        <p:spPr>
          <a:xfrm>
            <a:off x="4802505" y="2075505"/>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则该特征点在相机坐标系下的坐标为：</a:t>
            </a:r>
          </a:p>
        </p:txBody>
      </p:sp>
      <p:pic>
        <p:nvPicPr>
          <p:cNvPr id="22" name="图片 21">
            <a:extLst>
              <a:ext uri="{FF2B5EF4-FFF2-40B4-BE49-F238E27FC236}">
                <a16:creationId xmlns="" xmlns:a16="http://schemas.microsoft.com/office/drawing/2014/main" id="{2DE910BE-519C-40B6-82E0-E40DCF82D8E2}"/>
              </a:ext>
            </a:extLst>
          </p:cNvPr>
          <p:cNvPicPr>
            <a:picLocks noChangeAspect="1"/>
          </p:cNvPicPr>
          <p:nvPr/>
        </p:nvPicPr>
        <p:blipFill>
          <a:blip r:embed="rId6"/>
          <a:stretch>
            <a:fillRect/>
          </a:stretch>
        </p:blipFill>
        <p:spPr>
          <a:xfrm>
            <a:off x="3085506" y="2494252"/>
            <a:ext cx="3649577" cy="659121"/>
          </a:xfrm>
          <a:prstGeom prst="rect">
            <a:avLst/>
          </a:prstGeom>
        </p:spPr>
      </p:pic>
      <p:sp>
        <p:nvSpPr>
          <p:cNvPr id="23" name="文本框 22">
            <a:extLst>
              <a:ext uri="{FF2B5EF4-FFF2-40B4-BE49-F238E27FC236}">
                <a16:creationId xmlns="" xmlns:a16="http://schemas.microsoft.com/office/drawing/2014/main" id="{F54D0889-60F9-4A90-B11C-A22A9D9710E8}"/>
              </a:ext>
            </a:extLst>
          </p:cNvPr>
          <p:cNvSpPr txBox="1"/>
          <p:nvPr/>
        </p:nvSpPr>
        <p:spPr>
          <a:xfrm>
            <a:off x="425988" y="3316079"/>
            <a:ext cx="864638"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其中，</a:t>
            </a:r>
          </a:p>
        </p:txBody>
      </p:sp>
      <p:sp>
        <p:nvSpPr>
          <p:cNvPr id="26" name="文本框 25">
            <a:extLst>
              <a:ext uri="{FF2B5EF4-FFF2-40B4-BE49-F238E27FC236}">
                <a16:creationId xmlns="" xmlns:a16="http://schemas.microsoft.com/office/drawing/2014/main" id="{056A99F1-C4AD-43F6-98E3-F1CB031D1876}"/>
              </a:ext>
            </a:extLst>
          </p:cNvPr>
          <p:cNvSpPr txBox="1"/>
          <p:nvPr/>
        </p:nvSpPr>
        <p:spPr>
          <a:xfrm>
            <a:off x="1588591" y="3347304"/>
            <a:ext cx="531845" cy="369332"/>
          </a:xfrm>
          <a:prstGeom prst="rect">
            <a:avLst/>
          </a:prstGeom>
          <a:noFill/>
        </p:spPr>
        <p:txBody>
          <a:bodyPr wrap="square" rtlCol="0">
            <a:spAutoFit/>
          </a:bodyPr>
          <a:lstStyle/>
          <a:p>
            <a:r>
              <a:rPr lang="zh-CN" altLang="en-US" dirty="0"/>
              <a:t>和</a:t>
            </a:r>
          </a:p>
        </p:txBody>
      </p:sp>
      <p:pic>
        <p:nvPicPr>
          <p:cNvPr id="30" name="图片 29">
            <a:extLst>
              <a:ext uri="{FF2B5EF4-FFF2-40B4-BE49-F238E27FC236}">
                <a16:creationId xmlns="" xmlns:a16="http://schemas.microsoft.com/office/drawing/2014/main" id="{1AA2DF1F-13AB-4F4E-A15A-5F12B5A8B43C}"/>
              </a:ext>
            </a:extLst>
          </p:cNvPr>
          <p:cNvPicPr>
            <a:picLocks noChangeAspect="1"/>
          </p:cNvPicPr>
          <p:nvPr/>
        </p:nvPicPr>
        <p:blipFill>
          <a:blip r:embed="rId7"/>
          <a:stretch>
            <a:fillRect/>
          </a:stretch>
        </p:blipFill>
        <p:spPr>
          <a:xfrm>
            <a:off x="1202251" y="3316079"/>
            <a:ext cx="370201" cy="451645"/>
          </a:xfrm>
          <a:prstGeom prst="rect">
            <a:avLst/>
          </a:prstGeom>
        </p:spPr>
      </p:pic>
      <p:pic>
        <p:nvPicPr>
          <p:cNvPr id="31" name="图片 30">
            <a:extLst>
              <a:ext uri="{FF2B5EF4-FFF2-40B4-BE49-F238E27FC236}">
                <a16:creationId xmlns="" xmlns:a16="http://schemas.microsoft.com/office/drawing/2014/main" id="{B8587747-F740-4EC7-8075-42B209886397}"/>
              </a:ext>
            </a:extLst>
          </p:cNvPr>
          <p:cNvPicPr>
            <a:picLocks noChangeAspect="1"/>
          </p:cNvPicPr>
          <p:nvPr/>
        </p:nvPicPr>
        <p:blipFill>
          <a:blip r:embed="rId8"/>
          <a:stretch>
            <a:fillRect/>
          </a:stretch>
        </p:blipFill>
        <p:spPr>
          <a:xfrm>
            <a:off x="2066889" y="3362246"/>
            <a:ext cx="397404" cy="422770"/>
          </a:xfrm>
          <a:prstGeom prst="rect">
            <a:avLst/>
          </a:prstGeom>
        </p:spPr>
      </p:pic>
      <p:sp>
        <p:nvSpPr>
          <p:cNvPr id="33" name="文本框 32">
            <a:extLst>
              <a:ext uri="{FF2B5EF4-FFF2-40B4-BE49-F238E27FC236}">
                <a16:creationId xmlns="" xmlns:a16="http://schemas.microsoft.com/office/drawing/2014/main" id="{BC031FC5-A692-4781-80D3-5B023A889097}"/>
              </a:ext>
            </a:extLst>
          </p:cNvPr>
          <p:cNvSpPr txBox="1"/>
          <p:nvPr/>
        </p:nvSpPr>
        <p:spPr>
          <a:xfrm>
            <a:off x="2381405" y="3362245"/>
            <a:ext cx="6684801"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分别为惯导机械编排解算得到的 </a:t>
            </a:r>
            <a:r>
              <a:rPr lang="en-US" altLang="zh-CN" dirty="0">
                <a:latin typeface="黑体" panose="02010609060101010101" pitchFamily="49" charset="-122"/>
                <a:ea typeface="黑体" panose="02010609060101010101" pitchFamily="49" charset="-122"/>
              </a:rPr>
              <a:t>IMU </a:t>
            </a:r>
            <a:r>
              <a:rPr lang="zh-CN" altLang="en-US" dirty="0">
                <a:latin typeface="黑体" panose="02010609060101010101" pitchFamily="49" charset="-122"/>
                <a:ea typeface="黑体" panose="02010609060101010101" pitchFamily="49" charset="-122"/>
              </a:rPr>
              <a:t>的位置向量和姿态矩阵</a:t>
            </a:r>
          </a:p>
        </p:txBody>
      </p:sp>
      <p:pic>
        <p:nvPicPr>
          <p:cNvPr id="34" name="图片 33">
            <a:extLst>
              <a:ext uri="{FF2B5EF4-FFF2-40B4-BE49-F238E27FC236}">
                <a16:creationId xmlns="" xmlns:a16="http://schemas.microsoft.com/office/drawing/2014/main" id="{E5025714-DC9E-432A-9009-A152CCC3DC02}"/>
              </a:ext>
            </a:extLst>
          </p:cNvPr>
          <p:cNvPicPr>
            <a:picLocks noChangeAspect="1"/>
          </p:cNvPicPr>
          <p:nvPr/>
        </p:nvPicPr>
        <p:blipFill>
          <a:blip r:embed="rId9"/>
          <a:stretch>
            <a:fillRect/>
          </a:stretch>
        </p:blipFill>
        <p:spPr>
          <a:xfrm>
            <a:off x="1130573" y="3905719"/>
            <a:ext cx="385048" cy="369332"/>
          </a:xfrm>
          <a:prstGeom prst="rect">
            <a:avLst/>
          </a:prstGeom>
        </p:spPr>
      </p:pic>
      <p:sp>
        <p:nvSpPr>
          <p:cNvPr id="35" name="文本框 34">
            <a:extLst>
              <a:ext uri="{FF2B5EF4-FFF2-40B4-BE49-F238E27FC236}">
                <a16:creationId xmlns="" xmlns:a16="http://schemas.microsoft.com/office/drawing/2014/main" id="{678BB657-A71D-41C6-ABBE-9B95282F829C}"/>
              </a:ext>
            </a:extLst>
          </p:cNvPr>
          <p:cNvSpPr txBox="1"/>
          <p:nvPr/>
        </p:nvSpPr>
        <p:spPr>
          <a:xfrm>
            <a:off x="1572452" y="3939464"/>
            <a:ext cx="364744" cy="369332"/>
          </a:xfrm>
          <a:prstGeom prst="rect">
            <a:avLst/>
          </a:prstGeom>
          <a:noFill/>
        </p:spPr>
        <p:txBody>
          <a:bodyPr wrap="square" rtlCol="0">
            <a:spAutoFit/>
          </a:bodyPr>
          <a:lstStyle/>
          <a:p>
            <a:r>
              <a:rPr lang="zh-CN" altLang="en-US" dirty="0"/>
              <a:t>和</a:t>
            </a:r>
          </a:p>
        </p:txBody>
      </p:sp>
      <p:pic>
        <p:nvPicPr>
          <p:cNvPr id="37" name="图片 36">
            <a:extLst>
              <a:ext uri="{FF2B5EF4-FFF2-40B4-BE49-F238E27FC236}">
                <a16:creationId xmlns="" xmlns:a16="http://schemas.microsoft.com/office/drawing/2014/main" id="{09DEC5A0-D5FC-48BF-BE8F-DF3E604CDD43}"/>
              </a:ext>
            </a:extLst>
          </p:cNvPr>
          <p:cNvPicPr>
            <a:picLocks noChangeAspect="1"/>
          </p:cNvPicPr>
          <p:nvPr/>
        </p:nvPicPr>
        <p:blipFill>
          <a:blip r:embed="rId10"/>
          <a:stretch>
            <a:fillRect/>
          </a:stretch>
        </p:blipFill>
        <p:spPr>
          <a:xfrm>
            <a:off x="1994027" y="3939463"/>
            <a:ext cx="369454" cy="424873"/>
          </a:xfrm>
          <a:prstGeom prst="rect">
            <a:avLst/>
          </a:prstGeom>
        </p:spPr>
      </p:pic>
      <p:sp>
        <p:nvSpPr>
          <p:cNvPr id="39" name="文本框 38">
            <a:extLst>
              <a:ext uri="{FF2B5EF4-FFF2-40B4-BE49-F238E27FC236}">
                <a16:creationId xmlns="" xmlns:a16="http://schemas.microsoft.com/office/drawing/2014/main" id="{C7F2B56D-D877-4E95-8454-7F776A44FE91}"/>
              </a:ext>
            </a:extLst>
          </p:cNvPr>
          <p:cNvSpPr txBox="1"/>
          <p:nvPr/>
        </p:nvSpPr>
        <p:spPr>
          <a:xfrm>
            <a:off x="2337186" y="3957272"/>
            <a:ext cx="6291953" cy="646331"/>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分别为相机与惯导之间的相对旋转和平移参数，可通过标定精确求得</a:t>
            </a:r>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1" name="文本框 40">
            <a:extLst>
              <a:ext uri="{FF2B5EF4-FFF2-40B4-BE49-F238E27FC236}">
                <a16:creationId xmlns="" xmlns:a16="http://schemas.microsoft.com/office/drawing/2014/main" id="{AB20AE33-5912-455C-8990-B0752562B0FB}"/>
              </a:ext>
            </a:extLst>
          </p:cNvPr>
          <p:cNvSpPr txBox="1"/>
          <p:nvPr/>
        </p:nvSpPr>
        <p:spPr>
          <a:xfrm>
            <a:off x="328976" y="4743312"/>
            <a:ext cx="7287196"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根据针孔相机的投影模型，可得该特征点在图像中的像素坐标估计值为</a:t>
            </a:r>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pic>
        <p:nvPicPr>
          <p:cNvPr id="42" name="图片 41">
            <a:extLst>
              <a:ext uri="{FF2B5EF4-FFF2-40B4-BE49-F238E27FC236}">
                <a16:creationId xmlns="" xmlns:a16="http://schemas.microsoft.com/office/drawing/2014/main" id="{B97551E8-9838-43FA-B23D-7943D2919DE0}"/>
              </a:ext>
            </a:extLst>
          </p:cNvPr>
          <p:cNvPicPr>
            <a:picLocks noChangeAspect="1"/>
          </p:cNvPicPr>
          <p:nvPr/>
        </p:nvPicPr>
        <p:blipFill>
          <a:blip r:embed="rId11"/>
          <a:stretch>
            <a:fillRect/>
          </a:stretch>
        </p:blipFill>
        <p:spPr>
          <a:xfrm>
            <a:off x="2671261" y="5252353"/>
            <a:ext cx="3905250" cy="1019175"/>
          </a:xfrm>
          <a:prstGeom prst="rect">
            <a:avLst/>
          </a:prstGeom>
        </p:spPr>
      </p:pic>
      <p:sp>
        <p:nvSpPr>
          <p:cNvPr id="45" name="文本框 44">
            <a:extLst>
              <a:ext uri="{FF2B5EF4-FFF2-40B4-BE49-F238E27FC236}">
                <a16:creationId xmlns="" xmlns:a16="http://schemas.microsoft.com/office/drawing/2014/main" id="{46DE662D-21AB-4C0C-A7AB-D1AC08FD2054}"/>
              </a:ext>
            </a:extLst>
          </p:cNvPr>
          <p:cNvSpPr txBox="1"/>
          <p:nvPr/>
        </p:nvSpPr>
        <p:spPr>
          <a:xfrm>
            <a:off x="9246637" y="2628246"/>
            <a:ext cx="727787"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a:t>
            </a:r>
          </a:p>
        </p:txBody>
      </p:sp>
      <p:sp>
        <p:nvSpPr>
          <p:cNvPr id="46" name="文本框 45">
            <a:extLst>
              <a:ext uri="{FF2B5EF4-FFF2-40B4-BE49-F238E27FC236}">
                <a16:creationId xmlns="" xmlns:a16="http://schemas.microsoft.com/office/drawing/2014/main" id="{A1215998-8C40-427D-8CF0-34FB3EE89DBD}"/>
              </a:ext>
            </a:extLst>
          </p:cNvPr>
          <p:cNvSpPr txBox="1"/>
          <p:nvPr/>
        </p:nvSpPr>
        <p:spPr>
          <a:xfrm>
            <a:off x="673403" y="233015"/>
            <a:ext cx="3105495" cy="646331"/>
          </a:xfrm>
          <a:prstGeom prst="rect">
            <a:avLst/>
          </a:prstGeom>
          <a:noFill/>
        </p:spPr>
        <p:txBody>
          <a:bodyPr wrap="square" rtlCol="0">
            <a:spAutoFit/>
          </a:bodyPr>
          <a:lstStyle/>
          <a:p>
            <a:r>
              <a:rPr lang="zh-CN" altLang="en-US" sz="3600" b="1" dirty="0">
                <a:solidFill>
                  <a:srgbClr val="4F4F4F"/>
                </a:solidFill>
                <a:latin typeface="PingFang SC"/>
              </a:rPr>
              <a:t>观测模型</a:t>
            </a:r>
          </a:p>
        </p:txBody>
      </p:sp>
      <p:cxnSp>
        <p:nvCxnSpPr>
          <p:cNvPr id="47" name="直接连接符 46">
            <a:extLst>
              <a:ext uri="{FF2B5EF4-FFF2-40B4-BE49-F238E27FC236}">
                <a16:creationId xmlns="" xmlns:a16="http://schemas.microsoft.com/office/drawing/2014/main" id="{5CB771EF-EC97-4BDE-A9DD-41FFB6629473}"/>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8" name="矩形 47">
            <a:extLst>
              <a:ext uri="{FF2B5EF4-FFF2-40B4-BE49-F238E27FC236}">
                <a16:creationId xmlns="" xmlns:a16="http://schemas.microsoft.com/office/drawing/2014/main" id="{E95EC8D3-2E01-4BA4-BCBA-632459C7BF11}"/>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 xmlns:a16="http://schemas.microsoft.com/office/drawing/2014/main" id="{51EFB13A-A715-483F-A46B-807B52A547B3}"/>
              </a:ext>
            </a:extLst>
          </p:cNvPr>
          <p:cNvSpPr txBox="1"/>
          <p:nvPr/>
        </p:nvSpPr>
        <p:spPr>
          <a:xfrm>
            <a:off x="7464488" y="5579191"/>
            <a:ext cx="867747"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a:t>
            </a:r>
          </a:p>
        </p:txBody>
      </p:sp>
      <p:pic>
        <p:nvPicPr>
          <p:cNvPr id="2" name="图片 1">
            <a:extLst>
              <a:ext uri="{FF2B5EF4-FFF2-40B4-BE49-F238E27FC236}">
                <a16:creationId xmlns="" xmlns:a16="http://schemas.microsoft.com/office/drawing/2014/main" id="{8ACB0C71-E61F-4852-897E-AF8EBD7F92C7}"/>
              </a:ext>
            </a:extLst>
          </p:cNvPr>
          <p:cNvPicPr>
            <a:picLocks noChangeAspect="1"/>
          </p:cNvPicPr>
          <p:nvPr/>
        </p:nvPicPr>
        <p:blipFill>
          <a:blip r:embed="rId12"/>
          <a:stretch>
            <a:fillRect/>
          </a:stretch>
        </p:blipFill>
        <p:spPr>
          <a:xfrm>
            <a:off x="9239250" y="74491"/>
            <a:ext cx="2952750" cy="1038225"/>
          </a:xfrm>
          <a:prstGeom prst="rect">
            <a:avLst/>
          </a:prstGeom>
        </p:spPr>
      </p:pic>
    </p:spTree>
    <p:extLst>
      <p:ext uri="{BB962C8B-B14F-4D97-AF65-F5344CB8AC3E}">
        <p14:creationId xmlns:p14="http://schemas.microsoft.com/office/powerpoint/2010/main" val="3757964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b="1" dirty="0"/>
              <a:t>基于已知特征点的视觉</a:t>
            </a:r>
            <a:r>
              <a:rPr lang="en-US" altLang="zh-CN" sz="3200" b="1" dirty="0"/>
              <a:t>/</a:t>
            </a:r>
            <a:r>
              <a:rPr lang="en-US" altLang="zh-CN" sz="3200" b="1" dirty="0">
                <a:latin typeface="Times New Roman" panose="02020603050405020304" pitchFamily="18" charset="0"/>
                <a:cs typeface="Times New Roman" panose="02020603050405020304" pitchFamily="18" charset="0"/>
              </a:rPr>
              <a:t>INS</a:t>
            </a:r>
            <a:r>
              <a:rPr lang="zh-CN" altLang="en-US" sz="3200" b="1" dirty="0"/>
              <a:t>紧组合滤波模型 </a:t>
            </a:r>
            <a:r>
              <a:rPr lang="en-US" altLang="zh-CN" sz="3200" b="1" dirty="0"/>
              <a:t>(</a:t>
            </a:r>
            <a:r>
              <a:rPr lang="zh-CN" altLang="en-US" sz="3200" b="1" dirty="0"/>
              <a:t>绝对定位型</a:t>
            </a:r>
            <a:r>
              <a:rPr lang="en-US" altLang="zh-CN" sz="3200" b="1" dirty="0"/>
              <a:t>)</a:t>
            </a:r>
            <a:endParaRPr lang="zh-CN" altLang="en-US" sz="3200" b="1"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44</a:t>
            </a:fld>
            <a:endParaRPr lang="en-US" altLang="en-US">
              <a:solidFill>
                <a:srgbClr val="000000"/>
              </a:solidFill>
            </a:endParaRPr>
          </a:p>
        </p:txBody>
      </p:sp>
      <p:sp>
        <p:nvSpPr>
          <p:cNvPr id="5" name="内容占位符 2"/>
          <p:cNvSpPr txBox="1">
            <a:spLocks/>
          </p:cNvSpPr>
          <p:nvPr/>
        </p:nvSpPr>
        <p:spPr bwMode="auto">
          <a:xfrm>
            <a:off x="948269" y="1584326"/>
            <a:ext cx="4995331"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888" indent="-469888" algn="just"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Arial" panose="020B0604020202020204" pitchFamily="34" charset="0"/>
                <a:ea typeface="+mn-ea"/>
                <a:cs typeface="Arial" panose="020B0604020202020204" pitchFamily="34" charset="0"/>
              </a:defRPr>
            </a:lvl1pPr>
            <a:lvl2pPr marL="908028" indent="-436552" algn="just"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893" indent="-395278" algn="just"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20" indent="-387341" algn="just"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861" indent="-398453" algn="just"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状态模型</a:t>
            </a:r>
            <a:endParaRPr lang="en-US" altLang="zh-CN" sz="2400" dirty="0"/>
          </a:p>
          <a:p>
            <a:endParaRPr lang="en-US" altLang="zh-CN" dirty="0"/>
          </a:p>
          <a:p>
            <a:endParaRPr lang="en-US" altLang="zh-CN" dirty="0"/>
          </a:p>
          <a:p>
            <a:endParaRPr lang="en-US" altLang="zh-CN" dirty="0"/>
          </a:p>
          <a:p>
            <a:endParaRPr lang="en-US" altLang="zh-CN" dirty="0"/>
          </a:p>
          <a:p>
            <a:endParaRPr lang="en-US" altLang="zh-CN" dirty="0"/>
          </a:p>
          <a:p>
            <a:r>
              <a:rPr lang="zh-CN" altLang="en-US" sz="2400" dirty="0"/>
              <a:t>量测模型</a:t>
            </a:r>
            <a:endParaRPr lang="en-US" altLang="zh-CN" sz="2400" dirty="0"/>
          </a:p>
          <a:p>
            <a:pPr>
              <a:buFont typeface="Wingdings" panose="05000000000000000000" pitchFamily="2" charset="2"/>
              <a:buChar char="l"/>
            </a:pPr>
            <a:endParaRPr lang="en-US" altLang="zh-CN" sz="1800" dirty="0"/>
          </a:p>
          <a:p>
            <a:pPr>
              <a:buFont typeface="Wingdings" panose="05000000000000000000" pitchFamily="2" charset="2"/>
              <a:buChar char="l"/>
            </a:pPr>
            <a:endParaRPr lang="en-US" altLang="zh-CN" sz="1800" dirty="0"/>
          </a:p>
          <a:p>
            <a:endParaRPr lang="en-US" altLang="zh-CN" dirty="0"/>
          </a:p>
          <a:p>
            <a:pPr>
              <a:buFont typeface="Wingdings" panose="05000000000000000000" pitchFamily="2" charset="2"/>
              <a:buChar char="l"/>
            </a:pPr>
            <a:endParaRPr lang="en-US" altLang="zh-CN" sz="2000" dirty="0"/>
          </a:p>
          <a:p>
            <a:endParaRPr lang="zh-CN" altLang="en-US" dirty="0"/>
          </a:p>
        </p:txBody>
      </p:sp>
      <mc:AlternateContent xmlns:mc="http://schemas.openxmlformats.org/markup-compatibility/2006" xmlns:a14="http://schemas.microsoft.com/office/drawing/2010/main">
        <mc:Choice Requires="a14">
          <p:sp>
            <p:nvSpPr>
              <p:cNvPr id="6" name="矩形 5"/>
              <p:cNvSpPr/>
              <p:nvPr/>
            </p:nvSpPr>
            <p:spPr>
              <a:xfrm>
                <a:off x="948269" y="2057366"/>
                <a:ext cx="3909906" cy="2718821"/>
              </a:xfrm>
              <a:prstGeom prst="rect">
                <a:avLst/>
              </a:prstGeom>
              <a:solidFill>
                <a:srgbClr val="FFFFFF"/>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a:rPr>
                          </m:ctrlPr>
                        </m:dPr>
                        <m:e>
                          <m:eqArr>
                            <m:eqArrPr>
                              <m:ctrlPr>
                                <a:rPr lang="zh-CN" altLang="en-US" i="1">
                                  <a:latin typeface="Cambria Math"/>
                                </a:rPr>
                              </m:ctrlPr>
                            </m:eqArrPr>
                            <m:e>
                              <m:r>
                                <a:rPr lang="zh-CN" altLang="en-US" i="1">
                                  <a:latin typeface="Cambria Math" panose="02040503050406030204" pitchFamily="18" charset="0"/>
                                </a:rPr>
                                <m:t>𝛿</m:t>
                              </m:r>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𝒓</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𝝂</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0" i="1">
                                      <a:latin typeface="Cambria Math" panose="02040503050406030204" pitchFamily="18" charset="0"/>
                                    </a:rPr>
                                    <m:t>𝛿</m:t>
                                  </m:r>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e>
                            <m:e>
                              <m:r>
                                <a:rPr lang="zh-CN" altLang="en-US" b="0" i="0">
                                  <a:latin typeface="Cambria Math" panose="02040503050406030204" pitchFamily="18" charset="0"/>
                                </a:rPr>
                                <m:t>−</m:t>
                              </m:r>
                              <m:r>
                                <a:rPr lang="zh-CN" altLang="en-US" b="0" i="0" smtClean="0">
                                  <a:latin typeface="Cambria Math" panose="02040503050406030204" pitchFamily="18" charset="0"/>
                                </a:rPr>
                                <m:t>2</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p>
                                <m:sSupPr>
                                  <m:ctrlPr>
                                    <a:rPr lang="zh-CN" altLang="en-US" b="0" i="1">
                                      <a:latin typeface="Cambria Math"/>
                                    </a:rPr>
                                  </m:ctrlPr>
                                </m:sSupPr>
                                <m:e>
                                  <m:r>
                                    <a:rPr lang="zh-CN" altLang="en-US" b="1" i="1">
                                      <a:latin typeface="Cambria Math" panose="02040503050406030204" pitchFamily="18" charset="0"/>
                                    </a:rPr>
                                    <m:t>𝒈</m:t>
                                  </m:r>
                                </m:e>
                                <m:sup>
                                  <m:r>
                                    <a:rPr lang="zh-CN" altLang="en-US" b="0" i="1">
                                      <a:latin typeface="Cambria Math" panose="02040503050406030204" pitchFamily="18" charset="0"/>
                                    </a:rPr>
                                    <m:t>𝑒</m:t>
                                  </m:r>
                                </m:sup>
                              </m:sSup>
                            </m:e>
                            <m:e>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𝝓</m:t>
                                      </m:r>
                                    </m:e>
                                  </m:acc>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0" i="0">
                                      <a:latin typeface="Cambria Math" panose="02040503050406030204" pitchFamily="18" charset="0"/>
                                    </a:rPr>
                                    <m:t>−</m:t>
                                  </m:r>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𝑖𝑏</m:t>
                                  </m:r>
                                </m:sub>
                                <m:sup>
                                  <m:r>
                                    <a:rPr lang="zh-CN" altLang="en-US" b="0" i="1">
                                      <a:latin typeface="Cambria Math" panose="02040503050406030204" pitchFamily="18" charset="0"/>
                                    </a:rPr>
                                    <m:t>𝑏</m:t>
                                  </m:r>
                                </m:sup>
                              </m:sSubSup>
                              <m:r>
                                <a:rPr lang="zh-CN" altLang="en-US" b="0" i="0">
                                  <a:latin typeface="Cambria Math" panose="02040503050406030204" pitchFamily="18" charset="0"/>
                                </a:rPr>
                                <m:t>−</m:t>
                              </m:r>
                              <m:d>
                                <m:dPr>
                                  <m:ctrlPr>
                                    <a:rPr lang="zh-CN" altLang="en-US" b="0" i="1">
                                      <a:latin typeface="Cambria Math"/>
                                    </a:rPr>
                                  </m:ctrlPr>
                                </m:dPr>
                                <m:e>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e>
                              </m:d>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𝒈</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𝑔</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𝑔</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𝑔</m:t>
                                  </m:r>
                                </m:sub>
                              </m:sSub>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𝒂</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𝑎</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𝑎</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𝑎</m:t>
                                  </m:r>
                                </m:sub>
                              </m:sSub>
                            </m:e>
                          </m:eqArr>
                        </m:e>
                      </m:d>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948269" y="2057366"/>
                <a:ext cx="3909906" cy="2718821"/>
              </a:xfrm>
              <a:prstGeom prst="rect">
                <a:avLst/>
              </a:prstGeom>
              <a:blipFill rotWithShape="0">
                <a:blip r:embed="rId3"/>
                <a:stretch>
                  <a:fillRect/>
                </a:stretch>
              </a:blipFill>
            </p:spPr>
            <p:txBody>
              <a:bodyPr/>
              <a:lstStyle/>
              <a:p>
                <a:r>
                  <a:rPr lang="zh-CN" altLang="en-US">
                    <a:noFill/>
                  </a:rPr>
                  <a:t> </a:t>
                </a:r>
              </a:p>
            </p:txBody>
          </p:sp>
        </mc:Fallback>
      </mc:AlternateContent>
      <p:pic>
        <p:nvPicPr>
          <p:cNvPr id="7" name="图片 6"/>
          <p:cNvPicPr/>
          <p:nvPr/>
        </p:nvPicPr>
        <p:blipFill>
          <a:blip r:embed="rId4">
            <a:extLst>
              <a:ext uri="{28A0092B-C50C-407E-A947-70E740481C1C}">
                <a14:useLocalDpi xmlns:a14="http://schemas.microsoft.com/office/drawing/2010/main" val="0"/>
              </a:ext>
            </a:extLst>
          </a:blip>
          <a:stretch>
            <a:fillRect/>
          </a:stretch>
        </p:blipFill>
        <p:spPr>
          <a:xfrm>
            <a:off x="4645977" y="1936398"/>
            <a:ext cx="4939983" cy="3338194"/>
          </a:xfrm>
          <a:prstGeom prst="rect">
            <a:avLst/>
          </a:prstGeom>
        </p:spPr>
      </p:pic>
      <p:sp>
        <p:nvSpPr>
          <p:cNvPr id="8" name="文本框 7"/>
          <p:cNvSpPr txBox="1"/>
          <p:nvPr/>
        </p:nvSpPr>
        <p:spPr>
          <a:xfrm>
            <a:off x="5144457" y="1584326"/>
            <a:ext cx="2492990" cy="400110"/>
          </a:xfrm>
          <a:prstGeom prst="rect">
            <a:avLst/>
          </a:prstGeom>
          <a:noFill/>
        </p:spPr>
        <p:txBody>
          <a:bodyPr wrap="none" rtlCol="0">
            <a:spAutoFit/>
          </a:bodyPr>
          <a:lstStyle/>
          <a:p>
            <a:r>
              <a:rPr lang="zh-CN" altLang="en-US" sz="2000" dirty="0"/>
              <a:t>环境中的已知特征点</a:t>
            </a:r>
          </a:p>
        </p:txBody>
      </p:sp>
      <mc:AlternateContent xmlns:mc="http://schemas.openxmlformats.org/markup-compatibility/2006" xmlns:a14="http://schemas.microsoft.com/office/drawing/2010/main">
        <mc:Choice Requires="a14">
          <p:sp>
            <p:nvSpPr>
              <p:cNvPr id="10" name="矩形 9"/>
              <p:cNvSpPr/>
              <p:nvPr/>
            </p:nvSpPr>
            <p:spPr>
              <a:xfrm>
                <a:off x="9821138" y="2264615"/>
                <a:ext cx="1742144" cy="13408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a:rPr>
                          </m:ctrlPr>
                        </m:dPr>
                        <m:e>
                          <m:eqArr>
                            <m:eqArrPr>
                              <m:ctrlPr>
                                <a:rPr lang="zh-CN" altLang="en-US" i="1">
                                  <a:latin typeface="Cambria Math"/>
                                </a:rPr>
                              </m:ctrlPr>
                            </m:eqArrPr>
                            <m:e>
                              <m:r>
                                <a:rPr lang="zh-CN" altLang="en-US">
                                  <a:latin typeface="Cambria Math" panose="02040503050406030204" pitchFamily="18" charset="0"/>
                                </a:rPr>
                                <m:t>&amp;</m:t>
                              </m:r>
                              <m:r>
                                <a:rPr lang="zh-CN" altLang="en-US" i="1">
                                  <a:latin typeface="Cambria Math" panose="02040503050406030204" pitchFamily="18" charset="0"/>
                                </a:rPr>
                                <m:t>𝑢</m:t>
                              </m:r>
                              <m:r>
                                <a:rPr lang="zh-CN" altLang="en-US" i="0">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𝑓</m:t>
                                  </m:r>
                                </m:e>
                                <m:sub>
                                  <m:r>
                                    <a:rPr lang="en-US" altLang="zh-CN" b="0" i="1" smtClean="0">
                                      <a:latin typeface="Cambria Math" panose="02040503050406030204" pitchFamily="18" charset="0"/>
                                    </a:rPr>
                                    <m:t>𝑥</m:t>
                                  </m:r>
                                </m:sub>
                              </m:sSub>
                              <m:f>
                                <m:fPr>
                                  <m:ctrlPr>
                                    <a:rPr lang="zh-CN" altLang="en-US" i="1">
                                      <a:latin typeface="Cambria Math"/>
                                    </a:rPr>
                                  </m:ctrlPr>
                                </m:fPr>
                                <m:num>
                                  <m:r>
                                    <a:rPr lang="zh-CN" altLang="en-US" i="1">
                                      <a:latin typeface="Cambria Math" panose="02040503050406030204" pitchFamily="18" charset="0"/>
                                    </a:rPr>
                                    <m:t>𝑋</m:t>
                                  </m:r>
                                </m:num>
                                <m:den>
                                  <m:r>
                                    <a:rPr lang="zh-CN" altLang="en-US" i="1">
                                      <a:latin typeface="Cambria Math" panose="02040503050406030204" pitchFamily="18" charset="0"/>
                                    </a:rPr>
                                    <m:t>𝑍</m:t>
                                  </m:r>
                                </m:den>
                              </m:f>
                              <m:r>
                                <a:rPr lang="zh-CN" altLang="en-US" i="0">
                                  <a:latin typeface="Cambria Math" panose="02040503050406030204" pitchFamily="18" charset="0"/>
                                </a:rPr>
                                <m:t>+</m:t>
                              </m:r>
                              <m:sSub>
                                <m:sSubPr>
                                  <m:ctrlPr>
                                    <a:rPr lang="zh-CN" altLang="en-US" i="1">
                                      <a:latin typeface="Cambria Math"/>
                                    </a:rPr>
                                  </m:ctrlPr>
                                </m:sSubPr>
                                <m:e>
                                  <m:r>
                                    <a:rPr lang="en-US" altLang="zh-CN" b="0" i="1" smtClean="0">
                                      <a:latin typeface="Cambria Math" panose="02040503050406030204" pitchFamily="18" charset="0"/>
                                    </a:rPr>
                                    <m:t>𝑐</m:t>
                                  </m:r>
                                </m:e>
                                <m:sub>
                                  <m:r>
                                    <a:rPr lang="zh-CN" altLang="en-US" i="1">
                                      <a:latin typeface="Cambria Math" panose="02040503050406030204" pitchFamily="18" charset="0"/>
                                    </a:rPr>
                                    <m:t>𝑥</m:t>
                                  </m:r>
                                </m:sub>
                              </m:sSub>
                            </m:e>
                            <m:e>
                              <m:r>
                                <a:rPr lang="zh-CN" altLang="en-US" i="0">
                                  <a:latin typeface="Cambria Math" panose="02040503050406030204" pitchFamily="18" charset="0"/>
                                </a:rPr>
                                <m:t>&amp;</m:t>
                              </m:r>
                              <m:r>
                                <a:rPr lang="zh-CN" altLang="en-US" i="1">
                                  <a:latin typeface="Cambria Math" panose="02040503050406030204" pitchFamily="18" charset="0"/>
                                </a:rPr>
                                <m:t>𝜈</m:t>
                              </m:r>
                              <m:r>
                                <a:rPr lang="zh-CN" altLang="en-US" i="0">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𝑦</m:t>
                                  </m:r>
                                </m:sub>
                              </m:sSub>
                              <m:f>
                                <m:fPr>
                                  <m:ctrlPr>
                                    <a:rPr lang="zh-CN" altLang="en-US" i="1">
                                      <a:latin typeface="Cambria Math"/>
                                    </a:rPr>
                                  </m:ctrlPr>
                                </m:fPr>
                                <m:num>
                                  <m:r>
                                    <a:rPr lang="zh-CN" altLang="en-US" i="1">
                                      <a:latin typeface="Cambria Math" panose="02040503050406030204" pitchFamily="18" charset="0"/>
                                    </a:rPr>
                                    <m:t>𝑌</m:t>
                                  </m:r>
                                </m:num>
                                <m:den>
                                  <m:r>
                                    <a:rPr lang="zh-CN" altLang="en-US" i="1">
                                      <a:latin typeface="Cambria Math" panose="02040503050406030204" pitchFamily="18" charset="0"/>
                                    </a:rPr>
                                    <m:t>𝑍</m:t>
                                  </m:r>
                                </m:den>
                              </m:f>
                              <m:r>
                                <a:rPr lang="zh-CN" altLang="en-US" i="0">
                                  <a:latin typeface="Cambria Math" panose="02040503050406030204" pitchFamily="18" charset="0"/>
                                </a:rPr>
                                <m:t>+</m:t>
                              </m:r>
                              <m:sSub>
                                <m:sSubPr>
                                  <m:ctrlPr>
                                    <a:rPr lang="zh-CN" altLang="en-US" i="1">
                                      <a:latin typeface="Cambria Math"/>
                                    </a:rPr>
                                  </m:ctrlPr>
                                </m:sSubPr>
                                <m:e>
                                  <m:r>
                                    <a:rPr lang="en-US" altLang="zh-CN" b="0" i="1" smtClean="0">
                                      <a:latin typeface="Cambria Math" panose="02040503050406030204" pitchFamily="18" charset="0"/>
                                    </a:rPr>
                                    <m:t>𝑐</m:t>
                                  </m:r>
                                </m:e>
                                <m:sub>
                                  <m:r>
                                    <a:rPr lang="zh-CN" altLang="en-US" i="1">
                                      <a:latin typeface="Cambria Math" panose="02040503050406030204" pitchFamily="18" charset="0"/>
                                    </a:rPr>
                                    <m:t>𝑦</m:t>
                                  </m:r>
                                </m:sub>
                              </m:sSub>
                            </m:e>
                          </m:eqArr>
                        </m:e>
                      </m:d>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9821138" y="2264615"/>
                <a:ext cx="1742144" cy="1340880"/>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992202" y="5088397"/>
                <a:ext cx="3458190" cy="8803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a:rPr>
                          </m:ctrlPr>
                        </m:dPr>
                        <m:e>
                          <m:m>
                            <m:mPr>
                              <m:mcs>
                                <m:mc>
                                  <m:mcPr>
                                    <m:count m:val="1"/>
                                    <m:mcJc m:val="center"/>
                                  </m:mcPr>
                                </m:mc>
                              </m:mcs>
                              <m:ctrlPr>
                                <a:rPr lang="zh-CN" altLang="en-US" i="1">
                                  <a:latin typeface="Cambria Math"/>
                                </a:rPr>
                              </m:ctrlPr>
                            </m:mPr>
                            <m:mr>
                              <m:e>
                                <m:acc>
                                  <m:accPr>
                                    <m:chr m:val="̂"/>
                                    <m:ctrlPr>
                                      <a:rPr lang="zh-CN" altLang="en-US" i="1">
                                        <a:latin typeface="Cambria Math"/>
                                      </a:rPr>
                                    </m:ctrlPr>
                                  </m:accPr>
                                  <m:e>
                                    <m:r>
                                      <a:rPr lang="zh-CN" altLang="en-US" i="1">
                                        <a:latin typeface="Cambria Math" panose="02040503050406030204" pitchFamily="18" charset="0"/>
                                      </a:rPr>
                                      <m:t>𝑢</m:t>
                                    </m:r>
                                  </m:e>
                                </m:acc>
                              </m:e>
                            </m:mr>
                            <m:mr>
                              <m:e>
                                <m:acc>
                                  <m:accPr>
                                    <m:chr m:val="̂"/>
                                    <m:ctrlPr>
                                      <a:rPr lang="zh-CN" altLang="en-US" i="1">
                                        <a:latin typeface="Cambria Math"/>
                                      </a:rPr>
                                    </m:ctrlPr>
                                  </m:accPr>
                                  <m:e>
                                    <m:r>
                                      <a:rPr lang="zh-CN" altLang="en-US" i="1">
                                        <a:latin typeface="Cambria Math" panose="02040503050406030204" pitchFamily="18" charset="0"/>
                                      </a:rPr>
                                      <m:t>𝜈</m:t>
                                    </m:r>
                                  </m:e>
                                </m:acc>
                              </m:e>
                            </m:mr>
                          </m:m>
                        </m:e>
                      </m:d>
                      <m:r>
                        <a:rPr lang="zh-CN" altLang="en-US" i="0">
                          <a:latin typeface="Cambria Math" panose="02040503050406030204" pitchFamily="18" charset="0"/>
                        </a:rPr>
                        <m:t>=</m:t>
                      </m:r>
                      <m:d>
                        <m:dPr>
                          <m:begChr m:val="["/>
                          <m:endChr m:val="]"/>
                          <m:ctrlPr>
                            <a:rPr lang="zh-CN" altLang="en-US" i="1">
                              <a:latin typeface="Cambria Math"/>
                            </a:rPr>
                          </m:ctrlPr>
                        </m:dPr>
                        <m:e>
                          <m:m>
                            <m:mPr>
                              <m:mcs>
                                <m:mc>
                                  <m:mcPr>
                                    <m:count m:val="2"/>
                                    <m:mcJc m:val="center"/>
                                  </m:mcPr>
                                </m:mc>
                              </m:mcs>
                              <m:ctrlPr>
                                <a:rPr lang="zh-CN" altLang="en-US" i="1">
                                  <a:latin typeface="Cambria Math"/>
                                </a:rPr>
                              </m:ctrlPr>
                            </m:mPr>
                            <m:mr>
                              <m:e>
                                <m:sSub>
                                  <m:sSubPr>
                                    <m:ctrlPr>
                                      <a:rPr lang="zh-CN" altLang="en-US" i="1">
                                        <a:latin typeface="Cambria Math"/>
                                      </a:rPr>
                                    </m:ctrlPr>
                                  </m:sSubPr>
                                  <m:e>
                                    <m:r>
                                      <a:rPr lang="zh-CN" altLang="en-US" i="1">
                                        <a:latin typeface="Cambria Math" panose="02040503050406030204" pitchFamily="18" charset="0"/>
                                      </a:rPr>
                                      <m:t>𝑓</m:t>
                                    </m:r>
                                  </m:e>
                                  <m:sub>
                                    <m:r>
                                      <a:rPr lang="en-US" altLang="zh-CN" b="0" i="1" smtClean="0">
                                        <a:latin typeface="Cambria Math" panose="02040503050406030204" pitchFamily="18" charset="0"/>
                                      </a:rPr>
                                      <m:t>𝑥</m:t>
                                    </m:r>
                                  </m:sub>
                                </m:sSub>
                              </m:e>
                              <m:e>
                                <m:r>
                                  <a:rPr lang="zh-CN" altLang="en-US" i="0">
                                    <a:latin typeface="Cambria Math" panose="02040503050406030204" pitchFamily="18" charset="0"/>
                                  </a:rPr>
                                  <m:t>0</m:t>
                                </m:r>
                              </m:e>
                            </m:mr>
                            <m:mr>
                              <m:e>
                                <m:r>
                                  <a:rPr lang="zh-CN" altLang="en-US" i="0">
                                    <a:latin typeface="Cambria Math" panose="02040503050406030204" pitchFamily="18" charset="0"/>
                                  </a:rPr>
                                  <m:t>0</m:t>
                                </m:r>
                              </m:e>
                              <m:e>
                                <m:sSub>
                                  <m:sSubPr>
                                    <m:ctrlPr>
                                      <a:rPr lang="zh-CN" altLang="en-US" i="1">
                                        <a:latin typeface="Cambria Math"/>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𝑦</m:t>
                                    </m:r>
                                  </m:sub>
                                </m:sSub>
                              </m:e>
                            </m:mr>
                          </m:m>
                        </m:e>
                      </m:d>
                      <m:d>
                        <m:dPr>
                          <m:begChr m:val="["/>
                          <m:endChr m:val="]"/>
                          <m:ctrlPr>
                            <a:rPr lang="zh-CN" altLang="en-US" i="1">
                              <a:latin typeface="Cambria Math"/>
                            </a:rPr>
                          </m:ctrlPr>
                        </m:dPr>
                        <m:e>
                          <m:m>
                            <m:mPr>
                              <m:mcs>
                                <m:mc>
                                  <m:mcPr>
                                    <m:count m:val="1"/>
                                    <m:mcJc m:val="center"/>
                                  </m:mcPr>
                                </m:mc>
                              </m:mcs>
                              <m:ctrlPr>
                                <a:rPr lang="zh-CN" altLang="en-US" i="1">
                                  <a:latin typeface="Cambria Math"/>
                                </a:rPr>
                              </m:ctrlPr>
                            </m:mPr>
                            <m:mr>
                              <m:e>
                                <m:f>
                                  <m:fPr>
                                    <m:type m:val="lin"/>
                                    <m:ctrlPr>
                                      <a:rPr lang="zh-CN" altLang="en-US" i="1">
                                        <a:latin typeface="Cambria Math"/>
                                      </a:rPr>
                                    </m:ctrlPr>
                                  </m:fPr>
                                  <m:num>
                                    <m:sSubSup>
                                      <m:sSubSupPr>
                                        <m:ctrlPr>
                                          <a:rPr lang="zh-CN" altLang="en-US" i="1">
                                            <a:latin typeface="Cambria Math"/>
                                          </a:rPr>
                                        </m:ctrlPr>
                                      </m:sSubSupPr>
                                      <m:e>
                                        <m:acc>
                                          <m:accPr>
                                            <m:chr m:val="̂"/>
                                            <m:ctrlPr>
                                              <a:rPr lang="zh-CN" altLang="en-US" i="1">
                                                <a:latin typeface="Cambria Math"/>
                                              </a:rPr>
                                            </m:ctrlPr>
                                          </m:accPr>
                                          <m:e>
                                            <m:r>
                                              <a:rPr lang="zh-CN" altLang="en-US" i="1">
                                                <a:latin typeface="Cambria Math" panose="02040503050406030204" pitchFamily="18" charset="0"/>
                                              </a:rPr>
                                              <m:t>𝑋</m:t>
                                            </m:r>
                                          </m:e>
                                        </m:acc>
                                      </m:e>
                                      <m:sub>
                                        <m:r>
                                          <a:rPr lang="zh-CN" altLang="en-US" i="1">
                                            <a:latin typeface="Cambria Math" panose="02040503050406030204" pitchFamily="18" charset="0"/>
                                          </a:rPr>
                                          <m:t>𝑗</m:t>
                                        </m:r>
                                      </m:sub>
                                      <m:sup>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𝑖</m:t>
                                            </m:r>
                                          </m:sub>
                                        </m:sSub>
                                      </m:sup>
                                    </m:sSubSup>
                                  </m:num>
                                  <m:den>
                                    <m:sSubSup>
                                      <m:sSubSupPr>
                                        <m:ctrlPr>
                                          <a:rPr lang="zh-CN" altLang="en-US" i="1">
                                            <a:latin typeface="Cambria Math"/>
                                          </a:rPr>
                                        </m:ctrlPr>
                                      </m:sSubSupPr>
                                      <m:e>
                                        <m:acc>
                                          <m:accPr>
                                            <m:chr m:val="̂"/>
                                            <m:ctrlPr>
                                              <a:rPr lang="zh-CN" altLang="en-US" i="1">
                                                <a:latin typeface="Cambria Math"/>
                                              </a:rPr>
                                            </m:ctrlPr>
                                          </m:accPr>
                                          <m:e>
                                            <m:r>
                                              <a:rPr lang="zh-CN" altLang="en-US" i="1">
                                                <a:latin typeface="Cambria Math" panose="02040503050406030204" pitchFamily="18" charset="0"/>
                                              </a:rPr>
                                              <m:t>𝑍</m:t>
                                            </m:r>
                                          </m:e>
                                        </m:acc>
                                      </m:e>
                                      <m:sub>
                                        <m:r>
                                          <a:rPr lang="zh-CN" altLang="en-US" i="1">
                                            <a:latin typeface="Cambria Math" panose="02040503050406030204" pitchFamily="18" charset="0"/>
                                          </a:rPr>
                                          <m:t>𝑗</m:t>
                                        </m:r>
                                      </m:sub>
                                      <m:sup>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𝑖</m:t>
                                            </m:r>
                                          </m:sub>
                                        </m:sSub>
                                      </m:sup>
                                    </m:sSubSup>
                                  </m:den>
                                </m:f>
                              </m:e>
                            </m:mr>
                            <m:mr>
                              <m:e>
                                <m:f>
                                  <m:fPr>
                                    <m:type m:val="lin"/>
                                    <m:ctrlPr>
                                      <a:rPr lang="zh-CN" altLang="en-US" i="1">
                                        <a:latin typeface="Cambria Math"/>
                                      </a:rPr>
                                    </m:ctrlPr>
                                  </m:fPr>
                                  <m:num>
                                    <m:sSubSup>
                                      <m:sSubSupPr>
                                        <m:ctrlPr>
                                          <a:rPr lang="zh-CN" altLang="en-US" i="1">
                                            <a:latin typeface="Cambria Math"/>
                                          </a:rPr>
                                        </m:ctrlPr>
                                      </m:sSubSupPr>
                                      <m:e>
                                        <m:acc>
                                          <m:accPr>
                                            <m:chr m:val="̂"/>
                                            <m:ctrlPr>
                                              <a:rPr lang="zh-CN" altLang="en-US" i="1">
                                                <a:latin typeface="Cambria Math"/>
                                              </a:rPr>
                                            </m:ctrlPr>
                                          </m:accPr>
                                          <m:e>
                                            <m:r>
                                              <a:rPr lang="zh-CN" altLang="en-US" i="1">
                                                <a:latin typeface="Cambria Math" panose="02040503050406030204" pitchFamily="18" charset="0"/>
                                              </a:rPr>
                                              <m:t>𝑌</m:t>
                                            </m:r>
                                          </m:e>
                                        </m:acc>
                                      </m:e>
                                      <m:sub>
                                        <m:r>
                                          <a:rPr lang="zh-CN" altLang="en-US" i="1">
                                            <a:latin typeface="Cambria Math" panose="02040503050406030204" pitchFamily="18" charset="0"/>
                                          </a:rPr>
                                          <m:t>𝑗</m:t>
                                        </m:r>
                                      </m:sub>
                                      <m:sup>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𝑖</m:t>
                                            </m:r>
                                          </m:sub>
                                        </m:sSub>
                                      </m:sup>
                                    </m:sSubSup>
                                  </m:num>
                                  <m:den>
                                    <m:sSubSup>
                                      <m:sSubSupPr>
                                        <m:ctrlPr>
                                          <a:rPr lang="zh-CN" altLang="en-US" i="1">
                                            <a:latin typeface="Cambria Math"/>
                                          </a:rPr>
                                        </m:ctrlPr>
                                      </m:sSubSupPr>
                                      <m:e>
                                        <m:acc>
                                          <m:accPr>
                                            <m:chr m:val="̂"/>
                                            <m:ctrlPr>
                                              <a:rPr lang="zh-CN" altLang="en-US" i="1">
                                                <a:latin typeface="Cambria Math"/>
                                              </a:rPr>
                                            </m:ctrlPr>
                                          </m:accPr>
                                          <m:e>
                                            <m:r>
                                              <a:rPr lang="zh-CN" altLang="en-US" i="1">
                                                <a:latin typeface="Cambria Math" panose="02040503050406030204" pitchFamily="18" charset="0"/>
                                              </a:rPr>
                                              <m:t>𝑍</m:t>
                                            </m:r>
                                          </m:e>
                                        </m:acc>
                                      </m:e>
                                      <m:sub>
                                        <m:r>
                                          <a:rPr lang="zh-CN" altLang="en-US" i="1">
                                            <a:latin typeface="Cambria Math" panose="02040503050406030204" pitchFamily="18" charset="0"/>
                                          </a:rPr>
                                          <m:t>𝑗</m:t>
                                        </m:r>
                                      </m:sub>
                                      <m:sup>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𝑖</m:t>
                                            </m:r>
                                          </m:sub>
                                        </m:sSub>
                                      </m:sup>
                                    </m:sSubSup>
                                  </m:den>
                                </m:f>
                              </m:e>
                            </m:mr>
                          </m:m>
                        </m:e>
                      </m:d>
                      <m:r>
                        <a:rPr lang="zh-CN" altLang="en-US" i="0">
                          <a:latin typeface="Cambria Math" panose="02040503050406030204" pitchFamily="18" charset="0"/>
                        </a:rPr>
                        <m:t>+</m:t>
                      </m:r>
                      <m:d>
                        <m:dPr>
                          <m:begChr m:val="["/>
                          <m:endChr m:val="]"/>
                          <m:ctrlPr>
                            <a:rPr lang="zh-CN" altLang="en-US" i="1">
                              <a:latin typeface="Cambria Math"/>
                            </a:rPr>
                          </m:ctrlPr>
                        </m:dPr>
                        <m:e>
                          <m:m>
                            <m:mPr>
                              <m:mcs>
                                <m:mc>
                                  <m:mcPr>
                                    <m:count m:val="1"/>
                                    <m:mcJc m:val="center"/>
                                  </m:mcPr>
                                </m:mc>
                              </m:mcs>
                              <m:ctrlPr>
                                <a:rPr lang="zh-CN" altLang="en-US" i="1">
                                  <a:latin typeface="Cambria Math"/>
                                </a:rPr>
                              </m:ctrlPr>
                            </m:mPr>
                            <m:mr>
                              <m:e>
                                <m:sSub>
                                  <m:sSubPr>
                                    <m:ctrlPr>
                                      <a:rPr lang="zh-CN" altLang="en-US" i="1" smtClean="0">
                                        <a:latin typeface="Cambria Math"/>
                                      </a:rPr>
                                    </m:ctrlPr>
                                  </m:sSubPr>
                                  <m:e>
                                    <m:r>
                                      <a:rPr lang="en-US" altLang="zh-CN" b="0" i="1" smtClean="0">
                                        <a:latin typeface="Cambria Math" panose="02040503050406030204" pitchFamily="18" charset="0"/>
                                      </a:rPr>
                                      <m:t>𝑐</m:t>
                                    </m:r>
                                  </m:e>
                                  <m:sub>
                                    <m:r>
                                      <a:rPr lang="zh-CN" altLang="en-US" i="1">
                                        <a:latin typeface="Cambria Math" panose="02040503050406030204" pitchFamily="18" charset="0"/>
                                      </a:rPr>
                                      <m:t>𝑥</m:t>
                                    </m:r>
                                  </m:sub>
                                </m:sSub>
                              </m:e>
                            </m:mr>
                            <m:mr>
                              <m:e>
                                <m:sSub>
                                  <m:sSubPr>
                                    <m:ctrlPr>
                                      <a:rPr lang="zh-CN" altLang="en-US" i="1">
                                        <a:latin typeface="Cambria Math"/>
                                      </a:rPr>
                                    </m:ctrlPr>
                                  </m:sSubPr>
                                  <m:e>
                                    <m:r>
                                      <a:rPr lang="en-US" altLang="zh-CN" b="0" i="1" smtClean="0">
                                        <a:latin typeface="Cambria Math" panose="02040503050406030204" pitchFamily="18" charset="0"/>
                                      </a:rPr>
                                      <m:t>𝑐</m:t>
                                    </m:r>
                                  </m:e>
                                  <m:sub>
                                    <m:r>
                                      <a:rPr lang="zh-CN" altLang="en-US" i="1">
                                        <a:latin typeface="Cambria Math" panose="02040503050406030204" pitchFamily="18" charset="0"/>
                                      </a:rPr>
                                      <m:t>𝑦</m:t>
                                    </m:r>
                                  </m:sub>
                                </m:sSub>
                              </m:e>
                            </m:mr>
                          </m:m>
                        </m:e>
                      </m:d>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992202" y="5088397"/>
                <a:ext cx="3458190" cy="880306"/>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047227" y="5968703"/>
                <a:ext cx="3447098" cy="560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en-US" b="1" i="1">
                              <a:latin typeface="Cambria Math"/>
                            </a:rPr>
                          </m:ctrlPr>
                        </m:sSubSupPr>
                        <m:e>
                          <m:r>
                            <a:rPr lang="zh-CN" altLang="en-US" b="1" i="1">
                              <a:latin typeface="Cambria Math" panose="02040503050406030204" pitchFamily="18" charset="0"/>
                            </a:rPr>
                            <m:t>𝒓</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r>
                        <a:rPr lang="zh-CN" altLang="en-US" b="0" i="0">
                          <a:latin typeface="Cambria Math" panose="02040503050406030204" pitchFamily="18" charset="0"/>
                        </a:rPr>
                        <m:t>=</m:t>
                      </m:r>
                      <m:d>
                        <m:dPr>
                          <m:begChr m:val="["/>
                          <m:endChr m:val="]"/>
                          <m:ctrlPr>
                            <a:rPr lang="zh-CN" altLang="en-US" b="0" i="1">
                              <a:latin typeface="Cambria Math"/>
                            </a:rPr>
                          </m:ctrlPr>
                        </m:dPr>
                        <m:e>
                          <m:m>
                            <m:mPr>
                              <m:mcs>
                                <m:mc>
                                  <m:mcPr>
                                    <m:count m:val="1"/>
                                    <m:mcJc m:val="center"/>
                                  </m:mcPr>
                                </m:mc>
                              </m:mcs>
                              <m:ctrlPr>
                                <a:rPr lang="zh-CN" altLang="en-US" b="0" i="1">
                                  <a:latin typeface="Cambria Math"/>
                                </a:rPr>
                              </m:ctrlPr>
                            </m:mPr>
                            <m:mr>
                              <m:e>
                                <m:acc>
                                  <m:accPr>
                                    <m:chr m:val="̃"/>
                                    <m:ctrlPr>
                                      <a:rPr lang="zh-CN" altLang="en-US" b="0" i="1">
                                        <a:latin typeface="Cambria Math"/>
                                      </a:rPr>
                                    </m:ctrlPr>
                                  </m:accPr>
                                  <m:e>
                                    <m:r>
                                      <a:rPr lang="zh-CN" altLang="en-US" b="0" i="1">
                                        <a:latin typeface="Cambria Math" panose="02040503050406030204" pitchFamily="18" charset="0"/>
                                      </a:rPr>
                                      <m:t>𝑢</m:t>
                                    </m:r>
                                  </m:e>
                                </m:acc>
                              </m:e>
                            </m:mr>
                            <m:mr>
                              <m:e>
                                <m:acc>
                                  <m:accPr>
                                    <m:chr m:val="̃"/>
                                    <m:ctrlPr>
                                      <a:rPr lang="zh-CN" altLang="en-US" b="0" i="1">
                                        <a:latin typeface="Cambria Math"/>
                                      </a:rPr>
                                    </m:ctrlPr>
                                  </m:accPr>
                                  <m:e>
                                    <m:r>
                                      <a:rPr lang="zh-CN" altLang="en-US" b="0" i="1">
                                        <a:latin typeface="Cambria Math" panose="02040503050406030204" pitchFamily="18" charset="0"/>
                                      </a:rPr>
                                      <m:t>𝜈</m:t>
                                    </m:r>
                                  </m:e>
                                </m:acc>
                              </m:e>
                            </m:mr>
                          </m:m>
                        </m:e>
                      </m:d>
                      <m:r>
                        <a:rPr lang="zh-CN" altLang="en-US" b="0" i="0">
                          <a:latin typeface="Cambria Math" panose="02040503050406030204" pitchFamily="18" charset="0"/>
                        </a:rPr>
                        <m:t>−</m:t>
                      </m:r>
                      <m:d>
                        <m:dPr>
                          <m:begChr m:val="["/>
                          <m:endChr m:val="]"/>
                          <m:ctrlPr>
                            <a:rPr lang="zh-CN" altLang="en-US" b="0" i="1">
                              <a:latin typeface="Cambria Math"/>
                            </a:rPr>
                          </m:ctrlPr>
                        </m:dPr>
                        <m:e>
                          <m:m>
                            <m:mPr>
                              <m:mcs>
                                <m:mc>
                                  <m:mcPr>
                                    <m:count m:val="1"/>
                                    <m:mcJc m:val="center"/>
                                  </m:mcPr>
                                </m:mc>
                              </m:mcs>
                              <m:ctrlPr>
                                <a:rPr lang="zh-CN" altLang="en-US" b="0" i="1">
                                  <a:latin typeface="Cambria Math"/>
                                </a:rPr>
                              </m:ctrlPr>
                            </m:mPr>
                            <m:mr>
                              <m:e>
                                <m:acc>
                                  <m:accPr>
                                    <m:chr m:val="̂"/>
                                    <m:ctrlPr>
                                      <a:rPr lang="zh-CN" altLang="en-US" b="0" i="1">
                                        <a:latin typeface="Cambria Math"/>
                                      </a:rPr>
                                    </m:ctrlPr>
                                  </m:accPr>
                                  <m:e>
                                    <m:r>
                                      <a:rPr lang="zh-CN" altLang="en-US" b="0" i="1">
                                        <a:latin typeface="Cambria Math" panose="02040503050406030204" pitchFamily="18" charset="0"/>
                                      </a:rPr>
                                      <m:t>𝑢</m:t>
                                    </m:r>
                                  </m:e>
                                </m:acc>
                              </m:e>
                            </m:mr>
                            <m:mr>
                              <m:e>
                                <m:acc>
                                  <m:accPr>
                                    <m:chr m:val="̂"/>
                                    <m:ctrlPr>
                                      <a:rPr lang="zh-CN" altLang="en-US" b="0" i="1">
                                        <a:latin typeface="Cambria Math"/>
                                      </a:rPr>
                                    </m:ctrlPr>
                                  </m:accPr>
                                  <m:e>
                                    <m:r>
                                      <a:rPr lang="zh-CN" altLang="en-US" b="0" i="1">
                                        <a:latin typeface="Cambria Math" panose="02040503050406030204" pitchFamily="18" charset="0"/>
                                      </a:rPr>
                                      <m:t>𝜈</m:t>
                                    </m:r>
                                  </m:e>
                                </m:acc>
                              </m:e>
                            </m:mr>
                          </m:m>
                        </m:e>
                      </m:d>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𝑯</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r>
                        <a:rPr lang="zh-CN" altLang="en-US" b="0" i="1">
                          <a:latin typeface="Cambria Math" panose="02040503050406030204" pitchFamily="18" charset="0"/>
                        </a:rPr>
                        <m:t>𝛿</m:t>
                      </m:r>
                      <m:r>
                        <a:rPr lang="zh-CN" altLang="en-US" b="1" i="1">
                          <a:latin typeface="Cambria Math" panose="02040503050406030204" pitchFamily="18" charset="0"/>
                        </a:rPr>
                        <m:t>𝒙</m:t>
                      </m:r>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𝒏</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oMath>
                  </m:oMathPara>
                </a14:m>
                <a:endParaRPr lang="zh-CN"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1047227" y="5968703"/>
                <a:ext cx="3447098" cy="560282"/>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4302554" y="5968703"/>
                <a:ext cx="7571934" cy="5368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b="1" i="1">
                              <a:latin typeface="Cambria Math"/>
                            </a:rPr>
                          </m:ctrlPr>
                        </m:sSubSupPr>
                        <m:e>
                          <m:r>
                            <a:rPr lang="zh-CN" altLang="en-US" b="1" i="1">
                              <a:latin typeface="Cambria Math" panose="02040503050406030204" pitchFamily="18" charset="0"/>
                            </a:rPr>
                            <m:t>𝑯</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r>
                        <a:rPr lang="zh-CN" altLang="en-US" b="0" i="0">
                          <a:latin typeface="Cambria Math" panose="02040503050406030204" pitchFamily="18" charset="0"/>
                        </a:rPr>
                        <m:t>=</m:t>
                      </m:r>
                      <m:d>
                        <m:dPr>
                          <m:begChr m:val="["/>
                          <m:endChr m:val="]"/>
                          <m:ctrlPr>
                            <a:rPr lang="zh-CN" altLang="en-US" b="0" i="1">
                              <a:latin typeface="Cambria Math"/>
                            </a:rPr>
                          </m:ctrlPr>
                        </m:dPr>
                        <m:e>
                          <m:m>
                            <m:mPr>
                              <m:mcs>
                                <m:mc>
                                  <m:mcPr>
                                    <m:count m:val="5"/>
                                    <m:mcJc m:val="center"/>
                                  </m:mcPr>
                                </m:mc>
                              </m:mcs>
                              <m:ctrlPr>
                                <a:rPr lang="zh-CN" altLang="en-US" b="0" i="1">
                                  <a:latin typeface="Cambria Math"/>
                                </a:rPr>
                              </m:ctrlPr>
                            </m:mPr>
                            <m:mr>
                              <m:e>
                                <m:sSubSup>
                                  <m:sSubSupPr>
                                    <m:ctrlPr>
                                      <a:rPr lang="zh-CN" altLang="en-US" b="0" i="1">
                                        <a:latin typeface="Cambria Math"/>
                                      </a:rPr>
                                    </m:ctrlPr>
                                  </m:sSubSupPr>
                                  <m:e>
                                    <m:r>
                                      <a:rPr lang="zh-CN" altLang="en-US" b="0" i="0">
                                        <a:latin typeface="Cambria Math" panose="02040503050406030204" pitchFamily="18" charset="0"/>
                                      </a:rPr>
                                      <m:t>−</m:t>
                                    </m:r>
                                    <m:r>
                                      <a:rPr lang="zh-CN" altLang="en-US" b="1" i="1">
                                        <a:latin typeface="Cambria Math" panose="02040503050406030204" pitchFamily="18" charset="0"/>
                                      </a:rPr>
                                      <m:t>𝑱</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𝐵</m:t>
                                    </m:r>
                                  </m:sub>
                                  <m:sup>
                                    <m:r>
                                      <a:rPr lang="zh-CN" altLang="en-US" b="0" i="1">
                                        <a:latin typeface="Cambria Math" panose="02040503050406030204" pitchFamily="18" charset="0"/>
                                      </a:rPr>
                                      <m:t>𝐶</m:t>
                                    </m:r>
                                  </m:sup>
                                </m:sSubSup>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𝑹</m:t>
                                        </m:r>
                                      </m:e>
                                    </m:acc>
                                  </m:e>
                                  <m:sub>
                                    <m:r>
                                      <a:rPr lang="zh-CN" altLang="en-US" b="0" i="1">
                                        <a:latin typeface="Cambria Math" panose="02040503050406030204" pitchFamily="18" charset="0"/>
                                      </a:rPr>
                                      <m:t>𝐺</m:t>
                                    </m:r>
                                  </m:sub>
                                  <m:sup>
                                    <m:sSub>
                                      <m:sSubPr>
                                        <m:ctrlPr>
                                          <a:rPr lang="zh-CN" altLang="en-US" b="0" i="1">
                                            <a:latin typeface="Cambria Math"/>
                                          </a:rPr>
                                        </m:ctrlPr>
                                      </m:sSubPr>
                                      <m:e>
                                        <m:r>
                                          <a:rPr lang="zh-CN" altLang="en-US" b="0" i="1">
                                            <a:latin typeface="Cambria Math" panose="02040503050406030204" pitchFamily="18" charset="0"/>
                                          </a:rPr>
                                          <m:t>𝐵</m:t>
                                        </m:r>
                                      </m:e>
                                      <m:sub>
                                        <m:r>
                                          <a:rPr lang="zh-CN" altLang="en-US" b="0" i="1">
                                            <a:latin typeface="Cambria Math" panose="02040503050406030204" pitchFamily="18" charset="0"/>
                                          </a:rPr>
                                          <m:t>𝑖</m:t>
                                        </m:r>
                                      </m:sub>
                                    </m:sSub>
                                  </m:sup>
                                </m:sSubSup>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0">
                                        <a:latin typeface="Cambria Math" panose="02040503050406030204" pitchFamily="18" charset="0"/>
                                      </a:rPr>
                                      <m:t>2×3</m:t>
                                    </m:r>
                                  </m:sub>
                                </m:sSub>
                              </m:e>
                              <m:e>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𝑱</m:t>
                                    </m:r>
                                  </m:e>
                                  <m:sub>
                                    <m:r>
                                      <a:rPr lang="zh-CN" altLang="en-US" b="0" i="1">
                                        <a:latin typeface="Cambria Math" panose="02040503050406030204" pitchFamily="18" charset="0"/>
                                      </a:rPr>
                                      <m:t>𝑖</m:t>
                                    </m:r>
                                  </m:sub>
                                  <m:sup>
                                    <m:d>
                                      <m:dPr>
                                        <m:ctrlPr>
                                          <a:rPr lang="zh-CN" altLang="en-US" b="0" i="1">
                                            <a:latin typeface="Cambria Math"/>
                                          </a:rPr>
                                        </m:ctrlPr>
                                      </m:dPr>
                                      <m:e>
                                        <m:r>
                                          <a:rPr lang="zh-CN" altLang="en-US" b="0" i="1">
                                            <a:latin typeface="Cambria Math" panose="02040503050406030204" pitchFamily="18" charset="0"/>
                                          </a:rPr>
                                          <m:t>𝑗</m:t>
                                        </m:r>
                                      </m:e>
                                    </m:d>
                                  </m:sup>
                                </m:sSubSup>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𝐵</m:t>
                                    </m:r>
                                  </m:sub>
                                  <m:sup>
                                    <m:r>
                                      <a:rPr lang="zh-CN" altLang="en-US" b="0" i="1">
                                        <a:latin typeface="Cambria Math" panose="02040503050406030204" pitchFamily="18" charset="0"/>
                                      </a:rPr>
                                      <m:t>𝐶</m:t>
                                    </m:r>
                                  </m:sup>
                                </m:sSubSup>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𝑹</m:t>
                                        </m:r>
                                      </m:e>
                                    </m:acc>
                                  </m:e>
                                  <m:sub>
                                    <m:r>
                                      <a:rPr lang="zh-CN" altLang="en-US" b="0" i="1">
                                        <a:latin typeface="Cambria Math" panose="02040503050406030204" pitchFamily="18" charset="0"/>
                                      </a:rPr>
                                      <m:t>𝐺</m:t>
                                    </m:r>
                                  </m:sub>
                                  <m:sup>
                                    <m:sSub>
                                      <m:sSubPr>
                                        <m:ctrlPr>
                                          <a:rPr lang="zh-CN" altLang="en-US" b="0" i="1">
                                            <a:latin typeface="Cambria Math"/>
                                          </a:rPr>
                                        </m:ctrlPr>
                                      </m:sSubPr>
                                      <m:e>
                                        <m:r>
                                          <a:rPr lang="zh-CN" altLang="en-US" b="0" i="1">
                                            <a:latin typeface="Cambria Math" panose="02040503050406030204" pitchFamily="18" charset="0"/>
                                          </a:rPr>
                                          <m:t>𝐵</m:t>
                                        </m:r>
                                      </m:e>
                                      <m:sub>
                                        <m:r>
                                          <a:rPr lang="zh-CN" altLang="en-US" b="0" i="1">
                                            <a:latin typeface="Cambria Math" panose="02040503050406030204" pitchFamily="18" charset="0"/>
                                          </a:rPr>
                                          <m:t>𝑖</m:t>
                                        </m:r>
                                      </m:sub>
                                    </m:sSub>
                                  </m:sup>
                                </m:sSubSup>
                                <m:d>
                                  <m:dPr>
                                    <m:begChr m:val="["/>
                                    <m:endChr m:val="]"/>
                                    <m:ctrlPr>
                                      <a:rPr lang="zh-CN" altLang="en-US" b="0" i="1">
                                        <a:latin typeface="Cambria Math"/>
                                      </a:rPr>
                                    </m:ctrlPr>
                                  </m:dPr>
                                  <m:e>
                                    <m:d>
                                      <m:dPr>
                                        <m:ctrlPr>
                                          <a:rPr lang="zh-CN" altLang="en-US" b="0" i="1">
                                            <a:latin typeface="Cambria Math"/>
                                          </a:rPr>
                                        </m:ctrlPr>
                                      </m:dPr>
                                      <m:e>
                                        <m:sSubSup>
                                          <m:sSubSupPr>
                                            <m:ctrlPr>
                                              <a:rPr lang="zh-CN" altLang="en-US" b="0" i="1">
                                                <a:latin typeface="Cambria Math"/>
                                              </a:rPr>
                                            </m:ctrlPr>
                                          </m:sSubSupPr>
                                          <m:e>
                                            <m:r>
                                              <a:rPr lang="zh-CN" altLang="en-US" b="1" i="1">
                                                <a:latin typeface="Cambria Math" panose="02040503050406030204" pitchFamily="18" charset="0"/>
                                              </a:rPr>
                                              <m:t>𝒑</m:t>
                                            </m:r>
                                          </m:e>
                                          <m:sub>
                                            <m:sSub>
                                              <m:sSubPr>
                                                <m:ctrlPr>
                                                  <a:rPr lang="zh-CN" altLang="en-US" b="1" i="1">
                                                    <a:latin typeface="Cambria Math"/>
                                                  </a:rPr>
                                                </m:ctrlPr>
                                              </m:sSubPr>
                                              <m:e>
                                                <m:r>
                                                  <a:rPr lang="zh-CN" altLang="en-US" b="0" i="1">
                                                    <a:latin typeface="Cambria Math" panose="02040503050406030204" pitchFamily="18" charset="0"/>
                                                  </a:rPr>
                                                  <m:t>𝑓</m:t>
                                                </m:r>
                                              </m:e>
                                              <m:sub>
                                                <m:r>
                                                  <a:rPr lang="zh-CN" altLang="en-US" b="0" i="1">
                                                    <a:latin typeface="Cambria Math" panose="02040503050406030204" pitchFamily="18" charset="0"/>
                                                  </a:rPr>
                                                  <m:t>𝑗</m:t>
                                                </m:r>
                                              </m:sub>
                                            </m:sSub>
                                          </m:sub>
                                          <m:sup>
                                            <m:r>
                                              <a:rPr lang="zh-CN" altLang="en-US" b="0" i="1">
                                                <a:latin typeface="Cambria Math" panose="02040503050406030204" pitchFamily="18" charset="0"/>
                                              </a:rPr>
                                              <m:t>𝐺</m:t>
                                            </m:r>
                                          </m:sup>
                                        </m:sSubSup>
                                        <m:r>
                                          <a:rPr lang="zh-CN" altLang="en-US" b="0" i="0">
                                            <a:latin typeface="Cambria Math" panose="02040503050406030204" pitchFamily="18" charset="0"/>
                                          </a:rPr>
                                          <m:t>−</m:t>
                                        </m:r>
                                        <m:acc>
                                          <m:accPr>
                                            <m:chr m:val="̂"/>
                                            <m:ctrlPr>
                                              <a:rPr lang="zh-CN" altLang="en-US" b="1" i="1">
                                                <a:latin typeface="Cambria Math"/>
                                              </a:rPr>
                                            </m:ctrlPr>
                                          </m:accPr>
                                          <m:e>
                                            <m:r>
                                              <a:rPr lang="en-US" altLang="zh-CN" b="1" i="1">
                                                <a:latin typeface="Cambria Math" panose="02040503050406030204" pitchFamily="18" charset="0"/>
                                              </a:rPr>
                                              <m:t>𝒑</m:t>
                                            </m:r>
                                          </m:e>
                                        </m:acc>
                                        <m:sSubSup>
                                          <m:sSubSupPr>
                                            <m:ctrlPr>
                                              <a:rPr lang="zh-CN" altLang="en-US" b="1" i="1">
                                                <a:latin typeface="Cambria Math"/>
                                              </a:rPr>
                                            </m:ctrlPr>
                                          </m:sSubSupPr>
                                          <m:e>
                                            <m:r>
                                              <a:rPr lang="en-US" altLang="zh-CN">
                                                <a:latin typeface="Cambria Math" panose="02040503050406030204" pitchFamily="18" charset="0"/>
                                              </a:rPr>
                                              <m:t>­</m:t>
                                            </m:r>
                                          </m:e>
                                          <m:sub>
                                            <m:sSub>
                                              <m:sSubPr>
                                                <m:ctrlPr>
                                                  <a:rPr lang="zh-CN" altLang="en-US" i="1">
                                                    <a:latin typeface="Cambria Math"/>
                                                  </a:rPr>
                                                </m:ctrlPr>
                                              </m:sSubPr>
                                              <m:e>
                                                <m:r>
                                                  <a:rPr lang="en-US" altLang="zh-CN" i="1">
                                                    <a:latin typeface="Cambria Math" panose="02040503050406030204" pitchFamily="18" charset="0"/>
                                                  </a:rPr>
                                                  <m:t>𝐵</m:t>
                                                </m:r>
                                              </m:e>
                                              <m:sub>
                                                <m:r>
                                                  <a:rPr lang="en-US" altLang="zh-CN" i="1">
                                                    <a:latin typeface="Cambria Math" panose="02040503050406030204" pitchFamily="18" charset="0"/>
                                                  </a:rPr>
                                                  <m:t>𝑖</m:t>
                                                </m:r>
                                              </m:sub>
                                            </m:sSub>
                                          </m:sub>
                                          <m:sup>
                                            <m:r>
                                              <a:rPr lang="en-US" altLang="zh-CN" i="1">
                                                <a:latin typeface="Cambria Math" panose="02040503050406030204" pitchFamily="18" charset="0"/>
                                              </a:rPr>
                                              <m:t>𝐺</m:t>
                                            </m:r>
                                          </m:sup>
                                        </m:sSubSup>
                                      </m:e>
                                    </m:d>
                                    <m:r>
                                      <a:rPr lang="zh-CN" altLang="en-US" b="0" i="0">
                                        <a:latin typeface="Cambria Math" panose="02040503050406030204" pitchFamily="18" charset="0"/>
                                      </a:rPr>
                                      <m:t>×</m:t>
                                    </m:r>
                                  </m:e>
                                </m:d>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0">
                                        <a:latin typeface="Cambria Math" panose="02040503050406030204" pitchFamily="18" charset="0"/>
                                      </a:rPr>
                                      <m:t>2×3</m:t>
                                    </m:r>
                                  </m:sub>
                                </m:sSub>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0">
                                        <a:latin typeface="Cambria Math" panose="02040503050406030204" pitchFamily="18" charset="0"/>
                                      </a:rPr>
                                      <m:t>2×3</m:t>
                                    </m:r>
                                  </m:sub>
                                </m:sSub>
                              </m:e>
                            </m:mr>
                          </m:m>
                        </m:e>
                      </m:d>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4302554" y="5968703"/>
                <a:ext cx="7571934" cy="536814"/>
              </a:xfrm>
              <a:prstGeom prst="rect">
                <a:avLst/>
              </a:prstGeom>
              <a:blipFill rotWithShape="0">
                <a:blip r:embed="rId8"/>
                <a:stretch>
                  <a:fillRect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6329026" y="5184816"/>
                <a:ext cx="3596049" cy="603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en-US" sz="2000" b="1" i="1">
                              <a:latin typeface="Cambria Math"/>
                            </a:rPr>
                          </m:ctrlPr>
                        </m:sSubSupPr>
                        <m:e>
                          <m:acc>
                            <m:accPr>
                              <m:chr m:val="̂"/>
                              <m:ctrlPr>
                                <a:rPr lang="zh-CN" altLang="en-US" sz="2000" b="1" i="1">
                                  <a:latin typeface="Cambria Math"/>
                                </a:rPr>
                              </m:ctrlPr>
                            </m:accPr>
                            <m:e>
                              <m:r>
                                <a:rPr lang="zh-CN" altLang="en-US" sz="2000" b="1" i="1">
                                  <a:latin typeface="Cambria Math" panose="02040503050406030204" pitchFamily="18" charset="0"/>
                                </a:rPr>
                                <m:t>𝒑</m:t>
                              </m:r>
                            </m:e>
                          </m:acc>
                        </m:e>
                        <m:sub>
                          <m:sSub>
                            <m:sSubPr>
                              <m:ctrlPr>
                                <a:rPr lang="zh-CN" altLang="en-US" sz="2000" b="1" i="1">
                                  <a:latin typeface="Cambria Math"/>
                                </a:rPr>
                              </m:ctrlPr>
                            </m:sSubPr>
                            <m:e>
                              <m:r>
                                <a:rPr lang="zh-CN" altLang="en-US" sz="2000" b="0" i="1">
                                  <a:latin typeface="Cambria Math" panose="02040503050406030204" pitchFamily="18" charset="0"/>
                                </a:rPr>
                                <m:t>𝑓</m:t>
                              </m:r>
                            </m:e>
                            <m:sub>
                              <m:r>
                                <a:rPr lang="zh-CN" altLang="en-US" sz="2000" b="0" i="1">
                                  <a:latin typeface="Cambria Math" panose="02040503050406030204" pitchFamily="18" charset="0"/>
                                </a:rPr>
                                <m:t>𝑗</m:t>
                              </m:r>
                            </m:sub>
                          </m:sSub>
                        </m:sub>
                        <m:sup>
                          <m:sSub>
                            <m:sSubPr>
                              <m:ctrlPr>
                                <a:rPr lang="zh-CN" altLang="en-US" sz="2000" b="1" i="1">
                                  <a:latin typeface="Cambria Math"/>
                                </a:rPr>
                              </m:ctrlPr>
                            </m:sSubPr>
                            <m:e>
                              <m:r>
                                <a:rPr lang="zh-CN" altLang="en-US" sz="2000" b="0" i="1">
                                  <a:latin typeface="Cambria Math" panose="02040503050406030204" pitchFamily="18" charset="0"/>
                                </a:rPr>
                                <m:t>𝐶</m:t>
                              </m:r>
                            </m:e>
                            <m:sub>
                              <m:r>
                                <a:rPr lang="zh-CN" altLang="en-US" sz="2000" b="0" i="1">
                                  <a:latin typeface="Cambria Math" panose="02040503050406030204" pitchFamily="18" charset="0"/>
                                </a:rPr>
                                <m:t>𝑖</m:t>
                              </m:r>
                            </m:sub>
                          </m:sSub>
                        </m:sup>
                      </m:sSubSup>
                      <m:r>
                        <a:rPr lang="zh-CN" altLang="en-US" sz="2000" b="0" i="0">
                          <a:latin typeface="Cambria Math" panose="02040503050406030204" pitchFamily="18" charset="0"/>
                        </a:rPr>
                        <m:t>=</m:t>
                      </m:r>
                      <m:sSubSup>
                        <m:sSubSupPr>
                          <m:ctrlPr>
                            <a:rPr lang="zh-CN" altLang="en-US" sz="2000" b="0" i="1">
                              <a:latin typeface="Cambria Math"/>
                            </a:rPr>
                          </m:ctrlPr>
                        </m:sSubSupPr>
                        <m:e>
                          <m:r>
                            <a:rPr lang="zh-CN" altLang="en-US" sz="2000" b="1" i="1">
                              <a:latin typeface="Cambria Math" panose="02040503050406030204" pitchFamily="18" charset="0"/>
                            </a:rPr>
                            <m:t>𝑹</m:t>
                          </m:r>
                        </m:e>
                        <m:sub>
                          <m:r>
                            <a:rPr lang="zh-CN" altLang="en-US" sz="2000" b="0" i="1">
                              <a:latin typeface="Cambria Math" panose="02040503050406030204" pitchFamily="18" charset="0"/>
                            </a:rPr>
                            <m:t>𝐵</m:t>
                          </m:r>
                        </m:sub>
                        <m:sup>
                          <m:r>
                            <a:rPr lang="zh-CN" altLang="en-US" sz="2000" b="0" i="1">
                              <a:latin typeface="Cambria Math" panose="02040503050406030204" pitchFamily="18" charset="0"/>
                            </a:rPr>
                            <m:t>𝐶</m:t>
                          </m:r>
                        </m:sup>
                      </m:sSubSup>
                      <m:sSubSup>
                        <m:sSubSupPr>
                          <m:ctrlPr>
                            <a:rPr lang="zh-CN" altLang="en-US" sz="2000" b="0" i="1">
                              <a:latin typeface="Cambria Math"/>
                            </a:rPr>
                          </m:ctrlPr>
                        </m:sSubSupPr>
                        <m:e>
                          <m:acc>
                            <m:accPr>
                              <m:chr m:val="̂"/>
                              <m:ctrlPr>
                                <a:rPr lang="zh-CN" altLang="en-US" sz="2000" b="0" i="1">
                                  <a:latin typeface="Cambria Math"/>
                                </a:rPr>
                              </m:ctrlPr>
                            </m:accPr>
                            <m:e>
                              <m:r>
                                <a:rPr lang="zh-CN" altLang="en-US" sz="2000" b="1" i="1">
                                  <a:latin typeface="Cambria Math" panose="02040503050406030204" pitchFamily="18" charset="0"/>
                                </a:rPr>
                                <m:t>𝑹</m:t>
                              </m:r>
                            </m:e>
                          </m:acc>
                        </m:e>
                        <m:sub>
                          <m:r>
                            <a:rPr lang="zh-CN" altLang="en-US" sz="2000" b="0" i="1">
                              <a:latin typeface="Cambria Math" panose="02040503050406030204" pitchFamily="18" charset="0"/>
                            </a:rPr>
                            <m:t>𝐺</m:t>
                          </m:r>
                        </m:sub>
                        <m:sup>
                          <m:sSub>
                            <m:sSubPr>
                              <m:ctrlPr>
                                <a:rPr lang="zh-CN" altLang="en-US" sz="2000" b="0" i="1">
                                  <a:latin typeface="Cambria Math"/>
                                </a:rPr>
                              </m:ctrlPr>
                            </m:sSubPr>
                            <m:e>
                              <m:r>
                                <a:rPr lang="zh-CN" altLang="en-US" sz="2000" b="0" i="1">
                                  <a:latin typeface="Cambria Math" panose="02040503050406030204" pitchFamily="18" charset="0"/>
                                </a:rPr>
                                <m:t>𝐵</m:t>
                              </m:r>
                            </m:e>
                            <m:sub>
                              <m:r>
                                <a:rPr lang="zh-CN" altLang="en-US" sz="2000" b="0" i="1">
                                  <a:latin typeface="Cambria Math" panose="02040503050406030204" pitchFamily="18" charset="0"/>
                                </a:rPr>
                                <m:t>𝑖</m:t>
                              </m:r>
                            </m:sub>
                          </m:sSub>
                        </m:sup>
                      </m:sSubSup>
                      <m:d>
                        <m:dPr>
                          <m:ctrlPr>
                            <a:rPr lang="zh-CN" altLang="en-US" sz="2000" b="0" i="1">
                              <a:latin typeface="Cambria Math"/>
                            </a:rPr>
                          </m:ctrlPr>
                        </m:dPr>
                        <m:e>
                          <m:sSubSup>
                            <m:sSubSupPr>
                              <m:ctrlPr>
                                <a:rPr lang="zh-CN" altLang="en-US" sz="2000" b="0" i="1">
                                  <a:latin typeface="Cambria Math"/>
                                </a:rPr>
                              </m:ctrlPr>
                            </m:sSubSupPr>
                            <m:e>
                              <m:r>
                                <a:rPr lang="zh-CN" altLang="en-US" sz="2000" b="1" i="1">
                                  <a:latin typeface="Cambria Math" panose="02040503050406030204" pitchFamily="18" charset="0"/>
                                </a:rPr>
                                <m:t>𝒑</m:t>
                              </m:r>
                            </m:e>
                            <m:sub>
                              <m:sSub>
                                <m:sSubPr>
                                  <m:ctrlPr>
                                    <a:rPr lang="zh-CN" altLang="en-US" sz="2000" b="1" i="1">
                                      <a:latin typeface="Cambria Math"/>
                                    </a:rPr>
                                  </m:ctrlPr>
                                </m:sSubPr>
                                <m:e>
                                  <m:r>
                                    <a:rPr lang="zh-CN" altLang="en-US" sz="2000" b="0" i="1">
                                      <a:latin typeface="Cambria Math" panose="02040503050406030204" pitchFamily="18" charset="0"/>
                                    </a:rPr>
                                    <m:t>𝑓</m:t>
                                  </m:r>
                                </m:e>
                                <m:sub>
                                  <m:r>
                                    <a:rPr lang="zh-CN" altLang="en-US" sz="2000" b="0" i="1">
                                      <a:latin typeface="Cambria Math" panose="02040503050406030204" pitchFamily="18" charset="0"/>
                                    </a:rPr>
                                    <m:t>𝑗</m:t>
                                  </m:r>
                                </m:sub>
                              </m:sSub>
                            </m:sub>
                            <m:sup>
                              <m:r>
                                <a:rPr lang="zh-CN" altLang="en-US" sz="2000" b="0" i="1">
                                  <a:latin typeface="Cambria Math" panose="02040503050406030204" pitchFamily="18" charset="0"/>
                                </a:rPr>
                                <m:t>𝐺</m:t>
                              </m:r>
                            </m:sup>
                          </m:sSubSup>
                          <m:r>
                            <a:rPr lang="zh-CN" altLang="en-US" sz="2000" b="0" i="0">
                              <a:latin typeface="Cambria Math" panose="02040503050406030204" pitchFamily="18" charset="0"/>
                            </a:rPr>
                            <m:t>−</m:t>
                          </m:r>
                          <m:acc>
                            <m:accPr>
                              <m:chr m:val="̂"/>
                              <m:ctrlPr>
                                <a:rPr lang="zh-CN" altLang="en-US" sz="2000" b="1" i="1">
                                  <a:latin typeface="Cambria Math"/>
                                </a:rPr>
                              </m:ctrlPr>
                            </m:accPr>
                            <m:e>
                              <m:r>
                                <a:rPr lang="en-US" altLang="zh-CN" sz="2000" b="1" i="1">
                                  <a:latin typeface="Cambria Math" panose="02040503050406030204" pitchFamily="18" charset="0"/>
                                </a:rPr>
                                <m:t>𝒑</m:t>
                              </m:r>
                            </m:e>
                          </m:acc>
                          <m:sSubSup>
                            <m:sSubSupPr>
                              <m:ctrlPr>
                                <a:rPr lang="zh-CN" altLang="en-US" sz="2000" b="1" i="1">
                                  <a:latin typeface="Cambria Math"/>
                                </a:rPr>
                              </m:ctrlPr>
                            </m:sSubSupPr>
                            <m:e>
                              <m:r>
                                <a:rPr lang="en-US" altLang="zh-CN" sz="2000">
                                  <a:latin typeface="Cambria Math" panose="02040503050406030204" pitchFamily="18" charset="0"/>
                                </a:rPr>
                                <m:t>­</m:t>
                              </m:r>
                            </m:e>
                            <m:sub>
                              <m:sSub>
                                <m:sSubPr>
                                  <m:ctrlPr>
                                    <a:rPr lang="zh-CN" altLang="en-US" sz="2000" i="1">
                                      <a:latin typeface="Cambria Math"/>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𝑖</m:t>
                                  </m:r>
                                </m:sub>
                              </m:sSub>
                            </m:sub>
                            <m:sup>
                              <m:r>
                                <a:rPr lang="en-US" altLang="zh-CN" sz="2000" i="1">
                                  <a:latin typeface="Cambria Math" panose="02040503050406030204" pitchFamily="18" charset="0"/>
                                </a:rPr>
                                <m:t>𝐺</m:t>
                              </m:r>
                            </m:sup>
                          </m:sSubSup>
                        </m:e>
                      </m:d>
                      <m:r>
                        <a:rPr lang="zh-CN" altLang="en-US" sz="2000" b="0" i="0">
                          <a:latin typeface="Cambria Math" panose="02040503050406030204" pitchFamily="18" charset="0"/>
                        </a:rPr>
                        <m:t>+</m:t>
                      </m:r>
                      <m:sSubSup>
                        <m:sSubSupPr>
                          <m:ctrlPr>
                            <a:rPr lang="zh-CN" altLang="en-US" sz="2000" b="0" i="1">
                              <a:latin typeface="Cambria Math"/>
                            </a:rPr>
                          </m:ctrlPr>
                        </m:sSubSupPr>
                        <m:e>
                          <m:r>
                            <a:rPr lang="zh-CN" altLang="en-US" sz="2000" b="1" i="1">
                              <a:latin typeface="Cambria Math" panose="02040503050406030204" pitchFamily="18" charset="0"/>
                            </a:rPr>
                            <m:t>𝒑</m:t>
                          </m:r>
                        </m:e>
                        <m:sub>
                          <m:r>
                            <a:rPr lang="zh-CN" altLang="en-US" sz="2000" b="0" i="1">
                              <a:latin typeface="Cambria Math" panose="02040503050406030204" pitchFamily="18" charset="0"/>
                            </a:rPr>
                            <m:t>𝐵</m:t>
                          </m:r>
                        </m:sub>
                        <m:sup>
                          <m:r>
                            <a:rPr lang="zh-CN" altLang="en-US" sz="2000" b="0" i="1">
                              <a:latin typeface="Cambria Math" panose="02040503050406030204" pitchFamily="18" charset="0"/>
                            </a:rPr>
                            <m:t>𝐶</m:t>
                          </m:r>
                        </m:sup>
                      </m:sSubSup>
                    </m:oMath>
                  </m:oMathPara>
                </a14:m>
                <a:endParaRPr lang="zh-CN" altLang="en-US" sz="2000" dirty="0"/>
              </a:p>
            </p:txBody>
          </p:sp>
        </mc:Choice>
        <mc:Fallback xmlns="">
          <p:sp>
            <p:nvSpPr>
              <p:cNvPr id="3" name="矩形 2"/>
              <p:cNvSpPr>
                <a:spLocks noRot="1" noChangeAspect="1" noMove="1" noResize="1" noEditPoints="1" noAdjustHandles="1" noChangeArrowheads="1" noChangeShapeType="1" noTextEdit="1"/>
              </p:cNvSpPr>
              <p:nvPr/>
            </p:nvSpPr>
            <p:spPr>
              <a:xfrm>
                <a:off x="6329026" y="5184816"/>
                <a:ext cx="3596049" cy="603307"/>
              </a:xfrm>
              <a:prstGeom prst="rect">
                <a:avLst/>
              </a:prstGeom>
              <a:blipFill rotWithShape="0">
                <a:blip r:embed="rId9"/>
                <a:stretch>
                  <a:fillRect/>
                </a:stretch>
              </a:blipFill>
            </p:spPr>
            <p:txBody>
              <a:bodyPr/>
              <a:lstStyle/>
              <a:p>
                <a:r>
                  <a:rPr lang="zh-CN" altLang="en-US">
                    <a:noFill/>
                  </a:rPr>
                  <a:t> </a:t>
                </a:r>
              </a:p>
            </p:txBody>
          </p:sp>
        </mc:Fallback>
      </mc:AlternateContent>
      <p:sp>
        <p:nvSpPr>
          <p:cNvPr id="9" name="文本框 8"/>
          <p:cNvSpPr txBox="1"/>
          <p:nvPr/>
        </p:nvSpPr>
        <p:spPr>
          <a:xfrm>
            <a:off x="5062892" y="5060106"/>
            <a:ext cx="1210588" cy="400110"/>
          </a:xfrm>
          <a:prstGeom prst="rect">
            <a:avLst/>
          </a:prstGeom>
          <a:noFill/>
        </p:spPr>
        <p:txBody>
          <a:bodyPr wrap="none" rtlCol="0">
            <a:spAutoFit/>
          </a:bodyPr>
          <a:lstStyle/>
          <a:p>
            <a:r>
              <a:rPr lang="zh-CN" altLang="en-US" sz="2000" dirty="0"/>
              <a:t>扰动分析</a:t>
            </a:r>
          </a:p>
        </p:txBody>
      </p:sp>
      <p:sp>
        <p:nvSpPr>
          <p:cNvPr id="15" name="直角上箭头 14"/>
          <p:cNvSpPr/>
          <p:nvPr/>
        </p:nvSpPr>
        <p:spPr bwMode="auto">
          <a:xfrm rot="10800000">
            <a:off x="4904969" y="5404814"/>
            <a:ext cx="1304452" cy="555896"/>
          </a:xfrm>
          <a:prstGeom prst="ben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Tree>
    <p:extLst>
      <p:ext uri="{BB962C8B-B14F-4D97-AF65-F5344CB8AC3E}">
        <p14:creationId xmlns:p14="http://schemas.microsoft.com/office/powerpoint/2010/main" val="2604907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7BCA132D-AB5B-458B-BFDD-071929A4BB6E}"/>
              </a:ext>
            </a:extLst>
          </p:cNvPr>
          <p:cNvSpPr txBox="1"/>
          <p:nvPr/>
        </p:nvSpPr>
        <p:spPr>
          <a:xfrm>
            <a:off x="1263617" y="1429780"/>
            <a:ext cx="733133"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其中，</a:t>
            </a:r>
          </a:p>
        </p:txBody>
      </p:sp>
      <p:pic>
        <p:nvPicPr>
          <p:cNvPr id="3" name="图片 2">
            <a:extLst>
              <a:ext uri="{FF2B5EF4-FFF2-40B4-BE49-F238E27FC236}">
                <a16:creationId xmlns="" xmlns:a16="http://schemas.microsoft.com/office/drawing/2014/main" id="{5E4F515B-C32F-4C3B-BB6A-C2DCAC1D6923}"/>
              </a:ext>
            </a:extLst>
          </p:cNvPr>
          <p:cNvPicPr>
            <a:picLocks noChangeAspect="1"/>
          </p:cNvPicPr>
          <p:nvPr/>
        </p:nvPicPr>
        <p:blipFill>
          <a:blip r:embed="rId2"/>
          <a:stretch>
            <a:fillRect/>
          </a:stretch>
        </p:blipFill>
        <p:spPr>
          <a:xfrm>
            <a:off x="2112410" y="1326206"/>
            <a:ext cx="1763097" cy="619043"/>
          </a:xfrm>
          <a:prstGeom prst="rect">
            <a:avLst/>
          </a:prstGeom>
        </p:spPr>
      </p:pic>
      <p:sp>
        <p:nvSpPr>
          <p:cNvPr id="5" name="文本框 4">
            <a:extLst>
              <a:ext uri="{FF2B5EF4-FFF2-40B4-BE49-F238E27FC236}">
                <a16:creationId xmlns="" xmlns:a16="http://schemas.microsoft.com/office/drawing/2014/main" id="{54855D89-09A8-41BC-B023-0B2BB19A9DD2}"/>
              </a:ext>
            </a:extLst>
          </p:cNvPr>
          <p:cNvSpPr txBox="1"/>
          <p:nvPr/>
        </p:nvSpPr>
        <p:spPr>
          <a:xfrm>
            <a:off x="3824586" y="1490875"/>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为特征点𝑓𝑗在相机坐标系</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𝐶𝑖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下的三维坐标</a:t>
            </a:r>
          </a:p>
        </p:txBody>
      </p:sp>
      <p:pic>
        <p:nvPicPr>
          <p:cNvPr id="8" name="图片 7">
            <a:extLst>
              <a:ext uri="{FF2B5EF4-FFF2-40B4-BE49-F238E27FC236}">
                <a16:creationId xmlns="" xmlns:a16="http://schemas.microsoft.com/office/drawing/2014/main" id="{AFE4AF93-68AF-4682-BDE8-A971CE6E6A74}"/>
              </a:ext>
            </a:extLst>
          </p:cNvPr>
          <p:cNvPicPr>
            <a:picLocks noChangeAspect="1"/>
          </p:cNvPicPr>
          <p:nvPr/>
        </p:nvPicPr>
        <p:blipFill>
          <a:blip r:embed="rId3"/>
          <a:stretch>
            <a:fillRect/>
          </a:stretch>
        </p:blipFill>
        <p:spPr>
          <a:xfrm>
            <a:off x="8412325" y="1403084"/>
            <a:ext cx="388989" cy="532300"/>
          </a:xfrm>
          <a:prstGeom prst="rect">
            <a:avLst/>
          </a:prstGeom>
        </p:spPr>
      </p:pic>
      <p:sp>
        <p:nvSpPr>
          <p:cNvPr id="10" name="文本框 9">
            <a:extLst>
              <a:ext uri="{FF2B5EF4-FFF2-40B4-BE49-F238E27FC236}">
                <a16:creationId xmlns="" xmlns:a16="http://schemas.microsoft.com/office/drawing/2014/main" id="{42E0E892-F3B7-47E0-A6DC-CF34940B8C26}"/>
              </a:ext>
            </a:extLst>
          </p:cNvPr>
          <p:cNvSpPr txBox="1"/>
          <p:nvPr/>
        </p:nvSpPr>
        <p:spPr>
          <a:xfrm>
            <a:off x="1142319" y="1910129"/>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将该特征点在像平面坐标系内的像素坐标</a:t>
            </a:r>
          </a:p>
        </p:txBody>
      </p:sp>
      <p:pic>
        <p:nvPicPr>
          <p:cNvPr id="11" name="图片 10">
            <a:extLst>
              <a:ext uri="{FF2B5EF4-FFF2-40B4-BE49-F238E27FC236}">
                <a16:creationId xmlns="" xmlns:a16="http://schemas.microsoft.com/office/drawing/2014/main" id="{19169C8E-8D5A-4D5B-9A11-027529D9D822}"/>
              </a:ext>
            </a:extLst>
          </p:cNvPr>
          <p:cNvPicPr>
            <a:picLocks noChangeAspect="1"/>
          </p:cNvPicPr>
          <p:nvPr/>
        </p:nvPicPr>
        <p:blipFill rotWithShape="1">
          <a:blip r:embed="rId4"/>
          <a:srcRect r="6958"/>
          <a:stretch/>
        </p:blipFill>
        <p:spPr>
          <a:xfrm>
            <a:off x="5387650" y="1858657"/>
            <a:ext cx="779884" cy="485775"/>
          </a:xfrm>
          <a:prstGeom prst="rect">
            <a:avLst/>
          </a:prstGeom>
        </p:spPr>
      </p:pic>
      <p:sp>
        <p:nvSpPr>
          <p:cNvPr id="13" name="文本框 12">
            <a:extLst>
              <a:ext uri="{FF2B5EF4-FFF2-40B4-BE49-F238E27FC236}">
                <a16:creationId xmlns="" xmlns:a16="http://schemas.microsoft.com/office/drawing/2014/main" id="{B81C74DF-AE5C-4135-B416-981D176522B8}"/>
              </a:ext>
            </a:extLst>
          </p:cNvPr>
          <p:cNvSpPr txBox="1"/>
          <p:nvPr/>
        </p:nvSpPr>
        <p:spPr>
          <a:xfrm>
            <a:off x="6167534" y="1974618"/>
            <a:ext cx="1352939"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作为测量值</a:t>
            </a:r>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15" name="文本框 14">
            <a:extLst>
              <a:ext uri="{FF2B5EF4-FFF2-40B4-BE49-F238E27FC236}">
                <a16:creationId xmlns="" xmlns:a16="http://schemas.microsoft.com/office/drawing/2014/main" id="{F03B9160-58EB-474E-B43B-68699937ABA7}"/>
              </a:ext>
            </a:extLst>
          </p:cNvPr>
          <p:cNvSpPr txBox="1"/>
          <p:nvPr/>
        </p:nvSpPr>
        <p:spPr>
          <a:xfrm>
            <a:off x="7540332" y="1910129"/>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并与上述估计出来的像素坐标值</a:t>
            </a:r>
          </a:p>
        </p:txBody>
      </p:sp>
      <p:sp>
        <p:nvSpPr>
          <p:cNvPr id="17" name="文本框 16">
            <a:extLst>
              <a:ext uri="{FF2B5EF4-FFF2-40B4-BE49-F238E27FC236}">
                <a16:creationId xmlns="" xmlns:a16="http://schemas.microsoft.com/office/drawing/2014/main" id="{A3087203-AC4F-40DB-BC1A-AE3597A4362B}"/>
              </a:ext>
            </a:extLst>
          </p:cNvPr>
          <p:cNvSpPr txBox="1"/>
          <p:nvPr/>
        </p:nvSpPr>
        <p:spPr>
          <a:xfrm>
            <a:off x="1142319" y="2390478"/>
            <a:ext cx="699795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求差，即可得到卡尔曼滤波观测量</a:t>
            </a:r>
          </a:p>
        </p:txBody>
      </p:sp>
      <p:pic>
        <p:nvPicPr>
          <p:cNvPr id="18" name="图片 17">
            <a:extLst>
              <a:ext uri="{FF2B5EF4-FFF2-40B4-BE49-F238E27FC236}">
                <a16:creationId xmlns="" xmlns:a16="http://schemas.microsoft.com/office/drawing/2014/main" id="{F17C05B8-16B3-483F-A07A-64DD363E2790}"/>
              </a:ext>
            </a:extLst>
          </p:cNvPr>
          <p:cNvPicPr>
            <a:picLocks noChangeAspect="1"/>
          </p:cNvPicPr>
          <p:nvPr/>
        </p:nvPicPr>
        <p:blipFill>
          <a:blip r:embed="rId5"/>
          <a:stretch>
            <a:fillRect/>
          </a:stretch>
        </p:blipFill>
        <p:spPr>
          <a:xfrm>
            <a:off x="4713769" y="2357120"/>
            <a:ext cx="457200" cy="466725"/>
          </a:xfrm>
          <a:prstGeom prst="rect">
            <a:avLst/>
          </a:prstGeom>
        </p:spPr>
      </p:pic>
      <p:pic>
        <p:nvPicPr>
          <p:cNvPr id="19" name="图片 18">
            <a:extLst>
              <a:ext uri="{FF2B5EF4-FFF2-40B4-BE49-F238E27FC236}">
                <a16:creationId xmlns="" xmlns:a16="http://schemas.microsoft.com/office/drawing/2014/main" id="{A10DF703-29B3-4278-90D8-488708617179}"/>
              </a:ext>
            </a:extLst>
          </p:cNvPr>
          <p:cNvPicPr>
            <a:picLocks noChangeAspect="1"/>
          </p:cNvPicPr>
          <p:nvPr/>
        </p:nvPicPr>
        <p:blipFill>
          <a:blip r:embed="rId6"/>
          <a:stretch>
            <a:fillRect/>
          </a:stretch>
        </p:blipFill>
        <p:spPr>
          <a:xfrm>
            <a:off x="3729523" y="3048669"/>
            <a:ext cx="3790950" cy="581025"/>
          </a:xfrm>
          <a:prstGeom prst="rect">
            <a:avLst/>
          </a:prstGeom>
        </p:spPr>
      </p:pic>
      <p:sp>
        <p:nvSpPr>
          <p:cNvPr id="21" name="文本框 20">
            <a:extLst>
              <a:ext uri="{FF2B5EF4-FFF2-40B4-BE49-F238E27FC236}">
                <a16:creationId xmlns="" xmlns:a16="http://schemas.microsoft.com/office/drawing/2014/main" id="{C118E47E-EE47-4373-9D8C-46D0C8084B21}"/>
              </a:ext>
            </a:extLst>
          </p:cNvPr>
          <p:cNvSpPr txBox="1"/>
          <p:nvPr/>
        </p:nvSpPr>
        <p:spPr>
          <a:xfrm>
            <a:off x="1521203" y="3863230"/>
            <a:ext cx="699795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其中</a:t>
            </a:r>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pic>
        <p:nvPicPr>
          <p:cNvPr id="22" name="图片 21">
            <a:extLst>
              <a:ext uri="{FF2B5EF4-FFF2-40B4-BE49-F238E27FC236}">
                <a16:creationId xmlns="" xmlns:a16="http://schemas.microsoft.com/office/drawing/2014/main" id="{ED7BED54-BE3F-417D-A33F-6ACD7E23607C}"/>
              </a:ext>
            </a:extLst>
          </p:cNvPr>
          <p:cNvPicPr>
            <a:picLocks noChangeAspect="1"/>
          </p:cNvPicPr>
          <p:nvPr/>
        </p:nvPicPr>
        <p:blipFill>
          <a:blip r:embed="rId7"/>
          <a:stretch>
            <a:fillRect/>
          </a:stretch>
        </p:blipFill>
        <p:spPr>
          <a:xfrm>
            <a:off x="2246732" y="3776433"/>
            <a:ext cx="495300" cy="542925"/>
          </a:xfrm>
          <a:prstGeom prst="rect">
            <a:avLst/>
          </a:prstGeom>
        </p:spPr>
      </p:pic>
      <p:sp>
        <p:nvSpPr>
          <p:cNvPr id="24" name="文本框 23">
            <a:extLst>
              <a:ext uri="{FF2B5EF4-FFF2-40B4-BE49-F238E27FC236}">
                <a16:creationId xmlns="" xmlns:a16="http://schemas.microsoft.com/office/drawing/2014/main" id="{129FAFAC-D33E-4C67-91FD-33C7F750F66E}"/>
              </a:ext>
            </a:extLst>
          </p:cNvPr>
          <p:cNvSpPr txBox="1"/>
          <p:nvPr/>
        </p:nvSpPr>
        <p:spPr>
          <a:xfrm>
            <a:off x="2668555" y="3954418"/>
            <a:ext cx="699795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为图像坐标的测量噪声，以像素为单位</a:t>
            </a:r>
          </a:p>
        </p:txBody>
      </p:sp>
      <p:pic>
        <p:nvPicPr>
          <p:cNvPr id="25" name="图片 24">
            <a:extLst>
              <a:ext uri="{FF2B5EF4-FFF2-40B4-BE49-F238E27FC236}">
                <a16:creationId xmlns="" xmlns:a16="http://schemas.microsoft.com/office/drawing/2014/main" id="{AC6E0F5E-B43D-41AB-9647-6BB79D11D3A7}"/>
              </a:ext>
            </a:extLst>
          </p:cNvPr>
          <p:cNvPicPr>
            <a:picLocks noChangeAspect="1"/>
          </p:cNvPicPr>
          <p:nvPr/>
        </p:nvPicPr>
        <p:blipFill>
          <a:blip r:embed="rId8"/>
          <a:stretch>
            <a:fillRect/>
          </a:stretch>
        </p:blipFill>
        <p:spPr>
          <a:xfrm>
            <a:off x="2255381" y="4356032"/>
            <a:ext cx="566738" cy="576263"/>
          </a:xfrm>
          <a:prstGeom prst="rect">
            <a:avLst/>
          </a:prstGeom>
        </p:spPr>
      </p:pic>
      <p:sp>
        <p:nvSpPr>
          <p:cNvPr id="27" name="文本框 26">
            <a:extLst>
              <a:ext uri="{FF2B5EF4-FFF2-40B4-BE49-F238E27FC236}">
                <a16:creationId xmlns="" xmlns:a16="http://schemas.microsoft.com/office/drawing/2014/main" id="{5861E43B-4C43-4CED-85F7-F155E7B29CBC}"/>
              </a:ext>
            </a:extLst>
          </p:cNvPr>
          <p:cNvSpPr txBox="1"/>
          <p:nvPr/>
        </p:nvSpPr>
        <p:spPr>
          <a:xfrm>
            <a:off x="2668555" y="4504201"/>
            <a:ext cx="699795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为滤波观测量对状态向量的雅克比矩阵</a:t>
            </a:r>
          </a:p>
        </p:txBody>
      </p:sp>
      <p:sp>
        <p:nvSpPr>
          <p:cNvPr id="29" name="文本框 28">
            <a:extLst>
              <a:ext uri="{FF2B5EF4-FFF2-40B4-BE49-F238E27FC236}">
                <a16:creationId xmlns="" xmlns:a16="http://schemas.microsoft.com/office/drawing/2014/main" id="{E7663F49-F590-4CEE-A03E-E1135129D9AE}"/>
              </a:ext>
            </a:extLst>
          </p:cNvPr>
          <p:cNvSpPr txBox="1"/>
          <p:nvPr/>
        </p:nvSpPr>
        <p:spPr>
          <a:xfrm>
            <a:off x="1378911" y="5246975"/>
            <a:ext cx="7282542"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可通过对式</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进行扰动分析得到：</a:t>
            </a:r>
          </a:p>
        </p:txBody>
      </p:sp>
      <p:pic>
        <p:nvPicPr>
          <p:cNvPr id="30" name="图片 29">
            <a:extLst>
              <a:ext uri="{FF2B5EF4-FFF2-40B4-BE49-F238E27FC236}">
                <a16:creationId xmlns="" xmlns:a16="http://schemas.microsoft.com/office/drawing/2014/main" id="{E37B276C-A9DB-4A74-AF39-28B68BF0A405}"/>
              </a:ext>
            </a:extLst>
          </p:cNvPr>
          <p:cNvPicPr>
            <a:picLocks noChangeAspect="1"/>
          </p:cNvPicPr>
          <p:nvPr/>
        </p:nvPicPr>
        <p:blipFill>
          <a:blip r:embed="rId9"/>
          <a:stretch>
            <a:fillRect/>
          </a:stretch>
        </p:blipFill>
        <p:spPr>
          <a:xfrm>
            <a:off x="2112410" y="5816331"/>
            <a:ext cx="7344900" cy="489660"/>
          </a:xfrm>
          <a:prstGeom prst="rect">
            <a:avLst/>
          </a:prstGeom>
        </p:spPr>
      </p:pic>
      <p:sp>
        <p:nvSpPr>
          <p:cNvPr id="31" name="文本框 30">
            <a:extLst>
              <a:ext uri="{FF2B5EF4-FFF2-40B4-BE49-F238E27FC236}">
                <a16:creationId xmlns="" xmlns:a16="http://schemas.microsoft.com/office/drawing/2014/main" id="{DBD88AA8-C595-450C-AB34-A07CE99A5071}"/>
              </a:ext>
            </a:extLst>
          </p:cNvPr>
          <p:cNvSpPr txBox="1"/>
          <p:nvPr/>
        </p:nvSpPr>
        <p:spPr>
          <a:xfrm>
            <a:off x="673403" y="233015"/>
            <a:ext cx="3105495" cy="646331"/>
          </a:xfrm>
          <a:prstGeom prst="rect">
            <a:avLst/>
          </a:prstGeom>
          <a:noFill/>
        </p:spPr>
        <p:txBody>
          <a:bodyPr wrap="square" rtlCol="0">
            <a:spAutoFit/>
          </a:bodyPr>
          <a:lstStyle/>
          <a:p>
            <a:r>
              <a:rPr lang="zh-CN" altLang="en-US" sz="3600" b="1" dirty="0">
                <a:solidFill>
                  <a:srgbClr val="4F4F4F"/>
                </a:solidFill>
                <a:latin typeface="PingFang SC"/>
              </a:rPr>
              <a:t>观测模型</a:t>
            </a:r>
          </a:p>
        </p:txBody>
      </p:sp>
      <p:cxnSp>
        <p:nvCxnSpPr>
          <p:cNvPr id="32" name="直接连接符 31">
            <a:extLst>
              <a:ext uri="{FF2B5EF4-FFF2-40B4-BE49-F238E27FC236}">
                <a16:creationId xmlns="" xmlns:a16="http://schemas.microsoft.com/office/drawing/2014/main" id="{CB12A542-DE0C-4870-A26D-F455A8495332}"/>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33" name="矩形 32">
            <a:extLst>
              <a:ext uri="{FF2B5EF4-FFF2-40B4-BE49-F238E27FC236}">
                <a16:creationId xmlns="" xmlns:a16="http://schemas.microsoft.com/office/drawing/2014/main" id="{8C83AEE0-0CF1-4167-8517-D89C01EECA74}"/>
              </a:ext>
            </a:extLst>
          </p:cNvPr>
          <p:cNvSpPr/>
          <p:nvPr/>
        </p:nvSpPr>
        <p:spPr>
          <a:xfrm>
            <a:off x="356159" y="841472"/>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 xmlns:a16="http://schemas.microsoft.com/office/drawing/2014/main" id="{80CCE120-7BC6-4F21-8976-571DD9727A48}"/>
              </a:ext>
            </a:extLst>
          </p:cNvPr>
          <p:cNvSpPr txBox="1"/>
          <p:nvPr/>
        </p:nvSpPr>
        <p:spPr>
          <a:xfrm>
            <a:off x="10095722" y="3059668"/>
            <a:ext cx="774441"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(3)</a:t>
            </a:r>
            <a:endParaRPr lang="zh-CN" altLang="en-US" sz="2000" dirty="0">
              <a:latin typeface="黑体" panose="02010609060101010101" pitchFamily="49" charset="-122"/>
              <a:ea typeface="黑体" panose="02010609060101010101" pitchFamily="49" charset="-122"/>
            </a:endParaRPr>
          </a:p>
        </p:txBody>
      </p:sp>
      <p:sp>
        <p:nvSpPr>
          <p:cNvPr id="35" name="文本框 34">
            <a:extLst>
              <a:ext uri="{FF2B5EF4-FFF2-40B4-BE49-F238E27FC236}">
                <a16:creationId xmlns="" xmlns:a16="http://schemas.microsoft.com/office/drawing/2014/main" id="{E2F7397D-6FF9-4007-AFA4-47F79E1EDC29}"/>
              </a:ext>
            </a:extLst>
          </p:cNvPr>
          <p:cNvSpPr txBox="1"/>
          <p:nvPr/>
        </p:nvSpPr>
        <p:spPr>
          <a:xfrm>
            <a:off x="10161036" y="5920805"/>
            <a:ext cx="643812"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(4)</a:t>
            </a:r>
            <a:endParaRPr lang="zh-CN" altLang="en-US" sz="2000"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 xmlns:a16="http://schemas.microsoft.com/office/drawing/2014/main" id="{DB3D3925-792A-4527-B3E4-897B45CA4423}"/>
              </a:ext>
            </a:extLst>
          </p:cNvPr>
          <p:cNvPicPr>
            <a:picLocks noChangeAspect="1"/>
          </p:cNvPicPr>
          <p:nvPr/>
        </p:nvPicPr>
        <p:blipFill>
          <a:blip r:embed="rId10"/>
          <a:stretch>
            <a:fillRect/>
          </a:stretch>
        </p:blipFill>
        <p:spPr>
          <a:xfrm>
            <a:off x="9239250" y="37067"/>
            <a:ext cx="2952750" cy="1038225"/>
          </a:xfrm>
          <a:prstGeom prst="rect">
            <a:avLst/>
          </a:prstGeom>
        </p:spPr>
      </p:pic>
    </p:spTree>
    <p:extLst>
      <p:ext uri="{BB962C8B-B14F-4D97-AF65-F5344CB8AC3E}">
        <p14:creationId xmlns:p14="http://schemas.microsoft.com/office/powerpoint/2010/main" val="2310427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D2E2E1E4-7E74-470E-BD45-E291C635662B}"/>
              </a:ext>
            </a:extLst>
          </p:cNvPr>
          <p:cNvSpPr txBox="1"/>
          <p:nvPr/>
        </p:nvSpPr>
        <p:spPr>
          <a:xfrm>
            <a:off x="2050402" y="1172939"/>
            <a:ext cx="6097554"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其中</a:t>
            </a:r>
          </a:p>
        </p:txBody>
      </p:sp>
      <p:pic>
        <p:nvPicPr>
          <p:cNvPr id="4" name="图片 3">
            <a:extLst>
              <a:ext uri="{FF2B5EF4-FFF2-40B4-BE49-F238E27FC236}">
                <a16:creationId xmlns="" xmlns:a16="http://schemas.microsoft.com/office/drawing/2014/main" id="{DE962369-A3D3-44D1-A60B-A886C962C2E1}"/>
              </a:ext>
            </a:extLst>
          </p:cNvPr>
          <p:cNvPicPr>
            <a:picLocks noChangeAspect="1"/>
          </p:cNvPicPr>
          <p:nvPr/>
        </p:nvPicPr>
        <p:blipFill>
          <a:blip r:embed="rId2"/>
          <a:stretch>
            <a:fillRect/>
          </a:stretch>
        </p:blipFill>
        <p:spPr>
          <a:xfrm>
            <a:off x="2687507" y="1142221"/>
            <a:ext cx="366713" cy="400050"/>
          </a:xfrm>
          <a:prstGeom prst="rect">
            <a:avLst/>
          </a:prstGeom>
        </p:spPr>
      </p:pic>
      <p:sp>
        <p:nvSpPr>
          <p:cNvPr id="6" name="文本框 5">
            <a:extLst>
              <a:ext uri="{FF2B5EF4-FFF2-40B4-BE49-F238E27FC236}">
                <a16:creationId xmlns="" xmlns:a16="http://schemas.microsoft.com/office/drawing/2014/main" id="{6B9DDCE6-61B9-4210-A06C-8791902E5EEB}"/>
              </a:ext>
            </a:extLst>
          </p:cNvPr>
          <p:cNvSpPr txBox="1"/>
          <p:nvPr/>
        </p:nvSpPr>
        <p:spPr>
          <a:xfrm>
            <a:off x="3054220" y="1203657"/>
            <a:ext cx="6097554"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为滤波观测量对特征点坐标的雅克比矩阵，可写为</a:t>
            </a:r>
          </a:p>
        </p:txBody>
      </p:sp>
      <p:pic>
        <p:nvPicPr>
          <p:cNvPr id="7" name="图片 6">
            <a:extLst>
              <a:ext uri="{FF2B5EF4-FFF2-40B4-BE49-F238E27FC236}">
                <a16:creationId xmlns="" xmlns:a16="http://schemas.microsoft.com/office/drawing/2014/main" id="{94E6BEDD-F7BF-4EB4-8487-52EF6B60122D}"/>
              </a:ext>
            </a:extLst>
          </p:cNvPr>
          <p:cNvPicPr>
            <a:picLocks noChangeAspect="1"/>
          </p:cNvPicPr>
          <p:nvPr/>
        </p:nvPicPr>
        <p:blipFill>
          <a:blip r:embed="rId3"/>
          <a:stretch>
            <a:fillRect/>
          </a:stretch>
        </p:blipFill>
        <p:spPr>
          <a:xfrm>
            <a:off x="3194227" y="1845070"/>
            <a:ext cx="6345497" cy="1067592"/>
          </a:xfrm>
          <a:prstGeom prst="rect">
            <a:avLst/>
          </a:prstGeom>
        </p:spPr>
      </p:pic>
      <p:sp>
        <p:nvSpPr>
          <p:cNvPr id="9" name="文本框 8">
            <a:extLst>
              <a:ext uri="{FF2B5EF4-FFF2-40B4-BE49-F238E27FC236}">
                <a16:creationId xmlns="" xmlns:a16="http://schemas.microsoft.com/office/drawing/2014/main" id="{A5D80ED9-E4D8-4551-B973-AFB524AC7B66}"/>
              </a:ext>
            </a:extLst>
          </p:cNvPr>
          <p:cNvSpPr txBox="1"/>
          <p:nvPr/>
        </p:nvSpPr>
        <p:spPr>
          <a:xfrm>
            <a:off x="1807806" y="2960143"/>
            <a:ext cx="6097554"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式</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的误差扰动可表示为：</a:t>
            </a:r>
          </a:p>
        </p:txBody>
      </p:sp>
      <p:pic>
        <p:nvPicPr>
          <p:cNvPr id="10" name="图片 9">
            <a:extLst>
              <a:ext uri="{FF2B5EF4-FFF2-40B4-BE49-F238E27FC236}">
                <a16:creationId xmlns="" xmlns:a16="http://schemas.microsoft.com/office/drawing/2014/main" id="{2D9DAD42-8AD9-4A9D-96DE-DC44C2460DF5}"/>
              </a:ext>
            </a:extLst>
          </p:cNvPr>
          <p:cNvPicPr>
            <a:picLocks noChangeAspect="1"/>
          </p:cNvPicPr>
          <p:nvPr/>
        </p:nvPicPr>
        <p:blipFill>
          <a:blip r:embed="rId4"/>
          <a:stretch>
            <a:fillRect/>
          </a:stretch>
        </p:blipFill>
        <p:spPr>
          <a:xfrm>
            <a:off x="2511586" y="3666653"/>
            <a:ext cx="7337555" cy="502787"/>
          </a:xfrm>
          <a:prstGeom prst="rect">
            <a:avLst/>
          </a:prstGeom>
        </p:spPr>
      </p:pic>
      <p:sp>
        <p:nvSpPr>
          <p:cNvPr id="12" name="文本框 11">
            <a:extLst>
              <a:ext uri="{FF2B5EF4-FFF2-40B4-BE49-F238E27FC236}">
                <a16:creationId xmlns="" xmlns:a16="http://schemas.microsoft.com/office/drawing/2014/main" id="{F7115A54-EA9F-4CBB-910B-51E894231CBC}"/>
              </a:ext>
            </a:extLst>
          </p:cNvPr>
          <p:cNvSpPr txBox="1"/>
          <p:nvPr/>
        </p:nvSpPr>
        <p:spPr>
          <a:xfrm>
            <a:off x="1593202" y="4478068"/>
            <a:ext cx="9547548"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化简后可得特征点坐标的误差关于系统状态中位置和姿态误差的表达式： </a:t>
            </a:r>
          </a:p>
        </p:txBody>
      </p:sp>
      <p:pic>
        <p:nvPicPr>
          <p:cNvPr id="13" name="图片 12">
            <a:extLst>
              <a:ext uri="{FF2B5EF4-FFF2-40B4-BE49-F238E27FC236}">
                <a16:creationId xmlns="" xmlns:a16="http://schemas.microsoft.com/office/drawing/2014/main" id="{1B5FD79B-6EC7-41DC-B8F9-90A003797B5A}"/>
              </a:ext>
            </a:extLst>
          </p:cNvPr>
          <p:cNvPicPr>
            <a:picLocks noChangeAspect="1"/>
          </p:cNvPicPr>
          <p:nvPr/>
        </p:nvPicPr>
        <p:blipFill>
          <a:blip r:embed="rId5"/>
          <a:stretch>
            <a:fillRect/>
          </a:stretch>
        </p:blipFill>
        <p:spPr>
          <a:xfrm>
            <a:off x="2776244" y="5131127"/>
            <a:ext cx="6653505" cy="584652"/>
          </a:xfrm>
          <a:prstGeom prst="rect">
            <a:avLst/>
          </a:prstGeom>
        </p:spPr>
      </p:pic>
      <p:sp>
        <p:nvSpPr>
          <p:cNvPr id="15" name="文本框 14">
            <a:extLst>
              <a:ext uri="{FF2B5EF4-FFF2-40B4-BE49-F238E27FC236}">
                <a16:creationId xmlns="" xmlns:a16="http://schemas.microsoft.com/office/drawing/2014/main" id="{FC71194A-65D5-4EFE-8AD8-DFACA2DEB189}"/>
              </a:ext>
            </a:extLst>
          </p:cNvPr>
          <p:cNvSpPr txBox="1"/>
          <p:nvPr/>
        </p:nvSpPr>
        <p:spPr>
          <a:xfrm>
            <a:off x="1593201" y="6195150"/>
            <a:ext cx="9174324"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综合公式</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）和</a:t>
            </a:r>
            <a:r>
              <a:rPr lang="en-US" altLang="zh-CN" sz="2000" dirty="0">
                <a:latin typeface="黑体" panose="02010609060101010101" pitchFamily="49" charset="-122"/>
                <a:ea typeface="黑体" panose="02010609060101010101" pitchFamily="49" charset="-122"/>
              </a:rPr>
              <a:t>(7)</a:t>
            </a:r>
            <a:r>
              <a:rPr lang="zh-CN" altLang="en-US" sz="2000" dirty="0">
                <a:latin typeface="黑体" panose="02010609060101010101" pitchFamily="49" charset="-122"/>
                <a:ea typeface="黑体" panose="02010609060101010101" pitchFamily="49" charset="-122"/>
              </a:rPr>
              <a:t>并使用矩阵微分链式法则即可得到</a:t>
            </a:r>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式的雅克比矩阵。</a:t>
            </a:r>
          </a:p>
        </p:txBody>
      </p:sp>
      <p:sp>
        <p:nvSpPr>
          <p:cNvPr id="16" name="文本框 15">
            <a:extLst>
              <a:ext uri="{FF2B5EF4-FFF2-40B4-BE49-F238E27FC236}">
                <a16:creationId xmlns="" xmlns:a16="http://schemas.microsoft.com/office/drawing/2014/main" id="{4DFE8D7B-65CD-4631-8235-CDC12D3E19EF}"/>
              </a:ext>
            </a:extLst>
          </p:cNvPr>
          <p:cNvSpPr txBox="1"/>
          <p:nvPr/>
        </p:nvSpPr>
        <p:spPr>
          <a:xfrm>
            <a:off x="10608905" y="2268890"/>
            <a:ext cx="531845"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(5)</a:t>
            </a:r>
            <a:endParaRPr lang="zh-CN" altLang="en-US" sz="2000" dirty="0">
              <a:latin typeface="黑体" panose="02010609060101010101" pitchFamily="49" charset="-122"/>
              <a:ea typeface="黑体" panose="02010609060101010101" pitchFamily="49" charset="-122"/>
            </a:endParaRPr>
          </a:p>
        </p:txBody>
      </p:sp>
      <p:sp>
        <p:nvSpPr>
          <p:cNvPr id="17" name="文本框 16">
            <a:extLst>
              <a:ext uri="{FF2B5EF4-FFF2-40B4-BE49-F238E27FC236}">
                <a16:creationId xmlns="" xmlns:a16="http://schemas.microsoft.com/office/drawing/2014/main" id="{3701ABB9-F108-44E7-89F2-1D6CC8EF1436}"/>
              </a:ext>
            </a:extLst>
          </p:cNvPr>
          <p:cNvSpPr txBox="1"/>
          <p:nvPr/>
        </p:nvSpPr>
        <p:spPr>
          <a:xfrm>
            <a:off x="10664889" y="3806467"/>
            <a:ext cx="475861"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(6)</a:t>
            </a:r>
            <a:endParaRPr lang="zh-CN" altLang="en-US" sz="2000" dirty="0">
              <a:latin typeface="黑体" panose="02010609060101010101" pitchFamily="49" charset="-122"/>
              <a:ea typeface="黑体" panose="02010609060101010101" pitchFamily="49" charset="-122"/>
            </a:endParaRPr>
          </a:p>
        </p:txBody>
      </p:sp>
      <p:sp>
        <p:nvSpPr>
          <p:cNvPr id="18" name="文本框 17">
            <a:extLst>
              <a:ext uri="{FF2B5EF4-FFF2-40B4-BE49-F238E27FC236}">
                <a16:creationId xmlns="" xmlns:a16="http://schemas.microsoft.com/office/drawing/2014/main" id="{0B2E0270-16C6-428E-9FA3-193773145CF5}"/>
              </a:ext>
            </a:extLst>
          </p:cNvPr>
          <p:cNvSpPr txBox="1"/>
          <p:nvPr/>
        </p:nvSpPr>
        <p:spPr>
          <a:xfrm>
            <a:off x="10720873" y="5217585"/>
            <a:ext cx="522514"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(7)</a:t>
            </a:r>
            <a:endParaRPr lang="zh-CN" altLang="en-US" sz="2000" dirty="0">
              <a:latin typeface="黑体" panose="02010609060101010101" pitchFamily="49" charset="-122"/>
              <a:ea typeface="黑体" panose="02010609060101010101" pitchFamily="49" charset="-122"/>
            </a:endParaRPr>
          </a:p>
        </p:txBody>
      </p:sp>
      <p:sp>
        <p:nvSpPr>
          <p:cNvPr id="19" name="文本框 18">
            <a:extLst>
              <a:ext uri="{FF2B5EF4-FFF2-40B4-BE49-F238E27FC236}">
                <a16:creationId xmlns="" xmlns:a16="http://schemas.microsoft.com/office/drawing/2014/main" id="{00BEF332-7C29-4343-B792-FA492CD7F6B4}"/>
              </a:ext>
            </a:extLst>
          </p:cNvPr>
          <p:cNvSpPr txBox="1"/>
          <p:nvPr/>
        </p:nvSpPr>
        <p:spPr>
          <a:xfrm>
            <a:off x="673403" y="233015"/>
            <a:ext cx="3105495" cy="646331"/>
          </a:xfrm>
          <a:prstGeom prst="rect">
            <a:avLst/>
          </a:prstGeom>
          <a:noFill/>
        </p:spPr>
        <p:txBody>
          <a:bodyPr wrap="square" rtlCol="0">
            <a:spAutoFit/>
          </a:bodyPr>
          <a:lstStyle/>
          <a:p>
            <a:r>
              <a:rPr lang="zh-CN" altLang="en-US" sz="3600" b="1" dirty="0">
                <a:solidFill>
                  <a:srgbClr val="4F4F4F"/>
                </a:solidFill>
                <a:latin typeface="PingFang SC"/>
              </a:rPr>
              <a:t>观测模型</a:t>
            </a:r>
          </a:p>
        </p:txBody>
      </p:sp>
      <p:cxnSp>
        <p:nvCxnSpPr>
          <p:cNvPr id="20" name="直接连接符 19">
            <a:extLst>
              <a:ext uri="{FF2B5EF4-FFF2-40B4-BE49-F238E27FC236}">
                <a16:creationId xmlns="" xmlns:a16="http://schemas.microsoft.com/office/drawing/2014/main" id="{F918563C-A5C2-42BF-94D2-F61DBBEB1AE8}"/>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21" name="矩形 20">
            <a:extLst>
              <a:ext uri="{FF2B5EF4-FFF2-40B4-BE49-F238E27FC236}">
                <a16:creationId xmlns="" xmlns:a16="http://schemas.microsoft.com/office/drawing/2014/main" id="{7022D6C0-374C-4420-8BB3-C2E319BC9569}"/>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 xmlns:a16="http://schemas.microsoft.com/office/drawing/2014/main" id="{37CCDD20-433F-4687-9054-D8BB7064E038}"/>
              </a:ext>
            </a:extLst>
          </p:cNvPr>
          <p:cNvPicPr>
            <a:picLocks noChangeAspect="1"/>
          </p:cNvPicPr>
          <p:nvPr/>
        </p:nvPicPr>
        <p:blipFill>
          <a:blip r:embed="rId6"/>
          <a:stretch>
            <a:fillRect/>
          </a:stretch>
        </p:blipFill>
        <p:spPr>
          <a:xfrm>
            <a:off x="9239250" y="8985"/>
            <a:ext cx="2952750" cy="1038225"/>
          </a:xfrm>
          <a:prstGeom prst="rect">
            <a:avLst/>
          </a:prstGeom>
        </p:spPr>
      </p:pic>
    </p:spTree>
    <p:extLst>
      <p:ext uri="{BB962C8B-B14F-4D97-AF65-F5344CB8AC3E}">
        <p14:creationId xmlns:p14="http://schemas.microsoft.com/office/powerpoint/2010/main" val="243427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9666" y="549280"/>
            <a:ext cx="10872565" cy="792163"/>
          </a:xfrm>
        </p:spPr>
        <p:txBody>
          <a:bodyPr>
            <a:noAutofit/>
          </a:bodyPr>
          <a:lstStyle/>
          <a:p>
            <a:r>
              <a:rPr lang="zh-CN" altLang="en-US" sz="3200" b="1" dirty="0"/>
              <a:t>基于多状态约束的视觉</a:t>
            </a:r>
            <a:r>
              <a:rPr lang="en-US" altLang="zh-CN" sz="3200" b="1" dirty="0"/>
              <a:t>/</a:t>
            </a:r>
            <a:r>
              <a:rPr lang="en-US" altLang="zh-CN" sz="3200" b="1" dirty="0">
                <a:latin typeface="Times New Roman" panose="02020603050405020304" pitchFamily="18" charset="0"/>
                <a:cs typeface="Times New Roman" panose="02020603050405020304" pitchFamily="18" charset="0"/>
              </a:rPr>
              <a:t>INS</a:t>
            </a:r>
            <a:r>
              <a:rPr lang="zh-CN" altLang="en-US" sz="3200" b="1" dirty="0"/>
              <a:t>紧组合滤波模型（相对定位型）</a:t>
            </a:r>
          </a:p>
        </p:txBody>
      </p:sp>
      <p:sp>
        <p:nvSpPr>
          <p:cNvPr id="3" name="内容占位符 2"/>
          <p:cNvSpPr>
            <a:spLocks noGrp="1"/>
          </p:cNvSpPr>
          <p:nvPr>
            <p:ph idx="1"/>
          </p:nvPr>
        </p:nvSpPr>
        <p:spPr>
          <a:xfrm>
            <a:off x="6053667" y="1468581"/>
            <a:ext cx="5985933" cy="4897437"/>
          </a:xfrm>
        </p:spPr>
        <p:txBody>
          <a:bodyPr/>
          <a:lstStyle/>
          <a:p>
            <a:r>
              <a:rPr lang="zh-CN" altLang="en-US" dirty="0"/>
              <a:t>状态模型</a:t>
            </a:r>
            <a:endParaRPr lang="en-US" altLang="zh-CN" dirty="0"/>
          </a:p>
          <a:p>
            <a:endParaRPr lang="zh-CN" altLang="en-US"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47</a:t>
            </a:fld>
            <a:endParaRPr lang="en-US" altLang="en-US">
              <a:solidFill>
                <a:srgbClr val="000000"/>
              </a:solidFill>
            </a:endParaRPr>
          </a:p>
        </p:txBody>
      </p:sp>
      <p:pic>
        <p:nvPicPr>
          <p:cNvPr id="5" name="内容占位符 4"/>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634659" y="1931602"/>
            <a:ext cx="3915321" cy="23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矩形 5"/>
              <p:cNvSpPr/>
              <p:nvPr/>
            </p:nvSpPr>
            <p:spPr>
              <a:xfrm>
                <a:off x="6637866" y="5146305"/>
                <a:ext cx="4922694" cy="406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𝛿</m:t>
                      </m:r>
                      <m:sSub>
                        <m:sSubPr>
                          <m:ctrlPr>
                            <a:rPr lang="zh-CN" altLang="en-US" sz="2000" i="1">
                              <a:latin typeface="Cambria Math"/>
                            </a:rPr>
                          </m:ctrlPr>
                        </m:sSubPr>
                        <m:e>
                          <m:r>
                            <a:rPr lang="zh-CN" altLang="en-US" sz="2000" b="1" i="1">
                              <a:latin typeface="Cambria Math" panose="02040503050406030204" pitchFamily="18" charset="0"/>
                            </a:rPr>
                            <m:t>𝒙</m:t>
                          </m:r>
                        </m:e>
                        <m:sub>
                          <m:r>
                            <a:rPr lang="zh-CN" altLang="en-US" sz="2000" b="1" i="1">
                              <a:latin typeface="Cambria Math" panose="02040503050406030204" pitchFamily="18" charset="0"/>
                            </a:rPr>
                            <m:t>𝒌</m:t>
                          </m:r>
                        </m:sub>
                      </m:sSub>
                      <m:r>
                        <a:rPr lang="zh-CN" altLang="en-US" sz="2000" b="0" i="0">
                          <a:latin typeface="Cambria Math" panose="02040503050406030204" pitchFamily="18" charset="0"/>
                        </a:rPr>
                        <m:t>=</m:t>
                      </m:r>
                      <m:d>
                        <m:dPr>
                          <m:begChr m:val="["/>
                          <m:endChr m:val="]"/>
                          <m:ctrlPr>
                            <a:rPr lang="zh-CN" altLang="en-US" sz="2000" b="0" i="1">
                              <a:latin typeface="Cambria Math"/>
                            </a:rPr>
                          </m:ctrlPr>
                        </m:dPr>
                        <m:e>
                          <m:m>
                            <m:mPr>
                              <m:mcs>
                                <m:mc>
                                  <m:mcPr>
                                    <m:count m:val="6"/>
                                    <m:mcJc m:val="center"/>
                                  </m:mcPr>
                                </m:mc>
                              </m:mcs>
                              <m:ctrlPr>
                                <a:rPr lang="zh-CN" altLang="en-US" sz="2000" b="0" i="1">
                                  <a:latin typeface="Cambria Math"/>
                                </a:rPr>
                              </m:ctrlPr>
                            </m:mPr>
                            <m:mr>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𝒙</m:t>
                                    </m:r>
                                  </m:e>
                                  <m:sub>
                                    <m:r>
                                      <a:rPr lang="zh-CN" altLang="en-US" sz="2000" b="0" i="1">
                                        <a:latin typeface="Cambria Math" panose="02040503050406030204" pitchFamily="18" charset="0"/>
                                      </a:rPr>
                                      <m:t>𝐼𝑀𝑈</m:t>
                                    </m:r>
                                  </m:sub>
                                  <m:sup>
                                    <m:r>
                                      <a:rPr lang="zh-CN" altLang="en-US" sz="2000" b="0" i="1">
                                        <a:latin typeface="Cambria Math" panose="02040503050406030204" pitchFamily="18" charset="0"/>
                                      </a:rPr>
                                      <m:t>𝑇</m:t>
                                    </m:r>
                                  </m:sup>
                                </m:sSubSup>
                              </m:e>
                              <m:e>
                                <m:sSubSup>
                                  <m:sSubSupPr>
                                    <m:ctrlPr>
                                      <a:rPr lang="zh-CN" altLang="en-US" sz="2000" b="0" i="1">
                                        <a:latin typeface="Cambria Math"/>
                                      </a:rPr>
                                    </m:ctrlPr>
                                  </m:sSubSupPr>
                                  <m:e>
                                    <m:r>
                                      <a:rPr lang="zh-CN" altLang="en-US" sz="2000" b="1" i="1">
                                        <a:latin typeface="Cambria Math" panose="02040503050406030204" pitchFamily="18" charset="0"/>
                                      </a:rPr>
                                      <m:t>𝝓</m:t>
                                    </m:r>
                                  </m:e>
                                  <m:sub>
                                    <m:r>
                                      <a:rPr lang="zh-CN" altLang="en-US" sz="2000" b="0" i="0">
                                        <a:latin typeface="Cambria Math" panose="02040503050406030204" pitchFamily="18" charset="0"/>
                                      </a:rPr>
                                      <m:t>1</m:t>
                                    </m:r>
                                  </m:sub>
                                  <m:sup>
                                    <m:r>
                                      <a:rPr lang="zh-CN" altLang="en-US" sz="2000" b="0" i="1">
                                        <a:latin typeface="Cambria Math" panose="02040503050406030204" pitchFamily="18" charset="0"/>
                                      </a:rPr>
                                      <m:t>𝑇</m:t>
                                    </m:r>
                                  </m:sup>
                                </m:sSubSup>
                              </m:e>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0">
                                        <a:latin typeface="Cambria Math" panose="02040503050406030204" pitchFamily="18" charset="0"/>
                                      </a:rPr>
                                      <m:t>1</m:t>
                                    </m:r>
                                  </m:sub>
                                  <m:sup>
                                    <m:r>
                                      <a:rPr lang="zh-CN" altLang="en-US" sz="2000" b="0" i="1">
                                        <a:latin typeface="Cambria Math" panose="02040503050406030204" pitchFamily="18" charset="0"/>
                                      </a:rPr>
                                      <m:t>𝑇</m:t>
                                    </m:r>
                                  </m:sup>
                                </m:sSubSup>
                              </m:e>
                              <m:e>
                                <m:r>
                                  <a:rPr lang="zh-CN" altLang="en-US" sz="2000" b="0" i="0">
                                    <a:latin typeface="Cambria Math" panose="02040503050406030204" pitchFamily="18" charset="0"/>
                                  </a:rPr>
                                  <m:t>⋯</m:t>
                                </m:r>
                              </m:e>
                              <m:e>
                                <m:sSubSup>
                                  <m:sSubSupPr>
                                    <m:ctrlPr>
                                      <a:rPr lang="zh-CN" altLang="en-US" sz="2000" b="0" i="1">
                                        <a:latin typeface="Cambria Math"/>
                                      </a:rPr>
                                    </m:ctrlPr>
                                  </m:sSubSupPr>
                                  <m:e>
                                    <m:r>
                                      <a:rPr lang="zh-CN" altLang="en-US" sz="2000" b="1" i="1">
                                        <a:latin typeface="Cambria Math" panose="02040503050406030204" pitchFamily="18" charset="0"/>
                                      </a:rPr>
                                      <m:t>𝝓</m:t>
                                    </m:r>
                                  </m:e>
                                  <m:sub>
                                    <m:r>
                                      <a:rPr lang="zh-CN" altLang="en-US" sz="2000" b="0" i="1">
                                        <a:latin typeface="Cambria Math" panose="02040503050406030204" pitchFamily="18" charset="0"/>
                                      </a:rPr>
                                      <m:t>𝐾</m:t>
                                    </m:r>
                                  </m:sub>
                                  <m:sup>
                                    <m:r>
                                      <a:rPr lang="zh-CN" altLang="en-US" sz="2000" b="0" i="1">
                                        <a:latin typeface="Cambria Math" panose="02040503050406030204" pitchFamily="18" charset="0"/>
                                      </a:rPr>
                                      <m:t>𝑇</m:t>
                                    </m:r>
                                  </m:sup>
                                </m:sSubSup>
                              </m:e>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𝐾</m:t>
                                    </m:r>
                                  </m:sub>
                                  <m:sup>
                                    <m:r>
                                      <a:rPr lang="zh-CN" altLang="en-US" sz="2000" b="0" i="1">
                                        <a:latin typeface="Cambria Math" panose="02040503050406030204" pitchFamily="18" charset="0"/>
                                      </a:rPr>
                                      <m:t>𝑇</m:t>
                                    </m:r>
                                  </m:sup>
                                </m:sSubSup>
                              </m:e>
                            </m:mr>
                          </m:m>
                        </m:e>
                      </m:d>
                    </m:oMath>
                  </m:oMathPara>
                </a14:m>
                <a:endParaRPr lang="zh-CN" altLang="en-US" sz="2000" dirty="0"/>
              </a:p>
            </p:txBody>
          </p:sp>
        </mc:Choice>
        <mc:Fallback xmlns="">
          <p:sp>
            <p:nvSpPr>
              <p:cNvPr id="6" name="矩形 5"/>
              <p:cNvSpPr>
                <a:spLocks noRot="1" noChangeAspect="1" noMove="1" noResize="1" noEditPoints="1" noAdjustHandles="1" noChangeArrowheads="1" noChangeShapeType="1" noTextEdit="1"/>
              </p:cNvSpPr>
              <p:nvPr/>
            </p:nvSpPr>
            <p:spPr>
              <a:xfrm>
                <a:off x="6637866" y="5146305"/>
                <a:ext cx="4922694" cy="406650"/>
              </a:xfrm>
              <a:prstGeom prst="rect">
                <a:avLst/>
              </a:prstGeom>
              <a:blipFill rotWithShape="0">
                <a:blip r:embed="rId4"/>
                <a:stretch>
                  <a:fillRect b="-164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6322650" y="5711960"/>
                <a:ext cx="6021905" cy="611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𝛿</m:t>
                      </m:r>
                      <m:sSub>
                        <m:sSubPr>
                          <m:ctrlPr>
                            <a:rPr lang="zh-CN" altLang="en-US" sz="2000" i="1">
                              <a:latin typeface="Cambria Math"/>
                            </a:rPr>
                          </m:ctrlPr>
                        </m:sSubPr>
                        <m:e>
                          <m:r>
                            <a:rPr lang="zh-CN" altLang="en-US" sz="2000" b="1" i="1">
                              <a:latin typeface="Cambria Math" panose="02040503050406030204" pitchFamily="18" charset="0"/>
                            </a:rPr>
                            <m:t>𝒙</m:t>
                          </m:r>
                        </m:e>
                        <m:sub>
                          <m:r>
                            <a:rPr lang="zh-CN" altLang="en-US" sz="2000" b="0" i="1">
                              <a:latin typeface="Cambria Math" panose="02040503050406030204" pitchFamily="18" charset="0"/>
                            </a:rPr>
                            <m:t>𝐼𝑀𝑈</m:t>
                          </m:r>
                        </m:sub>
                      </m:sSub>
                      <m:r>
                        <a:rPr lang="zh-CN" altLang="en-US" sz="2000" b="0" i="0">
                          <a:latin typeface="Cambria Math" panose="02040503050406030204" pitchFamily="18" charset="0"/>
                        </a:rPr>
                        <m:t>=</m:t>
                      </m:r>
                      <m:sSup>
                        <m:sSupPr>
                          <m:ctrlPr>
                            <a:rPr lang="zh-CN" altLang="en-US" sz="2000" b="0" i="1">
                              <a:latin typeface="Cambria Math"/>
                            </a:rPr>
                          </m:ctrlPr>
                        </m:sSupPr>
                        <m:e>
                          <m:d>
                            <m:dPr>
                              <m:begChr m:val="["/>
                              <m:endChr m:val="]"/>
                              <m:ctrlPr>
                                <a:rPr lang="zh-CN" altLang="en-US" sz="2000" b="0" i="1">
                                  <a:latin typeface="Cambria Math"/>
                                </a:rPr>
                              </m:ctrlPr>
                            </m:dPr>
                            <m:e>
                              <m:m>
                                <m:mPr>
                                  <m:mcs>
                                    <m:mc>
                                      <m:mcPr>
                                        <m:count m:val="5"/>
                                        <m:mcJc m:val="center"/>
                                      </m:mcPr>
                                    </m:mc>
                                  </m:mcs>
                                  <m:ctrlPr>
                                    <a:rPr lang="zh-CN" altLang="en-US" sz="2000" b="0" i="1">
                                      <a:latin typeface="Cambria Math"/>
                                    </a:rPr>
                                  </m:ctrlPr>
                                </m:mPr>
                                <m:mr>
                                  <m:e>
                                    <m:sSup>
                                      <m:sSupPr>
                                        <m:ctrlPr>
                                          <a:rPr lang="zh-CN" altLang="en-US" sz="2000" b="0" i="1">
                                            <a:latin typeface="Cambria Math"/>
                                          </a:rPr>
                                        </m:ctrlPr>
                                      </m:sSupPr>
                                      <m:e>
                                        <m:d>
                                          <m:dPr>
                                            <m:ctrlPr>
                                              <a:rPr lang="zh-CN" altLang="en-US" sz="2000" b="0" i="1">
                                                <a:latin typeface="Cambria Math"/>
                                              </a:rPr>
                                            </m:ctrlPr>
                                          </m:dPr>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𝑒𝑏</m:t>
                                                </m:r>
                                              </m:sub>
                                              <m:sup>
                                                <m:r>
                                                  <a:rPr lang="zh-CN" altLang="en-US" sz="2000" b="0" i="1">
                                                    <a:latin typeface="Cambria Math" panose="02040503050406030204" pitchFamily="18" charset="0"/>
                                                  </a:rPr>
                                                  <m:t>𝑏</m:t>
                                                </m:r>
                                              </m:sup>
                                            </m:sSubSup>
                                          </m:e>
                                        </m:d>
                                      </m:e>
                                      <m:sup>
                                        <m:r>
                                          <a:rPr lang="zh-CN" altLang="en-US" sz="2000" b="1" i="1">
                                            <a:latin typeface="Cambria Math" panose="02040503050406030204" pitchFamily="18" charset="0"/>
                                          </a:rPr>
                                          <m:t>𝑻</m:t>
                                        </m:r>
                                      </m:sup>
                                    </m:sSup>
                                  </m:e>
                                  <m:e>
                                    <m:sSup>
                                      <m:sSupPr>
                                        <m:ctrlPr>
                                          <a:rPr lang="zh-CN" altLang="en-US" sz="2000" b="0" i="1">
                                            <a:latin typeface="Cambria Math"/>
                                          </a:rPr>
                                        </m:ctrlPr>
                                      </m:sSupPr>
                                      <m:e>
                                        <m:d>
                                          <m:dPr>
                                            <m:ctrlPr>
                                              <a:rPr lang="zh-CN" altLang="en-US" sz="2000" b="0" i="1">
                                                <a:latin typeface="Cambria Math"/>
                                              </a:rPr>
                                            </m:ctrlPr>
                                          </m:dPr>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0">
                                                    <a:latin typeface="Cambria Math" panose="02040503050406030204" pitchFamily="18" charset="0"/>
                                                  </a:rPr>
                                                  <m:t>𝛎</m:t>
                                                </m:r>
                                              </m:e>
                                              <m:sub>
                                                <m:r>
                                                  <a:rPr lang="zh-CN" altLang="en-US" sz="2000" b="0" i="1">
                                                    <a:latin typeface="Cambria Math" panose="02040503050406030204" pitchFamily="18" charset="0"/>
                                                  </a:rPr>
                                                  <m:t>𝑒𝑏</m:t>
                                                </m:r>
                                              </m:sub>
                                              <m:sup>
                                                <m:r>
                                                  <a:rPr lang="zh-CN" altLang="en-US" sz="2000" b="0" i="1">
                                                    <a:latin typeface="Cambria Math" panose="02040503050406030204" pitchFamily="18" charset="0"/>
                                                  </a:rPr>
                                                  <m:t>𝑏</m:t>
                                                </m:r>
                                              </m:sup>
                                            </m:sSubSup>
                                          </m:e>
                                        </m:d>
                                      </m:e>
                                      <m:sup>
                                        <m:r>
                                          <a:rPr lang="zh-CN" altLang="en-US" sz="2000" b="1" i="1">
                                            <a:latin typeface="Cambria Math" panose="02040503050406030204" pitchFamily="18" charset="0"/>
                                          </a:rPr>
                                          <m:t>𝑻</m:t>
                                        </m:r>
                                      </m:sup>
                                    </m:sSup>
                                  </m:e>
                                  <m:e>
                                    <m:sSup>
                                      <m:sSupPr>
                                        <m:ctrlPr>
                                          <a:rPr lang="zh-CN" altLang="en-US" sz="2000" b="0" i="1">
                                            <a:latin typeface="Cambria Math"/>
                                          </a:rPr>
                                        </m:ctrlPr>
                                      </m:sSupPr>
                                      <m:e>
                                        <m:d>
                                          <m:dPr>
                                            <m:ctrlPr>
                                              <a:rPr lang="zh-CN" altLang="en-US" sz="2000" b="0" i="1">
                                                <a:latin typeface="Cambria Math"/>
                                              </a:rPr>
                                            </m:ctrlPr>
                                          </m:dPr>
                                          <m:e>
                                            <m:sSubSup>
                                              <m:sSubSupPr>
                                                <m:ctrlPr>
                                                  <a:rPr lang="zh-CN" altLang="en-US" sz="2000" b="0" i="1">
                                                    <a:latin typeface="Cambria Math"/>
                                                  </a:rPr>
                                                </m:ctrlPr>
                                              </m:sSubSupPr>
                                              <m:e>
                                                <m:r>
                                                  <a:rPr lang="zh-CN" altLang="en-US" sz="2000" b="1" i="1">
                                                    <a:latin typeface="Cambria Math" panose="02040503050406030204" pitchFamily="18" charset="0"/>
                                                  </a:rPr>
                                                  <m:t>𝝓</m:t>
                                                </m:r>
                                              </m:e>
                                              <m:sub>
                                                <m:r>
                                                  <a:rPr lang="zh-CN" altLang="en-US" sz="2000" b="0" i="1">
                                                    <a:latin typeface="Cambria Math" panose="02040503050406030204" pitchFamily="18" charset="0"/>
                                                  </a:rPr>
                                                  <m:t>𝑏𝑒</m:t>
                                                </m:r>
                                              </m:sub>
                                              <m:sup>
                                                <m:r>
                                                  <a:rPr lang="zh-CN" altLang="en-US" sz="2000" b="0" i="1">
                                                    <a:latin typeface="Cambria Math" panose="02040503050406030204" pitchFamily="18" charset="0"/>
                                                  </a:rPr>
                                                  <m:t>𝑒</m:t>
                                                </m:r>
                                              </m:sup>
                                            </m:sSubSup>
                                          </m:e>
                                        </m:d>
                                      </m:e>
                                      <m:sup>
                                        <m:r>
                                          <a:rPr lang="zh-CN" altLang="en-US" sz="2000" b="1" i="1">
                                            <a:latin typeface="Cambria Math" panose="02040503050406030204" pitchFamily="18" charset="0"/>
                                          </a:rPr>
                                          <m:t>𝑻</m:t>
                                        </m:r>
                                      </m:sup>
                                    </m:sSup>
                                  </m:e>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𝒃</m:t>
                                        </m:r>
                                      </m:e>
                                      <m:sub>
                                        <m:r>
                                          <a:rPr lang="zh-CN" altLang="en-US" sz="2000" b="1" i="1">
                                            <a:latin typeface="Cambria Math" panose="02040503050406030204" pitchFamily="18" charset="0"/>
                                          </a:rPr>
                                          <m:t>𝒂</m:t>
                                        </m:r>
                                      </m:sub>
                                      <m:sup>
                                        <m:r>
                                          <a:rPr lang="zh-CN" altLang="en-US" sz="2000" b="0" i="1">
                                            <a:latin typeface="Cambria Math" panose="02040503050406030204" pitchFamily="18" charset="0"/>
                                          </a:rPr>
                                          <m:t>𝑇</m:t>
                                        </m:r>
                                      </m:sup>
                                    </m:sSubSup>
                                  </m:e>
                                  <m:e>
                                    <m:r>
                                      <a:rPr lang="zh-CN" altLang="en-US" sz="2000" b="0" i="1">
                                        <a:latin typeface="Cambria Math" panose="02040503050406030204" pitchFamily="18" charset="0"/>
                                      </a:rPr>
                                      <m:t>𝛿</m:t>
                                    </m:r>
                                    <m:sSubSup>
                                      <m:sSubSupPr>
                                        <m:ctrlPr>
                                          <a:rPr lang="zh-CN" altLang="en-US" sz="2000" b="0" i="1">
                                            <a:latin typeface="Cambria Math"/>
                                          </a:rPr>
                                        </m:ctrlPr>
                                      </m:sSubSupPr>
                                      <m:e>
                                        <m:r>
                                          <a:rPr lang="zh-CN" altLang="en-US" sz="2000" b="1" i="1">
                                            <a:latin typeface="Cambria Math" panose="02040503050406030204" pitchFamily="18" charset="0"/>
                                          </a:rPr>
                                          <m:t>𝒃</m:t>
                                        </m:r>
                                      </m:e>
                                      <m:sub>
                                        <m:r>
                                          <a:rPr lang="zh-CN" altLang="en-US" sz="2000" b="1" i="1">
                                            <a:latin typeface="Cambria Math" panose="02040503050406030204" pitchFamily="18" charset="0"/>
                                          </a:rPr>
                                          <m:t>𝒈</m:t>
                                        </m:r>
                                      </m:sub>
                                      <m:sup>
                                        <m:r>
                                          <a:rPr lang="zh-CN" altLang="en-US" sz="2000" b="0" i="1">
                                            <a:latin typeface="Cambria Math" panose="02040503050406030204" pitchFamily="18" charset="0"/>
                                          </a:rPr>
                                          <m:t>𝑇</m:t>
                                        </m:r>
                                      </m:sup>
                                    </m:sSubSup>
                                  </m:e>
                                </m:mr>
                              </m:m>
                            </m:e>
                          </m:d>
                        </m:e>
                        <m:sup>
                          <m:r>
                            <a:rPr lang="zh-CN" altLang="en-US" sz="2000" b="0" i="1">
                              <a:latin typeface="Cambria Math" panose="02040503050406030204" pitchFamily="18" charset="0"/>
                            </a:rPr>
                            <m:t>𝑇</m:t>
                          </m:r>
                        </m:sup>
                      </m:sSup>
                    </m:oMath>
                  </m:oMathPara>
                </a14:m>
                <a:endParaRPr lang="zh-CN"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6322650" y="5711960"/>
                <a:ext cx="6021905" cy="611706"/>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322650" y="1964934"/>
                <a:ext cx="5447965" cy="30223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a:latin typeface="Cambria Math"/>
                            </a:rPr>
                          </m:ctrlPr>
                        </m:dPr>
                        <m:e>
                          <m:eqArr>
                            <m:eqArrPr>
                              <m:ctrlPr>
                                <a:rPr lang="zh-CN" altLang="en-US" i="1">
                                  <a:latin typeface="Cambria Math"/>
                                </a:rPr>
                              </m:ctrlPr>
                            </m:eqArrPr>
                            <m:e>
                              <m:r>
                                <a:rPr lang="zh-CN" altLang="en-US" i="1">
                                  <a:latin typeface="Cambria Math" panose="02040503050406030204" pitchFamily="18" charset="0"/>
                                </a:rPr>
                                <m:t>𝛿</m:t>
                              </m:r>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𝒓</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𝝂</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0" i="1">
                                      <a:latin typeface="Cambria Math" panose="02040503050406030204" pitchFamily="18" charset="0"/>
                                    </a:rPr>
                                    <m:t>𝛿</m:t>
                                  </m:r>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r>
                                <a:rPr lang="zh-CN" altLang="en-US" b="0" i="0">
                                  <a:latin typeface="Cambria Math" panose="02040503050406030204" pitchFamily="18" charset="0"/>
                                </a:rPr>
                                <m:t>−2</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p>
                                <m:sSupPr>
                                  <m:ctrlPr>
                                    <a:rPr lang="zh-CN" altLang="en-US" b="0" i="1">
                                      <a:latin typeface="Cambria Math"/>
                                    </a:rPr>
                                  </m:ctrlPr>
                                </m:sSupPr>
                                <m:e>
                                  <m:r>
                                    <a:rPr lang="zh-CN" altLang="en-US" b="1" i="1">
                                      <a:latin typeface="Cambria Math" panose="02040503050406030204" pitchFamily="18" charset="0"/>
                                    </a:rPr>
                                    <m:t>𝒈</m:t>
                                  </m:r>
                                </m:e>
                                <m:sup>
                                  <m:r>
                                    <a:rPr lang="zh-CN" altLang="en-US" b="0" i="1">
                                      <a:latin typeface="Cambria Math" panose="02040503050406030204" pitchFamily="18" charset="0"/>
                                    </a:rPr>
                                    <m:t>𝑒</m:t>
                                  </m:r>
                                </m:sup>
                              </m:sSup>
                            </m:e>
                            <m:e>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𝝓</m:t>
                                      </m:r>
                                    </m:e>
                                  </m:acc>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0" i="0">
                                      <a:latin typeface="Cambria Math" panose="02040503050406030204" pitchFamily="18" charset="0"/>
                                    </a:rPr>
                                    <m:t>−</m:t>
                                  </m:r>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𝑖𝑏</m:t>
                                  </m:r>
                                </m:sub>
                                <m:sup>
                                  <m:r>
                                    <a:rPr lang="zh-CN" altLang="en-US" b="0" i="1">
                                      <a:latin typeface="Cambria Math" panose="02040503050406030204" pitchFamily="18" charset="0"/>
                                    </a:rPr>
                                    <m:t>𝑏</m:t>
                                  </m:r>
                                </m:sup>
                              </m:sSubSup>
                              <m:r>
                                <a:rPr lang="zh-CN" altLang="en-US" b="0" i="0">
                                  <a:latin typeface="Cambria Math" panose="02040503050406030204" pitchFamily="18" charset="0"/>
                                </a:rPr>
                                <m:t>−</m:t>
                              </m:r>
                              <m:d>
                                <m:dPr>
                                  <m:ctrlPr>
                                    <a:rPr lang="zh-CN" altLang="en-US" b="0" i="1">
                                      <a:latin typeface="Cambria Math"/>
                                    </a:rPr>
                                  </m:ctrlPr>
                                </m:dPr>
                                <m:e>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e>
                              </m:d>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𝒈</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𝑔</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𝑔</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𝑔</m:t>
                                  </m:r>
                                </m:sub>
                              </m:sSub>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𝒂</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𝑎</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𝑎</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𝑎</m:t>
                                  </m:r>
                                </m:sub>
                              </m:sSub>
                            </m:e>
                            <m:e>
                              <m:sSub>
                                <m:sSubPr>
                                  <m:ctrlPr>
                                    <a:rPr lang="zh-CN" altLang="en-US" b="0" i="1" smtClean="0">
                                      <a:solidFill>
                                        <a:srgbClr val="FF0000"/>
                                      </a:solidFill>
                                      <a:latin typeface="Cambria Math"/>
                                    </a:rPr>
                                  </m:ctrlPr>
                                </m:sSubPr>
                                <m:e>
                                  <m:acc>
                                    <m:accPr>
                                      <m:chr m:val="̇"/>
                                      <m:ctrlPr>
                                        <a:rPr lang="zh-CN" altLang="en-US" b="0" i="1">
                                          <a:solidFill>
                                            <a:srgbClr val="FF0000"/>
                                          </a:solidFill>
                                          <a:latin typeface="Cambria Math"/>
                                        </a:rPr>
                                      </m:ctrlPr>
                                    </m:accPr>
                                    <m:e>
                                      <m:r>
                                        <a:rPr lang="zh-CN" altLang="en-US" b="1" i="1">
                                          <a:solidFill>
                                            <a:srgbClr val="FF0000"/>
                                          </a:solidFill>
                                          <a:latin typeface="Cambria Math" panose="02040503050406030204" pitchFamily="18" charset="0"/>
                                        </a:rPr>
                                        <m:t>𝝓</m:t>
                                      </m:r>
                                    </m:e>
                                  </m:acc>
                                </m:e>
                                <m:sub>
                                  <m:r>
                                    <a:rPr lang="zh-CN" altLang="en-US" b="0" i="1">
                                      <a:solidFill>
                                        <a:srgbClr val="FF0000"/>
                                      </a:solidFill>
                                      <a:latin typeface="Cambria Math" panose="02040503050406030204" pitchFamily="18" charset="0"/>
                                    </a:rPr>
                                    <m:t>𝑖</m:t>
                                  </m:r>
                                </m:sub>
                              </m:sSub>
                              <m:r>
                                <a:rPr lang="zh-CN" altLang="en-US" b="0" i="0">
                                  <a:solidFill>
                                    <a:srgbClr val="FF0000"/>
                                  </a:solidFill>
                                  <a:latin typeface="Cambria Math" panose="02040503050406030204" pitchFamily="18" charset="0"/>
                                </a:rPr>
                                <m:t>&amp;=0</m:t>
                              </m:r>
                            </m:e>
                            <m:e>
                              <m:r>
                                <a:rPr lang="zh-CN" altLang="en-US" b="0" i="1" smtClean="0">
                                  <a:solidFill>
                                    <a:srgbClr val="FF0000"/>
                                  </a:solidFill>
                                  <a:latin typeface="Cambria Math" panose="02040503050406030204" pitchFamily="18" charset="0"/>
                                </a:rPr>
                                <m:t>𝛿</m:t>
                              </m:r>
                              <m:sSub>
                                <m:sSubPr>
                                  <m:ctrlPr>
                                    <a:rPr lang="zh-CN" altLang="en-US" b="0" i="1">
                                      <a:solidFill>
                                        <a:srgbClr val="FF0000"/>
                                      </a:solidFill>
                                      <a:latin typeface="Cambria Math"/>
                                    </a:rPr>
                                  </m:ctrlPr>
                                </m:sSubPr>
                                <m:e>
                                  <m:acc>
                                    <m:accPr>
                                      <m:chr m:val="̇"/>
                                      <m:ctrlPr>
                                        <a:rPr lang="zh-CN" altLang="en-US" b="0" i="1">
                                          <a:solidFill>
                                            <a:srgbClr val="FF0000"/>
                                          </a:solidFill>
                                          <a:latin typeface="Cambria Math"/>
                                        </a:rPr>
                                      </m:ctrlPr>
                                    </m:accPr>
                                    <m:e>
                                      <m:r>
                                        <a:rPr lang="zh-CN" altLang="en-US" b="1" i="1">
                                          <a:solidFill>
                                            <a:srgbClr val="FF0000"/>
                                          </a:solidFill>
                                          <a:latin typeface="Cambria Math" panose="02040503050406030204" pitchFamily="18" charset="0"/>
                                        </a:rPr>
                                        <m:t>𝒓</m:t>
                                      </m:r>
                                    </m:e>
                                  </m:acc>
                                </m:e>
                                <m:sub>
                                  <m:r>
                                    <a:rPr lang="zh-CN" altLang="en-US" b="0" i="1">
                                      <a:solidFill>
                                        <a:srgbClr val="FF0000"/>
                                      </a:solidFill>
                                      <a:latin typeface="Cambria Math" panose="02040503050406030204" pitchFamily="18" charset="0"/>
                                    </a:rPr>
                                    <m:t>𝑖</m:t>
                                  </m:r>
                                </m:sub>
                              </m:sSub>
                              <m:r>
                                <a:rPr lang="zh-CN" altLang="en-US" b="0" i="0">
                                  <a:solidFill>
                                    <a:srgbClr val="FF0000"/>
                                  </a:solidFill>
                                  <a:latin typeface="Cambria Math" panose="02040503050406030204" pitchFamily="18" charset="0"/>
                                </a:rPr>
                                <m:t>&amp;=0</m:t>
                              </m:r>
                            </m:e>
                          </m:eqArr>
                        </m:e>
                      </m:d>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6322650" y="1964934"/>
                <a:ext cx="5447965" cy="3022366"/>
              </a:xfrm>
              <a:prstGeom prst="rect">
                <a:avLst/>
              </a:prstGeom>
              <a:blipFill rotWithShape="0">
                <a:blip r:embed="rId6"/>
                <a:stretch>
                  <a:fillRect/>
                </a:stretch>
              </a:blipFill>
            </p:spPr>
            <p:txBody>
              <a:bodyPr/>
              <a:lstStyle/>
              <a:p>
                <a:r>
                  <a:rPr lang="zh-CN" altLang="en-US">
                    <a:noFill/>
                  </a:rPr>
                  <a:t> </a:t>
                </a:r>
              </a:p>
            </p:txBody>
          </p:sp>
        </mc:Fallback>
      </mc:AlternateContent>
      <p:sp>
        <p:nvSpPr>
          <p:cNvPr id="10" name="文本框 9"/>
          <p:cNvSpPr txBox="1"/>
          <p:nvPr/>
        </p:nvSpPr>
        <p:spPr>
          <a:xfrm>
            <a:off x="1074900" y="4383164"/>
            <a:ext cx="5057795"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特征点与</a:t>
            </a:r>
            <a:r>
              <a:rPr lang="zh-CN" altLang="zh-CN" sz="2000" dirty="0">
                <a:latin typeface="楷体" panose="02010609060101010101" pitchFamily="49" charset="-122"/>
                <a:ea typeface="楷体" panose="02010609060101010101" pitchFamily="49" charset="-122"/>
              </a:rPr>
              <a:t>序列影像之间形成的几何约束关系</a:t>
            </a:r>
          </a:p>
        </p:txBody>
      </p:sp>
      <p:sp>
        <p:nvSpPr>
          <p:cNvPr id="11" name="文本框 10"/>
          <p:cNvSpPr txBox="1"/>
          <p:nvPr/>
        </p:nvSpPr>
        <p:spPr>
          <a:xfrm>
            <a:off x="2448674" y="1630003"/>
            <a:ext cx="2492990" cy="400110"/>
          </a:xfrm>
          <a:prstGeom prst="rect">
            <a:avLst/>
          </a:prstGeom>
          <a:noFill/>
        </p:spPr>
        <p:txBody>
          <a:bodyPr wrap="none" rtlCol="0">
            <a:spAutoFit/>
          </a:bodyPr>
          <a:lstStyle/>
          <a:p>
            <a:r>
              <a:rPr lang="zh-CN" altLang="en-US" sz="2000" dirty="0"/>
              <a:t>未知环境中的特征点</a:t>
            </a:r>
          </a:p>
        </p:txBody>
      </p:sp>
      <p:sp>
        <p:nvSpPr>
          <p:cNvPr id="9" name="下箭头 8"/>
          <p:cNvSpPr/>
          <p:nvPr/>
        </p:nvSpPr>
        <p:spPr bwMode="auto">
          <a:xfrm>
            <a:off x="3501440" y="4964965"/>
            <a:ext cx="387458" cy="471761"/>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2" name="文本框 11"/>
          <p:cNvSpPr txBox="1"/>
          <p:nvPr/>
        </p:nvSpPr>
        <p:spPr>
          <a:xfrm>
            <a:off x="1422752" y="5618418"/>
            <a:ext cx="4544834" cy="707886"/>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多帧影像的位置和姿态之间的约束</a:t>
            </a:r>
            <a:r>
              <a:rPr lang="zh-CN" altLang="en-US" sz="2000" dirty="0" smtClean="0">
                <a:latin typeface="楷体" panose="02010609060101010101" pitchFamily="49" charset="-122"/>
                <a:ea typeface="楷体" panose="02010609060101010101" pitchFamily="49" charset="-122"/>
              </a:rPr>
              <a:t>关系</a:t>
            </a:r>
            <a:endParaRPr lang="en-US" altLang="zh-CN" sz="2000" dirty="0" smtClean="0">
              <a:latin typeface="楷体" panose="02010609060101010101" pitchFamily="49" charset="-122"/>
              <a:ea typeface="楷体" panose="02010609060101010101" pitchFamily="49" charset="-122"/>
            </a:endParaRPr>
          </a:p>
          <a:p>
            <a:r>
              <a:rPr lang="zh-CN" altLang="en-US" sz="2000" dirty="0" smtClean="0">
                <a:latin typeface="楷体" panose="02010609060101010101" pitchFamily="49" charset="-122"/>
                <a:ea typeface="楷体" panose="02010609060101010101" pitchFamily="49" charset="-122"/>
              </a:rPr>
              <a:t>            </a:t>
            </a:r>
            <a:r>
              <a:rPr lang="zh-CN" altLang="en-US" sz="2000" dirty="0" smtClean="0">
                <a:solidFill>
                  <a:srgbClr val="FF0000"/>
                </a:solidFill>
                <a:latin typeface="楷体" panose="02010609060101010101" pitchFamily="49" charset="-122"/>
                <a:ea typeface="楷体" panose="02010609060101010101" pitchFamily="49" charset="-122"/>
              </a:rPr>
              <a:t>滑动窗口技术</a:t>
            </a:r>
            <a:endParaRPr lang="zh-CN" altLang="zh-CN" sz="2000" dirty="0">
              <a:solidFill>
                <a:srgbClr val="FF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68426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t>基于多状态约束的视觉</a:t>
            </a:r>
            <a:r>
              <a:rPr lang="en-US" altLang="zh-CN" sz="4000" b="1" dirty="0"/>
              <a:t>/</a:t>
            </a:r>
            <a:r>
              <a:rPr lang="en-US" altLang="zh-CN" sz="4000" b="1" dirty="0">
                <a:latin typeface="Times New Roman" panose="02020603050405020304" pitchFamily="18" charset="0"/>
                <a:cs typeface="Times New Roman" panose="02020603050405020304" pitchFamily="18" charset="0"/>
              </a:rPr>
              <a:t>INS</a:t>
            </a:r>
            <a:r>
              <a:rPr lang="zh-CN" altLang="en-US" sz="4000" b="1" dirty="0"/>
              <a:t>紧组合滤波模型</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48</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6" name="内容占位符 2"/>
              <p:cNvSpPr txBox="1">
                <a:spLocks/>
              </p:cNvSpPr>
              <p:nvPr/>
            </p:nvSpPr>
            <p:spPr bwMode="auto">
              <a:xfrm>
                <a:off x="719668" y="1637907"/>
                <a:ext cx="5816681" cy="47450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just"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Arial" panose="020B0604020202020204" pitchFamily="34" charset="0"/>
                    <a:ea typeface="+mn-ea"/>
                    <a:cs typeface="Arial" panose="020B0604020202020204" pitchFamily="34" charset="0"/>
                  </a:defRPr>
                </a:lvl1pPr>
                <a:lvl2pPr marL="908050" indent="-436563" algn="just"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925" indent="-395288" algn="just"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63" indent="-387350" algn="just"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913" indent="-398463" algn="just"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量测模型</a:t>
                </a:r>
                <a:endParaRPr lang="en-US" altLang="zh-CN" dirty="0"/>
              </a:p>
              <a:p>
                <a:pPr>
                  <a:buFont typeface="Wingdings" panose="05000000000000000000" pitchFamily="2" charset="2"/>
                  <a:buChar char="l"/>
                </a:pPr>
                <a:r>
                  <a:rPr lang="zh-CN" altLang="en-US" sz="2400" dirty="0"/>
                  <a:t>相机透视投影模型</a:t>
                </a:r>
                <a:endParaRPr lang="en-US" altLang="zh-CN" sz="2400" dirty="0"/>
              </a:p>
              <a:p>
                <a:pPr marL="0" indent="0">
                  <a:buNone/>
                </a:pPr>
                <a14:m>
                  <m:oMath xmlns:m="http://schemas.openxmlformats.org/officeDocument/2006/math">
                    <m:sSubSup>
                      <m:sSubSupPr>
                        <m:ctrlPr>
                          <a:rPr lang="zh-CN" altLang="zh-CN" sz="2000" i="1">
                            <a:latin typeface="Cambria Math"/>
                          </a:rPr>
                        </m:ctrlPr>
                      </m:sSubSupPr>
                      <m:e>
                        <m:r>
                          <a:rPr lang="en-US" altLang="zh-CN" sz="2000" b="1" i="1">
                            <a:latin typeface="Cambria Math" panose="02040503050406030204" pitchFamily="18" charset="0"/>
                          </a:rPr>
                          <m:t>𝒛</m:t>
                        </m:r>
                      </m:e>
                      <m:sub>
                        <m:r>
                          <a:rPr lang="en-US" altLang="zh-CN" sz="2000" i="1">
                            <a:latin typeface="Cambria Math" panose="02040503050406030204" pitchFamily="18" charset="0"/>
                          </a:rPr>
                          <m:t>𝑖</m:t>
                        </m:r>
                      </m:sub>
                      <m:sup>
                        <m:r>
                          <a:rPr lang="en-US" altLang="zh-CN" sz="2000" i="1">
                            <a:latin typeface="Cambria Math" panose="02040503050406030204" pitchFamily="18" charset="0"/>
                          </a:rPr>
                          <m:t>(</m:t>
                        </m:r>
                        <m:r>
                          <a:rPr lang="en-US" altLang="zh-CN" sz="2000" i="1">
                            <a:latin typeface="Cambria Math" panose="02040503050406030204" pitchFamily="18" charset="0"/>
                          </a:rPr>
                          <m:t>𝑗</m:t>
                        </m:r>
                        <m:r>
                          <a:rPr lang="en-US" altLang="zh-CN" sz="2000" i="1">
                            <a:latin typeface="Cambria Math" panose="02040503050406030204" pitchFamily="18" charset="0"/>
                          </a:rPr>
                          <m:t>)</m:t>
                        </m:r>
                      </m:sup>
                    </m:sSubSup>
                    <m:r>
                      <a:rPr lang="en-US" altLang="zh-CN" sz="2000" i="1">
                        <a:latin typeface="Cambria Math" panose="02040503050406030204" pitchFamily="18" charset="0"/>
                      </a:rPr>
                      <m:t>=</m:t>
                    </m:r>
                    <m:f>
                      <m:fPr>
                        <m:ctrlPr>
                          <a:rPr lang="zh-CN" altLang="zh-CN" sz="2000" i="1">
                            <a:latin typeface="Cambria Math"/>
                          </a:rPr>
                        </m:ctrlPr>
                      </m:fPr>
                      <m:num>
                        <m:r>
                          <a:rPr lang="en-US" altLang="zh-CN" sz="2000" i="1">
                            <a:latin typeface="Cambria Math" panose="02040503050406030204" pitchFamily="18" charset="0"/>
                          </a:rPr>
                          <m:t>1</m:t>
                        </m:r>
                      </m:num>
                      <m:den>
                        <m:sSubSup>
                          <m:sSubSupPr>
                            <m:ctrlPr>
                              <a:rPr lang="zh-CN" altLang="zh-CN" sz="2000" i="1">
                                <a:latin typeface="Cambria Math"/>
                              </a:rPr>
                            </m:ctrlPr>
                          </m:sSubSupPr>
                          <m:e>
                            <m:r>
                              <a:rPr lang="en-US" altLang="zh-CN" sz="2000" i="1">
                                <a:latin typeface="Cambria Math" panose="02040503050406030204" pitchFamily="18" charset="0"/>
                              </a:rPr>
                              <m:t>𝑍</m:t>
                            </m:r>
                          </m:e>
                          <m:sub>
                            <m:r>
                              <a:rPr lang="en-US" altLang="zh-CN" sz="2000" i="1">
                                <a:latin typeface="Cambria Math" panose="02040503050406030204" pitchFamily="18" charset="0"/>
                              </a:rPr>
                              <m:t>𝑗</m:t>
                            </m:r>
                          </m:sub>
                          <m:sup>
                            <m:sSub>
                              <m:sSubPr>
                                <m:ctrlPr>
                                  <a:rPr lang="zh-CN" altLang="zh-CN" sz="2000" i="1">
                                    <a:latin typeface="Cambria Math"/>
                                  </a:rPr>
                                </m:ctrlPr>
                              </m:sSubPr>
                              <m:e>
                                <m:r>
                                  <a:rPr lang="en-US" altLang="zh-CN" sz="2000" i="1">
                                    <a:latin typeface="Cambria Math" panose="02040503050406030204" pitchFamily="18" charset="0"/>
                                  </a:rPr>
                                  <m:t>𝐶</m:t>
                                </m:r>
                              </m:e>
                              <m:sub>
                                <m:r>
                                  <a:rPr lang="en-US" altLang="zh-CN" sz="2000" i="1">
                                    <a:latin typeface="Cambria Math" panose="02040503050406030204" pitchFamily="18" charset="0"/>
                                  </a:rPr>
                                  <m:t>𝑖</m:t>
                                </m:r>
                              </m:sub>
                            </m:sSub>
                          </m:sup>
                        </m:sSubSup>
                      </m:den>
                    </m:f>
                    <m:d>
                      <m:dPr>
                        <m:begChr m:val="["/>
                        <m:endChr m:val="]"/>
                        <m:ctrlPr>
                          <a:rPr lang="zh-CN" altLang="zh-CN" sz="2000" i="1">
                            <a:latin typeface="Cambria Math"/>
                          </a:rPr>
                        </m:ctrlPr>
                      </m:dPr>
                      <m:e>
                        <m:m>
                          <m:mPr>
                            <m:mcs>
                              <m:mc>
                                <m:mcPr>
                                  <m:count m:val="1"/>
                                  <m:mcJc m:val="center"/>
                                </m:mcPr>
                              </m:mc>
                            </m:mcs>
                            <m:ctrlPr>
                              <a:rPr lang="zh-CN" altLang="zh-CN" sz="2000" i="1">
                                <a:latin typeface="Cambria Math"/>
                              </a:rPr>
                            </m:ctrlPr>
                          </m:mPr>
                          <m:mr>
                            <m:e>
                              <m:sSubSup>
                                <m:sSubSupPr>
                                  <m:ctrlPr>
                                    <a:rPr lang="zh-CN" altLang="zh-CN" sz="2000" i="1">
                                      <a:latin typeface="Cambria Math"/>
                                    </a:rPr>
                                  </m:ctrlPr>
                                </m:sSubSupPr>
                                <m:e>
                                  <m:r>
                                    <a:rPr lang="en-US" altLang="zh-CN" sz="2000" i="1">
                                      <a:latin typeface="Cambria Math" panose="02040503050406030204" pitchFamily="18" charset="0"/>
                                    </a:rPr>
                                    <m:t>𝑋</m:t>
                                  </m:r>
                                </m:e>
                                <m:sub>
                                  <m:r>
                                    <a:rPr lang="en-US" altLang="zh-CN" sz="2000" i="1">
                                      <a:latin typeface="Cambria Math" panose="02040503050406030204" pitchFamily="18" charset="0"/>
                                    </a:rPr>
                                    <m:t>𝑗</m:t>
                                  </m:r>
                                </m:sub>
                                <m:sup>
                                  <m:sSub>
                                    <m:sSubPr>
                                      <m:ctrlPr>
                                        <a:rPr lang="zh-CN" altLang="zh-CN" sz="2000" i="1">
                                          <a:latin typeface="Cambria Math"/>
                                        </a:rPr>
                                      </m:ctrlPr>
                                    </m:sSubPr>
                                    <m:e>
                                      <m:r>
                                        <a:rPr lang="en-US" altLang="zh-CN" sz="2000" i="1">
                                          <a:latin typeface="Cambria Math" panose="02040503050406030204" pitchFamily="18" charset="0"/>
                                        </a:rPr>
                                        <m:t>𝐶</m:t>
                                      </m:r>
                                    </m:e>
                                    <m:sub>
                                      <m:r>
                                        <a:rPr lang="en-US" altLang="zh-CN" sz="2000" i="1">
                                          <a:latin typeface="Cambria Math" panose="02040503050406030204" pitchFamily="18" charset="0"/>
                                        </a:rPr>
                                        <m:t>𝑖</m:t>
                                      </m:r>
                                    </m:sub>
                                  </m:sSub>
                                </m:sup>
                              </m:sSubSup>
                            </m:e>
                          </m:mr>
                          <m:mr>
                            <m:e>
                              <m:sSubSup>
                                <m:sSubSupPr>
                                  <m:ctrlPr>
                                    <a:rPr lang="zh-CN" altLang="zh-CN" sz="2000" i="1">
                                      <a:latin typeface="Cambria Math"/>
                                    </a:rPr>
                                  </m:ctrlPr>
                                </m:sSubSupPr>
                                <m:e>
                                  <m:r>
                                    <a:rPr lang="en-US" altLang="zh-CN" sz="2000" i="1">
                                      <a:latin typeface="Cambria Math" panose="02040503050406030204" pitchFamily="18" charset="0"/>
                                    </a:rPr>
                                    <m:t>𝑌</m:t>
                                  </m:r>
                                </m:e>
                                <m:sub>
                                  <m:r>
                                    <a:rPr lang="en-US" altLang="zh-CN" sz="2000" i="1">
                                      <a:latin typeface="Cambria Math" panose="02040503050406030204" pitchFamily="18" charset="0"/>
                                    </a:rPr>
                                    <m:t>𝑗</m:t>
                                  </m:r>
                                </m:sub>
                                <m:sup>
                                  <m:sSub>
                                    <m:sSubPr>
                                      <m:ctrlPr>
                                        <a:rPr lang="zh-CN" altLang="zh-CN" sz="2000" i="1">
                                          <a:latin typeface="Cambria Math"/>
                                        </a:rPr>
                                      </m:ctrlPr>
                                    </m:sSubPr>
                                    <m:e>
                                      <m:r>
                                        <a:rPr lang="en-US" altLang="zh-CN" sz="2000" i="1">
                                          <a:latin typeface="Cambria Math" panose="02040503050406030204" pitchFamily="18" charset="0"/>
                                        </a:rPr>
                                        <m:t>𝐶</m:t>
                                      </m:r>
                                    </m:e>
                                    <m:sub>
                                      <m:r>
                                        <a:rPr lang="en-US" altLang="zh-CN" sz="2000" i="1">
                                          <a:latin typeface="Cambria Math" panose="02040503050406030204" pitchFamily="18" charset="0"/>
                                        </a:rPr>
                                        <m:t>𝑖</m:t>
                                      </m:r>
                                    </m:sub>
                                  </m:sSub>
                                </m:sup>
                              </m:sSubSup>
                            </m:e>
                          </m:mr>
                        </m:m>
                      </m:e>
                    </m:d>
                    <m:r>
                      <a:rPr lang="en-US" altLang="zh-CN" sz="2000" i="1">
                        <a:latin typeface="Cambria Math" panose="02040503050406030204" pitchFamily="18" charset="0"/>
                      </a:rPr>
                      <m:t>+</m:t>
                    </m:r>
                    <m:sSubSup>
                      <m:sSubSupPr>
                        <m:ctrlPr>
                          <a:rPr lang="zh-CN" altLang="zh-CN" sz="2000" i="1">
                            <a:latin typeface="Cambria Math"/>
                          </a:rPr>
                        </m:ctrlPr>
                      </m:sSubSupPr>
                      <m:e>
                        <m:r>
                          <a:rPr lang="en-US" altLang="zh-CN" sz="2000" b="1" i="1">
                            <a:latin typeface="Cambria Math" panose="02040503050406030204" pitchFamily="18" charset="0"/>
                          </a:rPr>
                          <m:t>𝒏</m:t>
                        </m:r>
                      </m:e>
                      <m:sub>
                        <m:r>
                          <a:rPr lang="en-US" altLang="zh-CN" sz="2000" i="1">
                            <a:latin typeface="Cambria Math" panose="02040503050406030204" pitchFamily="18" charset="0"/>
                          </a:rPr>
                          <m:t>𝑖</m:t>
                        </m:r>
                      </m:sub>
                      <m:sup>
                        <m:r>
                          <a:rPr lang="en-US" altLang="zh-CN" sz="2000" i="1">
                            <a:latin typeface="Cambria Math" panose="02040503050406030204" pitchFamily="18" charset="0"/>
                          </a:rPr>
                          <m:t>(</m:t>
                        </m:r>
                        <m:r>
                          <a:rPr lang="en-US" altLang="zh-CN" sz="2000" i="1">
                            <a:latin typeface="Cambria Math" panose="02040503050406030204" pitchFamily="18" charset="0"/>
                          </a:rPr>
                          <m:t>𝑗</m:t>
                        </m:r>
                        <m:r>
                          <a:rPr lang="en-US" altLang="zh-CN" sz="2000" i="1">
                            <a:latin typeface="Cambria Math" panose="02040503050406030204" pitchFamily="18" charset="0"/>
                          </a:rPr>
                          <m:t>)</m:t>
                        </m:r>
                      </m:sup>
                    </m:sSubSup>
                  </m:oMath>
                </a14:m>
                <a:r>
                  <a:rPr lang="en-US" altLang="zh-CN" sz="1800" dirty="0"/>
                  <a:t>   </a:t>
                </a:r>
                <a14:m>
                  <m:oMath xmlns:m="http://schemas.openxmlformats.org/officeDocument/2006/math">
                    <m:sSubSup>
                      <m:sSubSupPr>
                        <m:ctrlPr>
                          <a:rPr lang="zh-CN" altLang="zh-CN" sz="1800" i="1">
                            <a:latin typeface="Cambria Math"/>
                          </a:rPr>
                        </m:ctrlPr>
                      </m:sSubSupPr>
                      <m:e>
                        <m:r>
                          <a:rPr lang="en-US" altLang="zh-CN" sz="1800" b="1" i="1">
                            <a:latin typeface="Cambria Math" panose="02040503050406030204" pitchFamily="18" charset="0"/>
                          </a:rPr>
                          <m:t>𝒑</m:t>
                        </m:r>
                      </m:e>
                      <m:sub>
                        <m:sSub>
                          <m:sSubPr>
                            <m:ctrlPr>
                              <a:rPr lang="zh-CN" altLang="zh-CN" sz="1800" i="1">
                                <a:latin typeface="Cambria Math"/>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𝑗</m:t>
                            </m:r>
                          </m:sub>
                        </m:sSub>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r>
                      <a:rPr lang="en-US" altLang="zh-CN" sz="1800" i="1">
                        <a:latin typeface="Cambria Math" panose="02040503050406030204" pitchFamily="18" charset="0"/>
                      </a:rPr>
                      <m:t>=</m:t>
                    </m:r>
                    <m:d>
                      <m:dPr>
                        <m:begChr m:val="["/>
                        <m:endChr m:val="]"/>
                        <m:ctrlPr>
                          <a:rPr lang="zh-CN" altLang="zh-CN" sz="1800" i="1">
                            <a:latin typeface="Cambria Math"/>
                          </a:rPr>
                        </m:ctrlPr>
                      </m:dPr>
                      <m:e>
                        <m:m>
                          <m:mPr>
                            <m:mcs>
                              <m:mc>
                                <m:mcPr>
                                  <m:count m:val="1"/>
                                  <m:mcJc m:val="center"/>
                                </m:mcPr>
                              </m:mc>
                            </m:mcs>
                            <m:ctrlPr>
                              <a:rPr lang="zh-CN" altLang="zh-CN" sz="1800" i="1">
                                <a:latin typeface="Cambria Math"/>
                              </a:rPr>
                            </m:ctrlPr>
                          </m:mPr>
                          <m:mr>
                            <m:e>
                              <m:sSubSup>
                                <m:sSubSupPr>
                                  <m:ctrlPr>
                                    <a:rPr lang="zh-CN" altLang="zh-CN" sz="1800" i="1">
                                      <a:latin typeface="Cambria Math"/>
                                    </a:rPr>
                                  </m:ctrlPr>
                                </m:sSubSupPr>
                                <m:e>
                                  <m:r>
                                    <a:rPr lang="en-US" altLang="zh-CN" sz="1800" i="1">
                                      <a:latin typeface="Cambria Math" panose="02040503050406030204" pitchFamily="18" charset="0"/>
                                    </a:rPr>
                                    <m:t>𝑋</m:t>
                                  </m:r>
                                </m:e>
                                <m:sub>
                                  <m:r>
                                    <a:rPr lang="en-US" altLang="zh-CN" sz="1800" i="1">
                                      <a:latin typeface="Cambria Math" panose="02040503050406030204" pitchFamily="18" charset="0"/>
                                    </a:rPr>
                                    <m:t>𝑗</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e>
                          </m:mr>
                          <m:mr>
                            <m:e>
                              <m:sSubSup>
                                <m:sSubSupPr>
                                  <m:ctrlPr>
                                    <a:rPr lang="zh-CN" altLang="zh-CN" sz="1800" i="1">
                                      <a:latin typeface="Cambria Math"/>
                                    </a:rPr>
                                  </m:ctrlPr>
                                </m:sSubSupPr>
                                <m:e>
                                  <m:r>
                                    <a:rPr lang="en-US" altLang="zh-CN" sz="1800" i="1">
                                      <a:latin typeface="Cambria Math" panose="02040503050406030204" pitchFamily="18" charset="0"/>
                                    </a:rPr>
                                    <m:t>𝑌</m:t>
                                  </m:r>
                                </m:e>
                                <m:sub>
                                  <m:r>
                                    <a:rPr lang="en-US" altLang="zh-CN" sz="1800" i="1">
                                      <a:latin typeface="Cambria Math" panose="02040503050406030204" pitchFamily="18" charset="0"/>
                                    </a:rPr>
                                    <m:t>𝑗</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e>
                          </m:mr>
                          <m:mr>
                            <m:e>
                              <m:sSubSup>
                                <m:sSubSupPr>
                                  <m:ctrlPr>
                                    <a:rPr lang="zh-CN" altLang="zh-CN" sz="1800" i="1">
                                      <a:latin typeface="Cambria Math"/>
                                    </a:rPr>
                                  </m:ctrlPr>
                                </m:sSubSupPr>
                                <m:e>
                                  <m:r>
                                    <a:rPr lang="en-US" altLang="zh-CN" sz="1800" i="1">
                                      <a:latin typeface="Cambria Math" panose="02040503050406030204" pitchFamily="18" charset="0"/>
                                    </a:rPr>
                                    <m:t>𝑍</m:t>
                                  </m:r>
                                </m:e>
                                <m:sub>
                                  <m:r>
                                    <a:rPr lang="en-US" altLang="zh-CN" sz="1800" i="1">
                                      <a:latin typeface="Cambria Math" panose="02040503050406030204" pitchFamily="18" charset="0"/>
                                    </a:rPr>
                                    <m:t>𝑗</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e>
                          </m:mr>
                        </m:m>
                      </m:e>
                    </m:d>
                    <m:r>
                      <a:rPr lang="en-US" altLang="zh-CN" sz="1800"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𝑹</m:t>
                        </m:r>
                      </m:e>
                      <m:sub>
                        <m:r>
                          <a:rPr lang="en-US" altLang="zh-CN" sz="1800" i="1">
                            <a:latin typeface="Cambria Math" panose="02040503050406030204" pitchFamily="18" charset="0"/>
                          </a:rPr>
                          <m:t>𝐺</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r>
                      <a:rPr lang="en-US" altLang="zh-CN" sz="1800" i="1">
                        <a:latin typeface="Cambria Math" panose="02040503050406030204" pitchFamily="18" charset="0"/>
                      </a:rPr>
                      <m:t>(</m:t>
                    </m:r>
                    <m:sSubSup>
                      <m:sSubSupPr>
                        <m:ctrlPr>
                          <a:rPr lang="zh-CN" altLang="zh-CN" sz="1800" i="1" smtClean="0">
                            <a:solidFill>
                              <a:srgbClr val="FF0000"/>
                            </a:solidFill>
                            <a:latin typeface="Cambria Math"/>
                          </a:rPr>
                        </m:ctrlPr>
                      </m:sSubSupPr>
                      <m:e>
                        <m:r>
                          <a:rPr lang="en-US" altLang="zh-CN" sz="1800" b="1" i="1">
                            <a:solidFill>
                              <a:srgbClr val="FF0000"/>
                            </a:solidFill>
                            <a:latin typeface="Cambria Math" panose="02040503050406030204" pitchFamily="18" charset="0"/>
                          </a:rPr>
                          <m:t>𝒑</m:t>
                        </m:r>
                      </m:e>
                      <m:sub>
                        <m:sSub>
                          <m:sSubPr>
                            <m:ctrlPr>
                              <a:rPr lang="zh-CN" altLang="zh-CN" sz="1800" i="1">
                                <a:solidFill>
                                  <a:srgbClr val="FF0000"/>
                                </a:solidFill>
                                <a:latin typeface="Cambria Math"/>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𝑗</m:t>
                            </m:r>
                          </m:sub>
                        </m:sSub>
                      </m:sub>
                      <m:sup>
                        <m:r>
                          <a:rPr lang="en-US" altLang="zh-CN" sz="1800" i="1">
                            <a:solidFill>
                              <a:srgbClr val="FF0000"/>
                            </a:solidFill>
                            <a:latin typeface="Cambria Math" panose="02040503050406030204" pitchFamily="18" charset="0"/>
                          </a:rPr>
                          <m:t>𝐺</m:t>
                        </m:r>
                      </m:sup>
                    </m:sSubSup>
                    <m:r>
                      <a:rPr lang="en-US" altLang="zh-CN" sz="1800" i="1">
                        <a:latin typeface="Cambria Math" panose="02040503050406030204" pitchFamily="18" charset="0"/>
                      </a:rPr>
                      <m:t>−</m:t>
                    </m:r>
                    <m:sSubSup>
                      <m:sSubSupPr>
                        <m:ctrlPr>
                          <a:rPr lang="zh-CN" altLang="zh-CN" sz="1800" i="1">
                            <a:latin typeface="Cambria Math"/>
                          </a:rPr>
                        </m:ctrlPr>
                      </m:sSubSupPr>
                      <m:e>
                        <m:r>
                          <a:rPr lang="en-US" altLang="zh-CN" sz="1800" b="1" i="1">
                            <a:latin typeface="Cambria Math" panose="02040503050406030204" pitchFamily="18" charset="0"/>
                          </a:rPr>
                          <m:t>𝒑</m:t>
                        </m:r>
                      </m:e>
                      <m:sub>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b>
                      <m:sup>
                        <m:r>
                          <a:rPr lang="en-US" altLang="zh-CN" sz="1800" i="1">
                            <a:latin typeface="Cambria Math" panose="02040503050406030204" pitchFamily="18" charset="0"/>
                          </a:rPr>
                          <m:t>𝐺</m:t>
                        </m:r>
                      </m:sup>
                    </m:sSubSup>
                    <m:r>
                      <a:rPr lang="en-US" altLang="zh-CN" sz="1800" i="1">
                        <a:latin typeface="Cambria Math" panose="02040503050406030204" pitchFamily="18" charset="0"/>
                      </a:rPr>
                      <m:t>)</m:t>
                    </m:r>
                  </m:oMath>
                </a14:m>
                <a:endParaRPr lang="en-US" altLang="zh-CN" dirty="0"/>
              </a:p>
              <a:p>
                <a:pPr>
                  <a:buFont typeface="Wingdings" panose="05000000000000000000" pitchFamily="2" charset="2"/>
                  <a:buChar char="l"/>
                </a:pPr>
                <a:r>
                  <a:rPr lang="zh-CN" altLang="en-US" sz="2400" dirty="0"/>
                  <a:t>测量残差</a:t>
                </a:r>
                <a:endParaRPr lang="en-US" altLang="zh-CN" sz="2400" dirty="0"/>
              </a:p>
              <a:p>
                <a:pPr marL="0" indent="0">
                  <a:buNone/>
                </a:pPr>
                <a14:m>
                  <m:oMath xmlns:m="http://schemas.openxmlformats.org/officeDocument/2006/math">
                    <m:sSubSup>
                      <m:sSubSupPr>
                        <m:ctrlPr>
                          <a:rPr lang="zh-CN" altLang="zh-CN" sz="1800" i="1">
                            <a:latin typeface="Cambria Math"/>
                          </a:rPr>
                        </m:ctrlPr>
                      </m:sSubSupPr>
                      <m:e>
                        <m:r>
                          <a:rPr lang="en-US" altLang="zh-CN" sz="1800" b="1" i="1">
                            <a:latin typeface="Cambria Math" panose="02040503050406030204" pitchFamily="18" charset="0"/>
                          </a:rPr>
                          <m:t>𝒓</m:t>
                        </m:r>
                      </m:e>
                      <m:sub>
                        <m:r>
                          <a:rPr lang="en-US" altLang="zh-CN" sz="1800" i="1">
                            <a:latin typeface="Cambria Math" panose="02040503050406030204" pitchFamily="18" charset="0"/>
                          </a:rPr>
                          <m:t>𝑖</m:t>
                        </m:r>
                      </m:sub>
                      <m:sup>
                        <m:r>
                          <a:rPr lang="en-US" altLang="zh-CN" sz="1800" i="1">
                            <a:latin typeface="Cambria Math" panose="02040503050406030204" pitchFamily="18" charset="0"/>
                          </a:rPr>
                          <m:t>(</m:t>
                        </m:r>
                        <m:r>
                          <a:rPr lang="en-US" altLang="zh-CN" sz="1800" i="1">
                            <a:latin typeface="Cambria Math" panose="02040503050406030204" pitchFamily="18" charset="0"/>
                          </a:rPr>
                          <m:t>𝑗</m:t>
                        </m:r>
                        <m:r>
                          <a:rPr lang="en-US" altLang="zh-CN" sz="1800" i="1">
                            <a:latin typeface="Cambria Math" panose="02040503050406030204" pitchFamily="18" charset="0"/>
                          </a:rPr>
                          <m:t>)</m:t>
                        </m:r>
                      </m:sup>
                    </m:sSubSup>
                    <m:r>
                      <a:rPr lang="en-US" altLang="zh-CN" sz="1800" i="1">
                        <a:latin typeface="Cambria Math" panose="02040503050406030204" pitchFamily="18" charset="0"/>
                      </a:rPr>
                      <m:t>=</m:t>
                    </m:r>
                    <m:sSubSup>
                      <m:sSubSupPr>
                        <m:ctrlPr>
                          <a:rPr lang="zh-CN" altLang="zh-CN" sz="1800" i="1">
                            <a:latin typeface="Cambria Math"/>
                          </a:rPr>
                        </m:ctrlPr>
                      </m:sSubSupPr>
                      <m:e>
                        <m:r>
                          <a:rPr lang="en-US" altLang="zh-CN" sz="1800" b="1" i="1">
                            <a:latin typeface="Cambria Math" panose="02040503050406030204" pitchFamily="18" charset="0"/>
                          </a:rPr>
                          <m:t>𝒛</m:t>
                        </m:r>
                      </m:e>
                      <m:sub>
                        <m:r>
                          <a:rPr lang="en-US" altLang="zh-CN" sz="1800" i="1">
                            <a:latin typeface="Cambria Math" panose="02040503050406030204" pitchFamily="18" charset="0"/>
                          </a:rPr>
                          <m:t>𝑖</m:t>
                        </m:r>
                      </m:sub>
                      <m:sup>
                        <m:r>
                          <a:rPr lang="en-US" altLang="zh-CN" sz="1800" i="1">
                            <a:latin typeface="Cambria Math" panose="02040503050406030204" pitchFamily="18" charset="0"/>
                          </a:rPr>
                          <m:t>(</m:t>
                        </m:r>
                        <m:r>
                          <a:rPr lang="en-US" altLang="zh-CN" sz="1800" i="1">
                            <a:latin typeface="Cambria Math" panose="02040503050406030204" pitchFamily="18" charset="0"/>
                          </a:rPr>
                          <m:t>𝑗</m:t>
                        </m:r>
                        <m:r>
                          <a:rPr lang="en-US" altLang="zh-CN" sz="1800" i="1">
                            <a:latin typeface="Cambria Math" panose="02040503050406030204" pitchFamily="18" charset="0"/>
                          </a:rPr>
                          <m:t>)</m:t>
                        </m:r>
                      </m:sup>
                    </m:sSubSup>
                    <m:r>
                      <a:rPr lang="en-US" altLang="zh-CN" sz="1800" i="1">
                        <a:latin typeface="Cambria Math" panose="02040503050406030204" pitchFamily="18" charset="0"/>
                      </a:rPr>
                      <m:t>−</m:t>
                    </m:r>
                    <m:sSubSup>
                      <m:sSubSupPr>
                        <m:ctrlPr>
                          <a:rPr lang="zh-CN" altLang="zh-CN" sz="1800" i="1">
                            <a:latin typeface="Cambria Math"/>
                          </a:rPr>
                        </m:ctrlPr>
                      </m:sSubSupPr>
                      <m:e>
                        <m:acc>
                          <m:accPr>
                            <m:chr m:val="̂"/>
                            <m:ctrlPr>
                              <a:rPr lang="zh-CN" altLang="zh-CN" sz="1800" i="1">
                                <a:latin typeface="Cambria Math"/>
                              </a:rPr>
                            </m:ctrlPr>
                          </m:accPr>
                          <m:e>
                            <m:r>
                              <a:rPr lang="en-US" altLang="zh-CN" sz="1800" b="1" i="1">
                                <a:latin typeface="Cambria Math" panose="02040503050406030204" pitchFamily="18" charset="0"/>
                              </a:rPr>
                              <m:t>𝒛</m:t>
                            </m:r>
                          </m:e>
                        </m:acc>
                      </m:e>
                      <m:sub>
                        <m:r>
                          <a:rPr lang="en-US" altLang="zh-CN" sz="1800" i="1">
                            <a:latin typeface="Cambria Math" panose="02040503050406030204" pitchFamily="18" charset="0"/>
                          </a:rPr>
                          <m:t>𝑖</m:t>
                        </m:r>
                      </m:sub>
                      <m:sup>
                        <m:r>
                          <a:rPr lang="en-US" altLang="zh-CN" sz="1800" i="1">
                            <a:latin typeface="Cambria Math" panose="02040503050406030204" pitchFamily="18" charset="0"/>
                          </a:rPr>
                          <m:t>(</m:t>
                        </m:r>
                        <m:r>
                          <a:rPr lang="en-US" altLang="zh-CN" sz="1800" i="1">
                            <a:latin typeface="Cambria Math" panose="02040503050406030204" pitchFamily="18" charset="0"/>
                          </a:rPr>
                          <m:t>𝑗</m:t>
                        </m:r>
                        <m:r>
                          <a:rPr lang="en-US" altLang="zh-CN" sz="1800" i="1">
                            <a:latin typeface="Cambria Math" panose="02040503050406030204" pitchFamily="18" charset="0"/>
                          </a:rPr>
                          <m:t>)</m:t>
                        </m:r>
                      </m:sup>
                    </m:sSubSup>
                  </m:oMath>
                </a14:m>
                <a:r>
                  <a:rPr lang="en-US" altLang="zh-CN" sz="1800" dirty="0"/>
                  <a:t>   </a:t>
                </a:r>
                <a14:m>
                  <m:oMath xmlns:m="http://schemas.openxmlformats.org/officeDocument/2006/math">
                    <m:sSubSup>
                      <m:sSubSupPr>
                        <m:ctrlPr>
                          <a:rPr lang="zh-CN" altLang="zh-CN" sz="1800" i="1">
                            <a:latin typeface="Cambria Math"/>
                          </a:rPr>
                        </m:ctrlPr>
                      </m:sSubSupPr>
                      <m:e>
                        <m:r>
                          <a:rPr lang="en-US" altLang="zh-CN" sz="1800" b="1" i="1">
                            <a:latin typeface="Cambria Math" panose="02040503050406030204" pitchFamily="18" charset="0"/>
                          </a:rPr>
                          <m:t>𝒓</m:t>
                        </m:r>
                      </m:e>
                      <m:sub>
                        <m:r>
                          <a:rPr lang="en-US" altLang="zh-CN" sz="1800" i="1">
                            <a:latin typeface="Cambria Math" panose="02040503050406030204" pitchFamily="18" charset="0"/>
                          </a:rPr>
                          <m:t>𝑖</m:t>
                        </m:r>
                      </m:sub>
                      <m:sup>
                        <m:r>
                          <a:rPr lang="en-US" altLang="zh-CN" sz="1800" i="1">
                            <a:latin typeface="Cambria Math" panose="02040503050406030204" pitchFamily="18" charset="0"/>
                          </a:rPr>
                          <m:t>(</m:t>
                        </m:r>
                        <m:r>
                          <a:rPr lang="en-US" altLang="zh-CN" sz="1800" i="1">
                            <a:latin typeface="Cambria Math" panose="02040503050406030204" pitchFamily="18" charset="0"/>
                          </a:rPr>
                          <m:t>𝑗</m:t>
                        </m:r>
                        <m:r>
                          <a:rPr lang="en-US" altLang="zh-CN" sz="1800" i="1">
                            <a:latin typeface="Cambria Math" panose="02040503050406030204" pitchFamily="18" charset="0"/>
                          </a:rPr>
                          <m:t>)</m:t>
                        </m:r>
                      </m:sup>
                    </m:sSubSup>
                    <m:r>
                      <a:rPr lang="en-US" altLang="zh-CN" sz="1800"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𝑯</m:t>
                        </m:r>
                      </m:e>
                      <m:sub>
                        <m:sSub>
                          <m:sSubPr>
                            <m:ctrlPr>
                              <a:rPr lang="zh-CN" altLang="zh-CN" sz="1800" b="1" i="1">
                                <a:latin typeface="Cambria Math"/>
                              </a:rPr>
                            </m:ctrlPr>
                          </m:sSubPr>
                          <m:e>
                            <m:r>
                              <a:rPr lang="en-US" altLang="zh-CN" sz="1800" b="1" i="1">
                                <a:latin typeface="Cambria Math" panose="02040503050406030204" pitchFamily="18" charset="0"/>
                              </a:rPr>
                              <m:t>𝑿</m:t>
                            </m:r>
                          </m:e>
                          <m:sub>
                            <m:r>
                              <a:rPr lang="en-US" altLang="zh-CN" sz="1800" b="1" i="1">
                                <a:latin typeface="Cambria Math" panose="02040503050406030204" pitchFamily="18" charset="0"/>
                              </a:rPr>
                              <m:t>𝒊</m:t>
                            </m:r>
                          </m:sub>
                        </m:sSub>
                      </m:sub>
                      <m:sup>
                        <m:d>
                          <m:dPr>
                            <m:ctrlPr>
                              <a:rPr lang="zh-CN" altLang="zh-CN" sz="1800" i="1">
                                <a:latin typeface="Cambria Math"/>
                              </a:rPr>
                            </m:ctrlPr>
                          </m:dPr>
                          <m:e>
                            <m:r>
                              <a:rPr lang="en-US" altLang="zh-CN" sz="1800" i="1">
                                <a:latin typeface="Cambria Math" panose="02040503050406030204" pitchFamily="18" charset="0"/>
                              </a:rPr>
                              <m:t>𝑗</m:t>
                            </m:r>
                          </m:e>
                        </m:d>
                      </m:sup>
                    </m:sSubSup>
                    <m:r>
                      <a:rPr lang="en-US" altLang="zh-CN" sz="1800" i="1" smtClean="0">
                        <a:solidFill>
                          <a:srgbClr val="FF0000"/>
                        </a:solidFill>
                        <a:latin typeface="Cambria Math" panose="02040503050406030204" pitchFamily="18" charset="0"/>
                      </a:rPr>
                      <m:t>𝛿</m:t>
                    </m:r>
                    <m:r>
                      <a:rPr lang="en-US" altLang="zh-CN" sz="1800" b="1" i="1">
                        <a:solidFill>
                          <a:srgbClr val="FF0000"/>
                        </a:solidFill>
                        <a:latin typeface="Cambria Math" panose="02040503050406030204" pitchFamily="18" charset="0"/>
                      </a:rPr>
                      <m:t>𝒙</m:t>
                    </m:r>
                    <m:r>
                      <a:rPr lang="en-US" altLang="zh-CN" sz="1800" b="1"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𝑯</m:t>
                        </m:r>
                      </m:e>
                      <m:sub>
                        <m:sSub>
                          <m:sSubPr>
                            <m:ctrlPr>
                              <a:rPr lang="zh-CN" altLang="zh-CN" sz="1800" i="1">
                                <a:latin typeface="Cambria Math"/>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𝑖</m:t>
                            </m:r>
                          </m:sub>
                        </m:sSub>
                      </m:sub>
                      <m:sup>
                        <m:d>
                          <m:dPr>
                            <m:ctrlPr>
                              <a:rPr lang="zh-CN" altLang="zh-CN" sz="1800" i="1">
                                <a:latin typeface="Cambria Math"/>
                              </a:rPr>
                            </m:ctrlPr>
                          </m:dPr>
                          <m:e>
                            <m:r>
                              <a:rPr lang="en-US" altLang="zh-CN" sz="1800" i="1">
                                <a:latin typeface="Cambria Math" panose="02040503050406030204" pitchFamily="18" charset="0"/>
                              </a:rPr>
                              <m:t>𝑗</m:t>
                            </m:r>
                          </m:e>
                        </m:d>
                      </m:sup>
                    </m:sSubSup>
                    <m:r>
                      <a:rPr lang="en-US" altLang="zh-CN" sz="1800" i="1" smtClean="0">
                        <a:solidFill>
                          <a:srgbClr val="FF0000"/>
                        </a:solidFill>
                        <a:latin typeface="Cambria Math" panose="02040503050406030204" pitchFamily="18" charset="0"/>
                      </a:rPr>
                      <m:t>𝛿</m:t>
                    </m:r>
                    <m:sSubSup>
                      <m:sSubSupPr>
                        <m:ctrlPr>
                          <a:rPr lang="zh-CN" altLang="zh-CN" sz="1800" b="1" i="1" smtClean="0">
                            <a:solidFill>
                              <a:srgbClr val="FF0000"/>
                            </a:solidFill>
                            <a:latin typeface="Cambria Math"/>
                          </a:rPr>
                        </m:ctrlPr>
                      </m:sSubSupPr>
                      <m:e>
                        <m:r>
                          <a:rPr lang="en-US" altLang="zh-CN" sz="1800" b="1" i="1">
                            <a:solidFill>
                              <a:srgbClr val="FF0000"/>
                            </a:solidFill>
                            <a:latin typeface="Cambria Math" panose="02040503050406030204" pitchFamily="18" charset="0"/>
                          </a:rPr>
                          <m:t>𝒑</m:t>
                        </m:r>
                      </m:e>
                      <m:sub>
                        <m:sSub>
                          <m:sSubPr>
                            <m:ctrlPr>
                              <a:rPr lang="zh-CN" altLang="zh-CN" sz="1800" i="1">
                                <a:solidFill>
                                  <a:srgbClr val="FF0000"/>
                                </a:solidFill>
                                <a:latin typeface="Cambria Math"/>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𝑗</m:t>
                            </m:r>
                          </m:sub>
                        </m:sSub>
                      </m:sub>
                      <m:sup>
                        <m:r>
                          <a:rPr lang="en-US" altLang="zh-CN" sz="1800" i="1">
                            <a:solidFill>
                              <a:srgbClr val="FF0000"/>
                            </a:solidFill>
                            <a:latin typeface="Cambria Math" panose="02040503050406030204" pitchFamily="18" charset="0"/>
                          </a:rPr>
                          <m:t>𝐺</m:t>
                        </m:r>
                      </m:sup>
                    </m:sSubSup>
                    <m:r>
                      <a:rPr lang="en-US" altLang="zh-CN" sz="1800" i="1">
                        <a:latin typeface="Cambria Math" panose="02040503050406030204" pitchFamily="18" charset="0"/>
                      </a:rPr>
                      <m:t>+</m:t>
                    </m:r>
                    <m:sSubSup>
                      <m:sSubSupPr>
                        <m:ctrlPr>
                          <a:rPr lang="zh-CN" altLang="zh-CN" sz="1800" i="1">
                            <a:latin typeface="Cambria Math"/>
                          </a:rPr>
                        </m:ctrlPr>
                      </m:sSubSupPr>
                      <m:e>
                        <m:r>
                          <a:rPr lang="en-US" altLang="zh-CN" sz="1800" b="1" i="1">
                            <a:latin typeface="Cambria Math" panose="02040503050406030204" pitchFamily="18" charset="0"/>
                          </a:rPr>
                          <m:t>𝒏</m:t>
                        </m:r>
                      </m:e>
                      <m:sub>
                        <m:r>
                          <a:rPr lang="en-US" altLang="zh-CN" sz="1800" i="1">
                            <a:latin typeface="Cambria Math" panose="02040503050406030204" pitchFamily="18" charset="0"/>
                          </a:rPr>
                          <m:t>𝑖</m:t>
                        </m:r>
                      </m:sub>
                      <m:sup>
                        <m:r>
                          <a:rPr lang="en-US" altLang="zh-CN" sz="1800" i="1">
                            <a:latin typeface="Cambria Math" panose="02040503050406030204" pitchFamily="18" charset="0"/>
                          </a:rPr>
                          <m:t>(</m:t>
                        </m:r>
                        <m:r>
                          <a:rPr lang="en-US" altLang="zh-CN" sz="1800" i="1">
                            <a:latin typeface="Cambria Math" panose="02040503050406030204" pitchFamily="18" charset="0"/>
                          </a:rPr>
                          <m:t>𝑗</m:t>
                        </m:r>
                        <m:r>
                          <a:rPr lang="en-US" altLang="zh-CN" sz="1800" i="1">
                            <a:latin typeface="Cambria Math" panose="02040503050406030204" pitchFamily="18" charset="0"/>
                          </a:rPr>
                          <m:t>)</m:t>
                        </m:r>
                      </m:sup>
                    </m:sSubSup>
                  </m:oMath>
                </a14:m>
                <a:endParaRPr lang="en-US" altLang="zh-CN" sz="1800" dirty="0"/>
              </a:p>
              <a:p>
                <a:pPr marL="0" indent="0">
                  <a:buNone/>
                </a:pPr>
                <a14:m>
                  <m:oMathPara xmlns:m="http://schemas.openxmlformats.org/officeDocument/2006/math">
                    <m:oMathParaPr>
                      <m:jc m:val="left"/>
                    </m:oMathParaPr>
                    <m:oMath xmlns:m="http://schemas.openxmlformats.org/officeDocument/2006/math">
                      <m:sSubSup>
                        <m:sSubSupPr>
                          <m:ctrlPr>
                            <a:rPr lang="zh-CN" altLang="zh-CN" sz="1800" b="1" i="1">
                              <a:latin typeface="Cambria Math"/>
                            </a:rPr>
                          </m:ctrlPr>
                        </m:sSubSupPr>
                        <m:e>
                          <m:r>
                            <a:rPr lang="en-US" altLang="zh-CN" sz="1800" b="1" i="1">
                              <a:latin typeface="Cambria Math" panose="02040503050406030204" pitchFamily="18" charset="0"/>
                            </a:rPr>
                            <m:t>𝑯</m:t>
                          </m:r>
                        </m:e>
                        <m:sub>
                          <m:sSub>
                            <m:sSubPr>
                              <m:ctrlPr>
                                <a:rPr lang="zh-CN" altLang="zh-CN" sz="1800" b="1" i="1">
                                  <a:latin typeface="Cambria Math"/>
                                </a:rPr>
                              </m:ctrlPr>
                            </m:sSubPr>
                            <m:e>
                              <m:r>
                                <a:rPr lang="en-US" altLang="zh-CN" sz="1800" b="1" i="1">
                                  <a:latin typeface="Cambria Math" panose="02040503050406030204" pitchFamily="18" charset="0"/>
                                </a:rPr>
                                <m:t>𝑿</m:t>
                              </m:r>
                            </m:e>
                            <m:sub>
                              <m:r>
                                <a:rPr lang="en-US" altLang="zh-CN" sz="1800" b="1" i="1">
                                  <a:latin typeface="Cambria Math" panose="02040503050406030204" pitchFamily="18" charset="0"/>
                                </a:rPr>
                                <m:t>𝒊</m:t>
                              </m:r>
                            </m:sub>
                          </m:sSub>
                        </m:sub>
                        <m:sup>
                          <m:d>
                            <m:dPr>
                              <m:ctrlPr>
                                <a:rPr lang="zh-CN" altLang="zh-CN" sz="1800" i="1">
                                  <a:latin typeface="Cambria Math"/>
                                </a:rPr>
                              </m:ctrlPr>
                            </m:dPr>
                            <m:e>
                              <m:r>
                                <a:rPr lang="en-US" altLang="zh-CN" sz="1800" i="1">
                                  <a:latin typeface="Cambria Math" panose="02040503050406030204" pitchFamily="18" charset="0"/>
                                </a:rPr>
                                <m:t>𝑗</m:t>
                              </m:r>
                            </m:e>
                          </m:d>
                        </m:sup>
                      </m:sSubSup>
                      <m:r>
                        <a:rPr lang="en-US" altLang="zh-CN" sz="1800" b="1" i="1">
                          <a:latin typeface="Cambria Math" panose="02040503050406030204" pitchFamily="18" charset="0"/>
                        </a:rPr>
                        <m:t>=[</m:t>
                      </m:r>
                      <m:m>
                        <m:mPr>
                          <m:mcs>
                            <m:mc>
                              <m:mcPr>
                                <m:count m:val="5"/>
                                <m:mcJc m:val="center"/>
                              </m:mcPr>
                            </m:mc>
                          </m:mcs>
                          <m:ctrlPr>
                            <a:rPr lang="zh-CN" altLang="zh-CN" sz="1800" b="1" i="1">
                              <a:latin typeface="Cambria Math"/>
                            </a:rPr>
                          </m:ctrlPr>
                        </m:mPr>
                        <m:mr>
                          <m:e>
                            <m:sSub>
                              <m:sSubPr>
                                <m:ctrlPr>
                                  <a:rPr lang="zh-CN" altLang="zh-CN" sz="1800" b="1" i="1">
                                    <a:latin typeface="Cambria Math"/>
                                  </a:rPr>
                                </m:ctrlPr>
                              </m:sSubPr>
                              <m:e>
                                <m:r>
                                  <a:rPr lang="en-US" altLang="zh-CN" sz="1800" b="1" i="1">
                                    <a:latin typeface="Cambria Math" panose="02040503050406030204" pitchFamily="18" charset="0"/>
                                  </a:rPr>
                                  <m:t>𝟎</m:t>
                                </m:r>
                              </m:e>
                              <m:sub>
                                <m:r>
                                  <a:rPr lang="en-US" altLang="zh-CN" sz="1800" i="1">
                                    <a:latin typeface="Cambria Math" panose="02040503050406030204" pitchFamily="18" charset="0"/>
                                  </a:rPr>
                                  <m:t>2×15</m:t>
                                </m:r>
                              </m:sub>
                            </m:sSub>
                          </m:e>
                          <m:e>
                            <m:sSub>
                              <m:sSubPr>
                                <m:ctrlPr>
                                  <a:rPr lang="zh-CN" altLang="zh-CN" sz="1800" b="1" i="1">
                                    <a:latin typeface="Cambria Math"/>
                                  </a:rPr>
                                </m:ctrlPr>
                              </m:sSubPr>
                              <m:e>
                                <m:r>
                                  <a:rPr lang="en-US" altLang="zh-CN" sz="1800" b="1" i="1">
                                    <a:latin typeface="Cambria Math" panose="02040503050406030204" pitchFamily="18" charset="0"/>
                                  </a:rPr>
                                  <m:t>𝟎</m:t>
                                </m:r>
                              </m:e>
                              <m:sub>
                                <m:r>
                                  <a:rPr lang="en-US" altLang="zh-CN" sz="1800" i="1">
                                    <a:latin typeface="Cambria Math" panose="02040503050406030204" pitchFamily="18" charset="0"/>
                                  </a:rPr>
                                  <m:t>2×6</m:t>
                                </m:r>
                              </m:sub>
                            </m:sSub>
                          </m:e>
                          <m:e>
                            <m:r>
                              <a:rPr lang="en-US" altLang="zh-CN" sz="1800" b="1"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𝑱</m:t>
                                </m:r>
                              </m:e>
                              <m:sub>
                                <m:r>
                                  <a:rPr lang="en-US" altLang="zh-CN" sz="1800" i="1">
                                    <a:latin typeface="Cambria Math" panose="02040503050406030204" pitchFamily="18" charset="0"/>
                                  </a:rPr>
                                  <m:t>𝑖</m:t>
                                </m:r>
                              </m:sub>
                              <m:sup>
                                <m:d>
                                  <m:dPr>
                                    <m:ctrlPr>
                                      <a:rPr lang="zh-CN" altLang="zh-CN" sz="1800" i="1">
                                        <a:latin typeface="Cambria Math"/>
                                      </a:rPr>
                                    </m:ctrlPr>
                                  </m:dPr>
                                  <m:e>
                                    <m:r>
                                      <a:rPr lang="en-US" altLang="zh-CN" sz="1800" i="1">
                                        <a:latin typeface="Cambria Math" panose="02040503050406030204" pitchFamily="18" charset="0"/>
                                      </a:rPr>
                                      <m:t>𝑗</m:t>
                                    </m:r>
                                  </m:e>
                                </m:d>
                              </m:sup>
                            </m:sSubSup>
                            <m:d>
                              <m:dPr>
                                <m:ctrlPr>
                                  <a:rPr lang="zh-CN" altLang="zh-CN" sz="1800" b="1" i="1">
                                    <a:latin typeface="Cambria Math"/>
                                  </a:rPr>
                                </m:ctrlPr>
                              </m:dPr>
                              <m:e>
                                <m:sSubSup>
                                  <m:sSubSupPr>
                                    <m:ctrlPr>
                                      <a:rPr lang="zh-CN" altLang="zh-CN" sz="1800" b="1" i="1">
                                        <a:latin typeface="Cambria Math"/>
                                      </a:rPr>
                                    </m:ctrlPr>
                                  </m:sSubSupPr>
                                  <m:e>
                                    <m:acc>
                                      <m:accPr>
                                        <m:chr m:val="̂"/>
                                        <m:ctrlPr>
                                          <a:rPr lang="zh-CN" altLang="zh-CN" sz="1800" b="1" i="1">
                                            <a:latin typeface="Cambria Math"/>
                                          </a:rPr>
                                        </m:ctrlPr>
                                      </m:accPr>
                                      <m:e>
                                        <m:r>
                                          <a:rPr lang="en-US" altLang="zh-CN" sz="1800" b="1" i="1">
                                            <a:latin typeface="Cambria Math" panose="02040503050406030204" pitchFamily="18" charset="0"/>
                                          </a:rPr>
                                          <m:t>𝑿</m:t>
                                        </m:r>
                                      </m:e>
                                    </m:acc>
                                  </m:e>
                                  <m:sub>
                                    <m:sSub>
                                      <m:sSubPr>
                                        <m:ctrlPr>
                                          <a:rPr lang="zh-CN" altLang="zh-CN" sz="1800" i="1">
                                            <a:latin typeface="Cambria Math"/>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𝑗</m:t>
                                        </m:r>
                                      </m:sub>
                                    </m:sSub>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r>
                                  <a:rPr lang="en-US" altLang="zh-CN" sz="1800" b="1" i="1">
                                    <a:latin typeface="Cambria Math" panose="02040503050406030204" pitchFamily="18" charset="0"/>
                                  </a:rPr>
                                  <m:t>×</m:t>
                                </m:r>
                              </m:e>
                            </m:d>
                          </m:e>
                          <m:e>
                            <m:r>
                              <a:rPr lang="en-US" altLang="zh-CN" sz="1800" b="1"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𝑱</m:t>
                                </m:r>
                              </m:e>
                              <m:sub>
                                <m:r>
                                  <a:rPr lang="en-US" altLang="zh-CN" sz="1800" i="1">
                                    <a:latin typeface="Cambria Math" panose="02040503050406030204" pitchFamily="18" charset="0"/>
                                  </a:rPr>
                                  <m:t>𝑖</m:t>
                                </m:r>
                              </m:sub>
                              <m:sup>
                                <m:d>
                                  <m:dPr>
                                    <m:ctrlPr>
                                      <a:rPr lang="zh-CN" altLang="zh-CN" sz="1800" i="1">
                                        <a:latin typeface="Cambria Math"/>
                                      </a:rPr>
                                    </m:ctrlPr>
                                  </m:dPr>
                                  <m:e>
                                    <m:r>
                                      <a:rPr lang="en-US" altLang="zh-CN" sz="1800" i="1">
                                        <a:latin typeface="Cambria Math" panose="02040503050406030204" pitchFamily="18" charset="0"/>
                                      </a:rPr>
                                      <m:t>𝑗</m:t>
                                    </m:r>
                                  </m:e>
                                </m:d>
                              </m:sup>
                            </m:sSubSup>
                            <m:sSubSup>
                              <m:sSubSupPr>
                                <m:ctrlPr>
                                  <a:rPr lang="zh-CN" altLang="zh-CN" sz="1800" b="1" i="1">
                                    <a:latin typeface="Cambria Math"/>
                                  </a:rPr>
                                </m:ctrlPr>
                              </m:sSubSupPr>
                              <m:e>
                                <m:r>
                                  <a:rPr lang="en-US" altLang="zh-CN" sz="1800" b="1" i="1">
                                    <a:latin typeface="Cambria Math" panose="02040503050406030204" pitchFamily="18" charset="0"/>
                                  </a:rPr>
                                  <m:t>𝑹</m:t>
                                </m:r>
                              </m:e>
                              <m:sub>
                                <m:r>
                                  <a:rPr lang="en-US" altLang="zh-CN" sz="1800" i="1">
                                    <a:latin typeface="Cambria Math" panose="02040503050406030204" pitchFamily="18" charset="0"/>
                                  </a:rPr>
                                  <m:t>𝐺</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e>
                          <m:e>
                            <m:r>
                              <a:rPr lang="en-US" altLang="zh-CN" sz="1800" b="1" i="1">
                                <a:latin typeface="Cambria Math" panose="02040503050406030204" pitchFamily="18" charset="0"/>
                              </a:rPr>
                              <m:t>⋯</m:t>
                            </m:r>
                          </m:e>
                        </m:mr>
                      </m:m>
                      <m:r>
                        <a:rPr lang="en-US" altLang="zh-CN" sz="1800" b="1" i="1">
                          <a:latin typeface="Cambria Math" panose="02040503050406030204" pitchFamily="18" charset="0"/>
                        </a:rPr>
                        <m:t>]</m:t>
                      </m:r>
                    </m:oMath>
                  </m:oMathPara>
                </a14:m>
                <a:endParaRPr lang="en-US" altLang="zh-CN" sz="1800" dirty="0"/>
              </a:p>
              <a:p>
                <a:pPr marL="0" indent="0">
                  <a:buNone/>
                </a:pPr>
                <a14:m>
                  <m:oMathPara xmlns:m="http://schemas.openxmlformats.org/officeDocument/2006/math">
                    <m:oMathParaPr>
                      <m:jc m:val="left"/>
                    </m:oMathParaPr>
                    <m:oMath xmlns:m="http://schemas.openxmlformats.org/officeDocument/2006/math">
                      <m:sSubSup>
                        <m:sSubSupPr>
                          <m:ctrlPr>
                            <a:rPr lang="zh-CN" altLang="zh-CN" sz="1800" b="1" i="1">
                              <a:latin typeface="Cambria Math"/>
                            </a:rPr>
                          </m:ctrlPr>
                        </m:sSubSupPr>
                        <m:e>
                          <m:r>
                            <a:rPr lang="en-US" altLang="zh-CN" sz="1800" b="1" i="1">
                              <a:latin typeface="Cambria Math" panose="02040503050406030204" pitchFamily="18" charset="0"/>
                            </a:rPr>
                            <m:t>𝑯</m:t>
                          </m:r>
                        </m:e>
                        <m:sub>
                          <m:sSub>
                            <m:sSubPr>
                              <m:ctrlPr>
                                <a:rPr lang="zh-CN" altLang="zh-CN" sz="1800" i="1">
                                  <a:latin typeface="Cambria Math"/>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𝑖</m:t>
                              </m:r>
                            </m:sub>
                          </m:sSub>
                        </m:sub>
                        <m:sup>
                          <m:d>
                            <m:dPr>
                              <m:ctrlPr>
                                <a:rPr lang="zh-CN" altLang="zh-CN" sz="1800" i="1">
                                  <a:latin typeface="Cambria Math"/>
                                </a:rPr>
                              </m:ctrlPr>
                            </m:dPr>
                            <m:e>
                              <m:r>
                                <a:rPr lang="en-US" altLang="zh-CN" sz="1800" i="1">
                                  <a:latin typeface="Cambria Math" panose="02040503050406030204" pitchFamily="18" charset="0"/>
                                </a:rPr>
                                <m:t>𝑗</m:t>
                              </m:r>
                            </m:e>
                          </m:d>
                        </m:sup>
                      </m:sSubSup>
                      <m:r>
                        <a:rPr lang="en-US" altLang="zh-CN" sz="1800" b="1" i="1">
                          <a:latin typeface="Cambria Math" panose="02040503050406030204" pitchFamily="18" charset="0"/>
                        </a:rPr>
                        <m:t>=</m:t>
                      </m:r>
                      <m:sSubSup>
                        <m:sSubSupPr>
                          <m:ctrlPr>
                            <a:rPr lang="zh-CN" altLang="zh-CN" sz="1800" b="1" i="1">
                              <a:latin typeface="Cambria Math"/>
                            </a:rPr>
                          </m:ctrlPr>
                        </m:sSubSupPr>
                        <m:e>
                          <m:r>
                            <a:rPr lang="en-US" altLang="zh-CN" sz="1800" b="1" i="1">
                              <a:latin typeface="Cambria Math" panose="02040503050406030204" pitchFamily="18" charset="0"/>
                            </a:rPr>
                            <m:t>𝑱</m:t>
                          </m:r>
                        </m:e>
                        <m:sub>
                          <m:r>
                            <a:rPr lang="en-US" altLang="zh-CN" sz="1800" i="1">
                              <a:latin typeface="Cambria Math" panose="02040503050406030204" pitchFamily="18" charset="0"/>
                            </a:rPr>
                            <m:t>𝑖</m:t>
                          </m:r>
                        </m:sub>
                        <m:sup>
                          <m:d>
                            <m:dPr>
                              <m:ctrlPr>
                                <a:rPr lang="zh-CN" altLang="zh-CN" sz="1800" i="1">
                                  <a:latin typeface="Cambria Math"/>
                                </a:rPr>
                              </m:ctrlPr>
                            </m:dPr>
                            <m:e>
                              <m:r>
                                <a:rPr lang="en-US" altLang="zh-CN" sz="1800" i="1">
                                  <a:latin typeface="Cambria Math" panose="02040503050406030204" pitchFamily="18" charset="0"/>
                                </a:rPr>
                                <m:t>𝑗</m:t>
                              </m:r>
                            </m:e>
                          </m:d>
                        </m:sup>
                      </m:sSubSup>
                      <m:sSubSup>
                        <m:sSubSupPr>
                          <m:ctrlPr>
                            <a:rPr lang="zh-CN" altLang="zh-CN" sz="1800" b="1" i="1">
                              <a:latin typeface="Cambria Math"/>
                            </a:rPr>
                          </m:ctrlPr>
                        </m:sSubSupPr>
                        <m:e>
                          <m:r>
                            <a:rPr lang="en-US" altLang="zh-CN" sz="1800" b="1" i="1">
                              <a:latin typeface="Cambria Math" panose="02040503050406030204" pitchFamily="18" charset="0"/>
                            </a:rPr>
                            <m:t>𝑹</m:t>
                          </m:r>
                        </m:e>
                        <m:sub>
                          <m:r>
                            <a:rPr lang="en-US" altLang="zh-CN" sz="1800" i="1">
                              <a:latin typeface="Cambria Math" panose="02040503050406030204" pitchFamily="18" charset="0"/>
                            </a:rPr>
                            <m:t>𝐺</m:t>
                          </m:r>
                        </m:sub>
                        <m:sup>
                          <m:sSub>
                            <m:sSubPr>
                              <m:ctrlPr>
                                <a:rPr lang="zh-CN" altLang="zh-CN" sz="1800" i="1">
                                  <a:latin typeface="Cambria Math"/>
                                </a:rPr>
                              </m:ctrlPr>
                            </m:sSubPr>
                            <m:e>
                              <m:r>
                                <a:rPr lang="en-US" altLang="zh-CN" sz="1800" i="1">
                                  <a:latin typeface="Cambria Math" panose="02040503050406030204" pitchFamily="18" charset="0"/>
                                </a:rPr>
                                <m:t>𝐶</m:t>
                              </m:r>
                            </m:e>
                            <m:sub>
                              <m:r>
                                <a:rPr lang="en-US" altLang="zh-CN" sz="1800" i="1">
                                  <a:latin typeface="Cambria Math" panose="02040503050406030204" pitchFamily="18" charset="0"/>
                                </a:rPr>
                                <m:t>𝑖</m:t>
                              </m:r>
                            </m:sub>
                          </m:sSub>
                        </m:sup>
                      </m:sSubSup>
                    </m:oMath>
                  </m:oMathPara>
                </a14:m>
                <a:endParaRPr lang="zh-CN" altLang="zh-CN" sz="1800" dirty="0"/>
              </a:p>
              <a:p>
                <a:pPr>
                  <a:buFont typeface="Wingdings" panose="05000000000000000000" pitchFamily="2" charset="2"/>
                  <a:buChar char="l"/>
                </a:pPr>
                <a:endParaRPr lang="zh-CN" altLang="en-US" dirty="0"/>
              </a:p>
            </p:txBody>
          </p:sp>
        </mc:Choice>
        <mc:Fallback xmlns="">
          <p:sp>
            <p:nvSpPr>
              <p:cNvPr id="6" name="内容占位符 2"/>
              <p:cNvSpPr txBox="1">
                <a:spLocks noRot="1" noChangeAspect="1" noMove="1" noResize="1" noEditPoints="1" noAdjustHandles="1" noChangeArrowheads="1" noChangeShapeType="1" noTextEdit="1"/>
              </p:cNvSpPr>
              <p:nvPr/>
            </p:nvSpPr>
            <p:spPr bwMode="auto">
              <a:xfrm>
                <a:off x="719668" y="1637907"/>
                <a:ext cx="5816681" cy="4745036"/>
              </a:xfrm>
              <a:prstGeom prst="rect">
                <a:avLst/>
              </a:prstGeom>
              <a:blipFill rotWithShape="0">
                <a:blip r:embed="rId3"/>
                <a:stretch>
                  <a:fillRect l="-2096" t="-20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5" name="文本框 4"/>
          <p:cNvSpPr txBox="1"/>
          <p:nvPr/>
        </p:nvSpPr>
        <p:spPr>
          <a:xfrm>
            <a:off x="908766" y="6013609"/>
            <a:ext cx="3788217"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Mourikis</a:t>
            </a:r>
            <a:r>
              <a:rPr lang="en-US" altLang="zh-CN" dirty="0">
                <a:latin typeface="Times New Roman" panose="02020603050405020304" pitchFamily="18" charset="0"/>
                <a:cs typeface="Times New Roman" panose="02020603050405020304" pitchFamily="18" charset="0"/>
              </a:rPr>
              <a:t> et al., 2007</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Li et al., 2013)</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6545830" y="5344915"/>
                <a:ext cx="4961230" cy="715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2000" i="1">
                              <a:latin typeface="Cambria Math"/>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𝑗</m:t>
                          </m:r>
                        </m:sub>
                      </m:sSub>
                      <m:r>
                        <a:rPr lang="zh-CN" altLang="en-US" sz="2000" i="0">
                          <a:latin typeface="Cambria Math" panose="02040503050406030204" pitchFamily="18" charset="0"/>
                        </a:rPr>
                        <m:t>=</m:t>
                      </m:r>
                      <m:sSup>
                        <m:sSupPr>
                          <m:ctrlPr>
                            <a:rPr lang="zh-CN" altLang="en-US" sz="2000" i="1">
                              <a:latin typeface="Cambria Math"/>
                            </a:rPr>
                          </m:ctrlPr>
                        </m:sSupPr>
                        <m:e>
                          <m:d>
                            <m:dPr>
                              <m:ctrlPr>
                                <a:rPr lang="zh-CN" altLang="en-US" sz="2000" i="1">
                                  <a:latin typeface="Cambria Math"/>
                                </a:rPr>
                              </m:ctrlPr>
                            </m:dPr>
                            <m:e>
                              <m:sSubSup>
                                <m:sSubSupPr>
                                  <m:ctrlPr>
                                    <a:rPr lang="zh-CN" altLang="en-US" sz="200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d>
                        </m:e>
                        <m:sup>
                          <m:r>
                            <a:rPr lang="zh-CN" altLang="en-US" sz="2000" b="0" i="1">
                              <a:latin typeface="Cambria Math" panose="02040503050406030204" pitchFamily="18" charset="0"/>
                            </a:rPr>
                            <m:t>𝑇</m:t>
                          </m:r>
                        </m:sup>
                      </m:sSup>
                      <m:sSup>
                        <m:sSupPr>
                          <m:ctrlPr>
                            <a:rPr lang="zh-CN" altLang="en-US" sz="2000" b="0" i="1">
                              <a:latin typeface="Cambria Math"/>
                            </a:rPr>
                          </m:ctrlPr>
                        </m:sSupPr>
                        <m:e>
                          <m:d>
                            <m:dPr>
                              <m:ctrlPr>
                                <a:rPr lang="zh-CN" altLang="en-US" sz="2000" b="0" i="1">
                                  <a:latin typeface="Cambria Math"/>
                                </a:rPr>
                              </m:ctrlPr>
                            </m:dPr>
                            <m:e>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sSup>
                                <m:sSupPr>
                                  <m:ctrlPr>
                                    <a:rPr lang="zh-CN" altLang="en-US" sz="2000" b="0" i="1">
                                      <a:latin typeface="Cambria Math"/>
                                    </a:rPr>
                                  </m:ctrlPr>
                                </m:sSupPr>
                                <m:e>
                                  <m:sSub>
                                    <m:sSubPr>
                                      <m:ctrlPr>
                                        <a:rPr lang="zh-CN" altLang="en-US" sz="2000" b="0" i="1">
                                          <a:latin typeface="Cambria Math"/>
                                        </a:rPr>
                                      </m:ctrlPr>
                                    </m:sSubPr>
                                    <m:e>
                                      <m:r>
                                        <a:rPr lang="zh-CN" altLang="en-US" sz="2000" b="1" i="1">
                                          <a:latin typeface="Cambria Math" panose="02040503050406030204" pitchFamily="18" charset="0"/>
                                        </a:rPr>
                                        <m:t>𝑷</m:t>
                                      </m:r>
                                    </m:e>
                                    <m:sub>
                                      <m:r>
                                        <a:rPr lang="zh-CN" altLang="en-US" sz="2000" b="0" i="1">
                                          <a:latin typeface="Cambria Math" panose="02040503050406030204" pitchFamily="18" charset="0"/>
                                        </a:rPr>
                                        <m:t>𝑘</m:t>
                                      </m:r>
                                    </m:sub>
                                  </m:sSub>
                                  <m:d>
                                    <m:dPr>
                                      <m:ctrlPr>
                                        <a:rPr lang="zh-CN" altLang="en-US" sz="2000" b="0" i="1">
                                          <a:latin typeface="Cambria Math"/>
                                        </a:rPr>
                                      </m:ctrlPr>
                                    </m:dPr>
                                    <m:e>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d>
                                </m:e>
                                <m:sup>
                                  <m:r>
                                    <a:rPr lang="zh-CN" altLang="en-US" sz="2000" b="0" i="1">
                                      <a:latin typeface="Cambria Math" panose="02040503050406030204" pitchFamily="18" charset="0"/>
                                    </a:rPr>
                                    <m:t>𝑇</m:t>
                                  </m:r>
                                </m:sup>
                              </m:sSup>
                              <m:r>
                                <a:rPr lang="zh-CN" altLang="en-US" sz="2000" b="0" i="0">
                                  <a:latin typeface="Cambria Math" panose="02040503050406030204" pitchFamily="18" charset="0"/>
                                </a:rPr>
                                <m:t>+</m:t>
                              </m:r>
                              <m:sSup>
                                <m:sSupPr>
                                  <m:ctrlPr>
                                    <a:rPr lang="zh-CN" altLang="en-US" sz="2000" b="0" i="1">
                                      <a:latin typeface="Cambria Math"/>
                                    </a:rPr>
                                  </m:ctrlPr>
                                </m:sSupPr>
                                <m:e>
                                  <m:r>
                                    <a:rPr lang="zh-CN" altLang="en-US" sz="2000" b="0" i="1">
                                      <a:latin typeface="Cambria Math" panose="02040503050406030204" pitchFamily="18" charset="0"/>
                                    </a:rPr>
                                    <m:t>𝜎</m:t>
                                  </m:r>
                                </m:e>
                                <m:sup>
                                  <m:r>
                                    <a:rPr lang="zh-CN" altLang="en-US" sz="2000" b="0" i="0">
                                      <a:latin typeface="Cambria Math" panose="02040503050406030204" pitchFamily="18" charset="0"/>
                                    </a:rPr>
                                    <m:t>2</m:t>
                                  </m:r>
                                </m:sup>
                              </m:sSup>
                              <m:r>
                                <a:rPr lang="zh-CN" altLang="en-US" sz="2000" b="1" i="1">
                                  <a:latin typeface="Cambria Math" panose="02040503050406030204" pitchFamily="18" charset="0"/>
                                </a:rPr>
                                <m:t>𝑰</m:t>
                              </m:r>
                            </m:e>
                          </m:d>
                        </m:e>
                        <m:sup>
                          <m:r>
                            <a:rPr lang="zh-CN" altLang="en-US" sz="2000" b="0" i="0">
                              <a:latin typeface="Cambria Math" panose="02040503050406030204" pitchFamily="18" charset="0"/>
                            </a:rPr>
                            <m:t>−1</m:t>
                          </m:r>
                        </m:sup>
                      </m:sSup>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oMath>
                  </m:oMathPara>
                </a14:m>
                <a:endParaRPr lang="zh-CN"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6545830" y="5344915"/>
                <a:ext cx="4961230" cy="715902"/>
              </a:xfrm>
              <a:prstGeom prst="rect">
                <a:avLst/>
              </a:prstGeom>
              <a:blipFill rotWithShape="0">
                <a:blip r:embed="rId4"/>
                <a:stretch>
                  <a:fillRect/>
                </a:stretch>
              </a:blipFill>
            </p:spPr>
            <p:txBody>
              <a:bodyPr/>
              <a:lstStyle/>
              <a:p>
                <a:r>
                  <a:rPr lang="zh-CN" altLang="en-US">
                    <a:noFill/>
                  </a:rPr>
                  <a:t> </a:t>
                </a:r>
              </a:p>
            </p:txBody>
          </p:sp>
        </mc:Fallback>
      </mc:AlternateContent>
      <p:sp>
        <p:nvSpPr>
          <p:cNvPr id="8" name="文本框 7"/>
          <p:cNvSpPr txBox="1"/>
          <p:nvPr/>
        </p:nvSpPr>
        <p:spPr>
          <a:xfrm>
            <a:off x="6545830" y="4926684"/>
            <a:ext cx="5262979" cy="369332"/>
          </a:xfrm>
          <a:prstGeom prst="rect">
            <a:avLst/>
          </a:prstGeom>
          <a:noFill/>
        </p:spPr>
        <p:txBody>
          <a:bodyPr wrap="none" rtlCol="0">
            <a:spAutoFit/>
          </a:bodyPr>
          <a:lstStyle/>
          <a:p>
            <a:r>
              <a:rPr lang="zh-CN" altLang="en-US" dirty="0"/>
              <a:t>通过卡方检测来剔除粗差点（误匹配点和动态点）</a:t>
            </a:r>
          </a:p>
        </p:txBody>
      </p:sp>
      <p:cxnSp>
        <p:nvCxnSpPr>
          <p:cNvPr id="10" name="直接箭头连接符 9"/>
          <p:cNvCxnSpPr/>
          <p:nvPr/>
        </p:nvCxnSpPr>
        <p:spPr bwMode="auto">
          <a:xfrm>
            <a:off x="5082539" y="2743200"/>
            <a:ext cx="167640" cy="518160"/>
          </a:xfrm>
          <a:prstGeom prst="straightConnector1">
            <a:avLst/>
          </a:prstGeom>
          <a:noFill/>
          <a:ln w="31750"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本框 11"/>
          <p:cNvSpPr txBox="1"/>
          <p:nvPr/>
        </p:nvSpPr>
        <p:spPr>
          <a:xfrm>
            <a:off x="4066877" y="2096869"/>
            <a:ext cx="2031325" cy="646331"/>
          </a:xfrm>
          <a:prstGeom prst="rect">
            <a:avLst/>
          </a:prstGeom>
          <a:noFill/>
        </p:spPr>
        <p:txBody>
          <a:bodyPr wrap="none" rtlCol="0">
            <a:spAutoFit/>
          </a:bodyPr>
          <a:lstStyle/>
          <a:p>
            <a:pPr algn="ctr"/>
            <a:r>
              <a:rPr lang="zh-CN" altLang="en-US" dirty="0"/>
              <a:t>利用多帧影像位姿</a:t>
            </a:r>
            <a:endParaRPr lang="en-US" altLang="zh-CN" dirty="0"/>
          </a:p>
          <a:p>
            <a:pPr algn="ctr"/>
            <a:r>
              <a:rPr lang="zh-CN" altLang="en-US" dirty="0"/>
              <a:t>进行三角化计算</a:t>
            </a:r>
          </a:p>
        </p:txBody>
      </p:sp>
      <mc:AlternateContent xmlns:mc="http://schemas.openxmlformats.org/markup-compatibility/2006" xmlns:a14="http://schemas.microsoft.com/office/drawing/2010/main">
        <mc:Choice Requires="a14">
          <p:sp>
            <p:nvSpPr>
              <p:cNvPr id="13" name="矩形 12"/>
              <p:cNvSpPr/>
              <p:nvPr/>
            </p:nvSpPr>
            <p:spPr>
              <a:xfrm>
                <a:off x="6545830" y="1890517"/>
                <a:ext cx="4587281" cy="16782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zh-CN" altLang="en-US" sz="2000" b="1" i="1">
                              <a:latin typeface="Cambria Math"/>
                            </a:rPr>
                          </m:ctrlPr>
                        </m:limLowPr>
                        <m:e>
                          <m:groupChr>
                            <m:groupChrPr>
                              <m:chr m:val="⏟"/>
                              <m:ctrlPr>
                                <a:rPr lang="zh-CN" altLang="en-US" sz="2000" b="1" i="1">
                                  <a:latin typeface="Cambria Math"/>
                                </a:rPr>
                              </m:ctrlPr>
                            </m:groupChrPr>
                            <m:e>
                              <m:d>
                                <m:dPr>
                                  <m:begChr m:val="["/>
                                  <m:endChr m:val="]"/>
                                  <m:ctrlPr>
                                    <a:rPr lang="zh-CN" altLang="en-US" sz="2000" b="1" i="1">
                                      <a:latin typeface="Cambria Math"/>
                                    </a:rPr>
                                  </m:ctrlPr>
                                </m:dPr>
                                <m:e>
                                  <m:m>
                                    <m:mPr>
                                      <m:mcs>
                                        <m:mc>
                                          <m:mcPr>
                                            <m:count m:val="1"/>
                                            <m:mcJc m:val="center"/>
                                          </m:mcPr>
                                        </m:mc>
                                      </m:mcs>
                                      <m:ctrlPr>
                                        <a:rPr lang="zh-CN" altLang="en-US" sz="2000" b="1" i="1">
                                          <a:latin typeface="Cambria Math"/>
                                        </a:rPr>
                                      </m:ctrlPr>
                                    </m:mPr>
                                    <m:mr>
                                      <m:e>
                                        <m:sSubSup>
                                          <m:sSubSupPr>
                                            <m:ctrlPr>
                                              <a:rPr lang="zh-CN" altLang="en-US" sz="2000" b="1" i="1">
                                                <a:latin typeface="Cambria Math"/>
                                              </a:rPr>
                                            </m:ctrlPr>
                                          </m:sSubSupPr>
                                          <m:e>
                                            <m:r>
                                              <a:rPr lang="zh-CN" altLang="en-US" sz="2000" b="1" i="1">
                                                <a:latin typeface="Cambria Math" panose="02040503050406030204" pitchFamily="18" charset="0"/>
                                              </a:rPr>
                                              <m:t>𝒓</m:t>
                                            </m:r>
                                          </m:e>
                                          <m:sub>
                                            <m:r>
                                              <a:rPr lang="zh-CN" altLang="en-US" sz="2000" b="0" i="0">
                                                <a:latin typeface="Cambria Math" panose="02040503050406030204" pitchFamily="18" charset="0"/>
                                              </a:rPr>
                                              <m:t>1</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r>
                                      <m:e>
                                        <m:r>
                                          <a:rPr lang="zh-CN" altLang="en-US" sz="2000" b="0" i="0">
                                            <a:latin typeface="Cambria Math" panose="02040503050406030204" pitchFamily="18" charset="0"/>
                                          </a:rPr>
                                          <m:t>⋮</m:t>
                                        </m:r>
                                      </m:e>
                                    </m:mr>
                                    <m:mr>
                                      <m:e>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𝑘</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
                                </m:e>
                              </m:d>
                            </m:e>
                          </m:groupChr>
                        </m:e>
                        <m:lim>
                          <m:sSup>
                            <m:sSupPr>
                              <m:ctrlPr>
                                <a:rPr lang="zh-CN" altLang="en-US" sz="2000" b="1" i="1">
                                  <a:latin typeface="Cambria Math"/>
                                </a:rPr>
                              </m:ctrlPr>
                            </m:sSupPr>
                            <m:e>
                              <m:r>
                                <a:rPr lang="zh-CN" altLang="en-US" sz="2000" b="1" i="1">
                                  <a:latin typeface="Cambria Math" panose="02040503050406030204" pitchFamily="18" charset="0"/>
                                </a:rPr>
                                <m:t>𝒓</m:t>
                              </m:r>
                            </m:e>
                            <m:sup>
                              <m:d>
                                <m:dPr>
                                  <m:ctrlPr>
                                    <a:rPr lang="zh-CN" altLang="en-US" sz="2000" b="1" i="1">
                                      <a:latin typeface="Cambria Math"/>
                                    </a:rPr>
                                  </m:ctrlPr>
                                </m:dPr>
                                <m:e>
                                  <m:r>
                                    <a:rPr lang="zh-CN" altLang="en-US" sz="2000" b="0" i="1">
                                      <a:latin typeface="Cambria Math" panose="02040503050406030204" pitchFamily="18" charset="0"/>
                                    </a:rPr>
                                    <m:t>𝑗</m:t>
                                  </m:r>
                                </m:e>
                              </m:d>
                            </m:sup>
                          </m:sSup>
                        </m:lim>
                      </m:limLow>
                      <m:r>
                        <a:rPr lang="zh-CN" altLang="en-US" sz="2000" b="0" i="0">
                          <a:latin typeface="Cambria Math" panose="02040503050406030204" pitchFamily="18" charset="0"/>
                        </a:rPr>
                        <m:t>≈</m:t>
                      </m:r>
                      <m:limLow>
                        <m:limLowPr>
                          <m:ctrlPr>
                            <a:rPr lang="zh-CN" altLang="en-US" sz="2000" b="0" i="1">
                              <a:latin typeface="Cambria Math"/>
                            </a:rPr>
                          </m:ctrlPr>
                        </m:limLowPr>
                        <m:e>
                          <m:groupChr>
                            <m:groupChrPr>
                              <m:chr m:val="⏟"/>
                              <m:ctrlPr>
                                <a:rPr lang="zh-CN" altLang="en-US" sz="2000" b="0" i="1">
                                  <a:latin typeface="Cambria Math"/>
                                </a:rPr>
                              </m:ctrlPr>
                            </m:groupChrPr>
                            <m:e>
                              <m:d>
                                <m:dPr>
                                  <m:begChr m:val="["/>
                                  <m:endChr m:val="]"/>
                                  <m:ctrlPr>
                                    <a:rPr lang="zh-CN" altLang="en-US" sz="2000" b="0" i="1">
                                      <a:latin typeface="Cambria Math"/>
                                    </a:rPr>
                                  </m:ctrlPr>
                                </m:dPr>
                                <m:e>
                                  <m:m>
                                    <m:mPr>
                                      <m:mcs>
                                        <m:mc>
                                          <m:mcPr>
                                            <m:count m:val="1"/>
                                            <m:mcJc m:val="center"/>
                                          </m:mcPr>
                                        </m:mc>
                                      </m:mcs>
                                      <m:ctrlPr>
                                        <a:rPr lang="zh-CN" altLang="en-US" sz="2000" b="0" i="1">
                                          <a:latin typeface="Cambria Math"/>
                                        </a:rPr>
                                      </m:ctrlPr>
                                    </m:mPr>
                                    <m:mr>
                                      <m:e>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0">
                                                <a:latin typeface="Cambria Math" panose="02040503050406030204" pitchFamily="18" charset="0"/>
                                              </a:rPr>
                                              <m:t>1</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r>
                                      <m:e>
                                        <m:r>
                                          <a:rPr lang="zh-CN" altLang="en-US" sz="2000" b="0" i="0">
                                            <a:latin typeface="Cambria Math" panose="02040503050406030204" pitchFamily="18" charset="0"/>
                                          </a:rPr>
                                          <m:t>⋮</m:t>
                                        </m:r>
                                      </m:e>
                                    </m:mr>
                                    <m:mr>
                                      <m:e>
                                        <m:sSubSup>
                                          <m:sSubSupPr>
                                            <m:ctrlPr>
                                              <a:rPr lang="zh-CN" altLang="en-US" sz="2000" b="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𝑘</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
                                </m:e>
                              </m:d>
                            </m:e>
                          </m:groupChr>
                        </m:e>
                        <m:lim>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1" i="1">
                                  <a:latin typeface="Cambria Math" panose="02040503050406030204" pitchFamily="18" charset="0"/>
                                </a:rPr>
                                <m:t>𝑿</m:t>
                              </m:r>
                            </m:sub>
                            <m:sup>
                              <m:d>
                                <m:dPr>
                                  <m:ctrlPr>
                                    <a:rPr lang="zh-CN" altLang="en-US" sz="2000" b="1" i="1">
                                      <a:latin typeface="Cambria Math"/>
                                    </a:rPr>
                                  </m:ctrlPr>
                                </m:dPr>
                                <m:e>
                                  <m:r>
                                    <a:rPr lang="zh-CN" altLang="en-US" sz="2000" b="0" i="1">
                                      <a:latin typeface="Cambria Math" panose="02040503050406030204" pitchFamily="18" charset="0"/>
                                    </a:rPr>
                                    <m:t>𝑗</m:t>
                                  </m:r>
                                </m:e>
                              </m:d>
                            </m:sup>
                          </m:sSubSup>
                        </m:lim>
                      </m:limLow>
                      <m:r>
                        <a:rPr lang="zh-CN" altLang="en-US" sz="2000" b="0" i="1">
                          <a:latin typeface="Cambria Math" panose="02040503050406030204" pitchFamily="18" charset="0"/>
                        </a:rPr>
                        <m:t>𝛿</m:t>
                      </m:r>
                      <m:sSub>
                        <m:sSubPr>
                          <m:ctrlPr>
                            <a:rPr lang="zh-CN" altLang="en-US" sz="2000" b="0" i="1">
                              <a:latin typeface="Cambria Math"/>
                            </a:rPr>
                          </m:ctrlPr>
                        </m:sSubPr>
                        <m:e>
                          <m:r>
                            <a:rPr lang="zh-CN" altLang="en-US" sz="2000" b="1" i="1">
                              <a:latin typeface="Cambria Math" panose="02040503050406030204" pitchFamily="18" charset="0"/>
                            </a:rPr>
                            <m:t>𝒙</m:t>
                          </m:r>
                        </m:e>
                        <m:sub>
                          <m:r>
                            <a:rPr lang="zh-CN" altLang="en-US" sz="2000" b="0" i="1">
                              <a:latin typeface="Cambria Math" panose="02040503050406030204" pitchFamily="18" charset="0"/>
                            </a:rPr>
                            <m:t>𝑘</m:t>
                          </m:r>
                        </m:sub>
                      </m:sSub>
                      <m:r>
                        <a:rPr lang="zh-CN" altLang="en-US" sz="2000" b="0" i="0">
                          <a:latin typeface="Cambria Math" panose="02040503050406030204" pitchFamily="18" charset="0"/>
                        </a:rPr>
                        <m:t>+</m:t>
                      </m:r>
                      <m:limLow>
                        <m:limLowPr>
                          <m:ctrlPr>
                            <a:rPr lang="zh-CN" altLang="en-US" sz="2000" b="0" i="1">
                              <a:latin typeface="Cambria Math"/>
                            </a:rPr>
                          </m:ctrlPr>
                        </m:limLowPr>
                        <m:e>
                          <m:groupChr>
                            <m:groupChrPr>
                              <m:chr m:val="⏟"/>
                              <m:ctrlPr>
                                <a:rPr lang="zh-CN" altLang="en-US" sz="2000" b="0" i="1">
                                  <a:latin typeface="Cambria Math"/>
                                </a:rPr>
                              </m:ctrlPr>
                            </m:groupChrPr>
                            <m:e>
                              <m:d>
                                <m:dPr>
                                  <m:begChr m:val="["/>
                                  <m:endChr m:val="]"/>
                                  <m:ctrlPr>
                                    <a:rPr lang="zh-CN" altLang="en-US" sz="2000" b="0" i="1">
                                      <a:latin typeface="Cambria Math"/>
                                    </a:rPr>
                                  </m:ctrlPr>
                                </m:dPr>
                                <m:e>
                                  <m:m>
                                    <m:mPr>
                                      <m:mcs>
                                        <m:mc>
                                          <m:mcPr>
                                            <m:count m:val="1"/>
                                            <m:mcJc m:val="center"/>
                                          </m:mcPr>
                                        </m:mc>
                                      </m:mcs>
                                      <m:ctrlPr>
                                        <a:rPr lang="zh-CN" altLang="en-US" sz="2000" b="0" i="1">
                                          <a:latin typeface="Cambria Math"/>
                                        </a:rPr>
                                      </m:ctrlPr>
                                    </m:mPr>
                                    <m:mr>
                                      <m:e>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𝑓</m:t>
                                            </m:r>
                                            <m:r>
                                              <a:rPr lang="zh-CN" altLang="en-US" sz="2000" b="0" i="0">
                                                <a:latin typeface="Cambria Math" panose="02040503050406030204" pitchFamily="18" charset="0"/>
                                              </a:rPr>
                                              <m:t>,1</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r>
                                      <m:e>
                                        <m:r>
                                          <a:rPr lang="zh-CN" altLang="en-US" sz="2000" b="0" i="0">
                                            <a:latin typeface="Cambria Math" panose="02040503050406030204" pitchFamily="18" charset="0"/>
                                          </a:rPr>
                                          <m:t>⋮</m:t>
                                        </m:r>
                                      </m:e>
                                    </m:mr>
                                    <m:mr>
                                      <m:e>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𝑓</m:t>
                                            </m:r>
                                            <m:r>
                                              <a:rPr lang="zh-CN" altLang="en-US" sz="2000" b="0" i="0">
                                                <a:latin typeface="Cambria Math" panose="02040503050406030204" pitchFamily="18" charset="0"/>
                                              </a:rPr>
                                              <m:t>,</m:t>
                                            </m:r>
                                            <m:r>
                                              <a:rPr lang="zh-CN" altLang="en-US" sz="2000" b="0" i="1">
                                                <a:latin typeface="Cambria Math" panose="02040503050406030204" pitchFamily="18" charset="0"/>
                                              </a:rPr>
                                              <m:t>𝑘</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mr>
                                  </m:m>
                                </m:e>
                              </m:d>
                            </m:e>
                          </m:groupChr>
                        </m:e>
                        <m:lim>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𝑓</m:t>
                              </m:r>
                            </m:sub>
                            <m:sup>
                              <m:d>
                                <m:dPr>
                                  <m:ctrlPr>
                                    <a:rPr lang="zh-CN" altLang="en-US" sz="2000" b="0" i="1">
                                      <a:latin typeface="Cambria Math"/>
                                    </a:rPr>
                                  </m:ctrlPr>
                                </m:dPr>
                                <m:e>
                                  <m:r>
                                    <a:rPr lang="zh-CN" altLang="en-US" sz="2000" b="0" i="1">
                                      <a:latin typeface="Cambria Math" panose="02040503050406030204" pitchFamily="18" charset="0"/>
                                    </a:rPr>
                                    <m:t>𝑗</m:t>
                                  </m:r>
                                </m:e>
                              </m:d>
                            </m:sup>
                          </m:sSubSup>
                          <m:r>
                            <a:rPr lang="zh-CN" altLang="en-US" sz="2000" b="0" i="0">
                              <a:latin typeface="Cambria Math" panose="02040503050406030204" pitchFamily="18" charset="0"/>
                            </a:rPr>
                            <m:t> </m:t>
                          </m:r>
                        </m:lim>
                      </m:limLow>
                      <m:r>
                        <a:rPr lang="zh-CN" altLang="en-US" sz="2000" b="0" i="1" smtClean="0">
                          <a:solidFill>
                            <a:srgbClr val="FF0000"/>
                          </a:solidFill>
                          <a:latin typeface="Cambria Math" panose="02040503050406030204" pitchFamily="18" charset="0"/>
                        </a:rPr>
                        <m:t>𝛿</m:t>
                      </m:r>
                      <m:sSubSup>
                        <m:sSubSupPr>
                          <m:ctrlPr>
                            <a:rPr lang="zh-CN" altLang="en-US" sz="2000" b="0" i="1">
                              <a:solidFill>
                                <a:srgbClr val="FF0000"/>
                              </a:solidFill>
                              <a:latin typeface="Cambria Math"/>
                            </a:rPr>
                          </m:ctrlPr>
                        </m:sSubSupPr>
                        <m:e>
                          <m:r>
                            <a:rPr lang="zh-CN" altLang="en-US" sz="2000" b="1" i="1">
                              <a:solidFill>
                                <a:srgbClr val="FF0000"/>
                              </a:solidFill>
                              <a:latin typeface="Cambria Math" panose="02040503050406030204" pitchFamily="18" charset="0"/>
                            </a:rPr>
                            <m:t>𝒑</m:t>
                          </m:r>
                        </m:e>
                        <m:sub>
                          <m:sSub>
                            <m:sSubPr>
                              <m:ctrlPr>
                                <a:rPr lang="zh-CN" altLang="en-US" sz="2000" b="1" i="1">
                                  <a:solidFill>
                                    <a:srgbClr val="FF0000"/>
                                  </a:solidFill>
                                  <a:latin typeface="Cambria Math"/>
                                </a:rPr>
                              </m:ctrlPr>
                            </m:sSubPr>
                            <m:e>
                              <m:r>
                                <a:rPr lang="zh-CN" altLang="en-US" sz="2000" b="0" i="1">
                                  <a:solidFill>
                                    <a:srgbClr val="FF0000"/>
                                  </a:solidFill>
                                  <a:latin typeface="Cambria Math" panose="02040503050406030204" pitchFamily="18" charset="0"/>
                                </a:rPr>
                                <m:t>𝑓</m:t>
                              </m:r>
                            </m:e>
                            <m:sub>
                              <m:r>
                                <a:rPr lang="zh-CN" altLang="en-US" sz="2000" b="0" i="1">
                                  <a:solidFill>
                                    <a:srgbClr val="FF0000"/>
                                  </a:solidFill>
                                  <a:latin typeface="Cambria Math" panose="02040503050406030204" pitchFamily="18" charset="0"/>
                                </a:rPr>
                                <m:t>𝑗</m:t>
                              </m:r>
                            </m:sub>
                          </m:sSub>
                        </m:sub>
                        <m:sup>
                          <m:r>
                            <a:rPr lang="zh-CN" altLang="en-US" sz="2000" b="0" i="1">
                              <a:solidFill>
                                <a:srgbClr val="FF0000"/>
                              </a:solidFill>
                              <a:latin typeface="Cambria Math" panose="02040503050406030204" pitchFamily="18" charset="0"/>
                            </a:rPr>
                            <m:t>𝐺</m:t>
                          </m:r>
                        </m:sup>
                      </m:sSubSup>
                      <m:r>
                        <a:rPr lang="zh-CN" altLang="en-US" sz="2000" b="0" i="0">
                          <a:latin typeface="Cambria Math" panose="02040503050406030204" pitchFamily="18" charset="0"/>
                        </a:rPr>
                        <m:t>+</m:t>
                      </m:r>
                      <m:sSup>
                        <m:sSupPr>
                          <m:ctrlPr>
                            <a:rPr lang="zh-CN" altLang="en-US" sz="2000" b="0" i="1">
                              <a:latin typeface="Cambria Math"/>
                            </a:rPr>
                          </m:ctrlPr>
                        </m:sSupPr>
                        <m:e>
                          <m:r>
                            <a:rPr lang="zh-CN" altLang="en-US" sz="2000" b="1" i="1">
                              <a:latin typeface="Cambria Math" panose="02040503050406030204" pitchFamily="18" charset="0"/>
                            </a:rPr>
                            <m:t>𝒏</m:t>
                          </m:r>
                        </m:e>
                        <m:sup>
                          <m:d>
                            <m:dPr>
                              <m:ctrlPr>
                                <a:rPr lang="zh-CN" altLang="en-US" sz="2000" b="1" i="1">
                                  <a:latin typeface="Cambria Math"/>
                                </a:rPr>
                              </m:ctrlPr>
                            </m:dPr>
                            <m:e>
                              <m:r>
                                <a:rPr lang="zh-CN" altLang="en-US" sz="2000" b="0" i="1">
                                  <a:latin typeface="Cambria Math" panose="02040503050406030204" pitchFamily="18" charset="0"/>
                                </a:rPr>
                                <m:t>𝑗</m:t>
                              </m:r>
                            </m:e>
                          </m:d>
                        </m:sup>
                      </m:sSup>
                    </m:oMath>
                  </m:oMathPara>
                </a14:m>
                <a:endParaRPr lang="zh-CN" altLang="en-US" sz="2000" dirty="0"/>
              </a:p>
            </p:txBody>
          </p:sp>
        </mc:Choice>
        <mc:Fallback xmlns="">
          <p:sp>
            <p:nvSpPr>
              <p:cNvPr id="13" name="矩形 12"/>
              <p:cNvSpPr>
                <a:spLocks noRot="1" noChangeAspect="1" noMove="1" noResize="1" noEditPoints="1" noAdjustHandles="1" noChangeArrowheads="1" noChangeShapeType="1" noTextEdit="1"/>
              </p:cNvSpPr>
              <p:nvPr/>
            </p:nvSpPr>
            <p:spPr>
              <a:xfrm>
                <a:off x="6545830" y="1890517"/>
                <a:ext cx="4587281" cy="1678280"/>
              </a:xfrm>
              <a:prstGeom prst="rect">
                <a:avLst/>
              </a:prstGeom>
              <a:blipFill rotWithShape="0">
                <a:blip r:embed="rId5"/>
                <a:stretch>
                  <a:fillRect/>
                </a:stretch>
              </a:blipFill>
            </p:spPr>
            <p:txBody>
              <a:bodyPr/>
              <a:lstStyle/>
              <a:p>
                <a:r>
                  <a:rPr lang="zh-CN" altLang="en-US">
                    <a:noFill/>
                  </a:rPr>
                  <a:t> </a:t>
                </a:r>
              </a:p>
            </p:txBody>
          </p:sp>
        </mc:Fallback>
      </mc:AlternateContent>
      <p:sp>
        <p:nvSpPr>
          <p:cNvPr id="15" name="文本框 14"/>
          <p:cNvSpPr txBox="1"/>
          <p:nvPr/>
        </p:nvSpPr>
        <p:spPr>
          <a:xfrm>
            <a:off x="6545830" y="1484316"/>
            <a:ext cx="4661854" cy="400110"/>
          </a:xfrm>
          <a:prstGeom prst="rect">
            <a:avLst/>
          </a:prstGeom>
          <a:noFill/>
        </p:spPr>
        <p:txBody>
          <a:bodyPr wrap="none" rtlCol="0">
            <a:spAutoFit/>
          </a:bodyPr>
          <a:lstStyle/>
          <a:p>
            <a:r>
              <a:rPr lang="zh-CN" altLang="en-US" sz="2000" dirty="0"/>
              <a:t>所有用于滤波更新的特征点观测量叠加</a:t>
            </a:r>
            <a:r>
              <a:rPr lang="en-US" altLang="zh-CN" sz="2000" dirty="0"/>
              <a:t>:</a:t>
            </a:r>
            <a:endParaRPr lang="zh-CN" altLang="en-US" sz="2000" dirty="0"/>
          </a:p>
        </p:txBody>
      </p:sp>
      <mc:AlternateContent xmlns:mc="http://schemas.openxmlformats.org/markup-compatibility/2006" xmlns:a14="http://schemas.microsoft.com/office/drawing/2010/main">
        <mc:Choice Requires="a14">
          <p:sp>
            <p:nvSpPr>
              <p:cNvPr id="16" name="矩形 15"/>
              <p:cNvSpPr/>
              <p:nvPr/>
            </p:nvSpPr>
            <p:spPr>
              <a:xfrm>
                <a:off x="6681562" y="3898293"/>
                <a:ext cx="4267643" cy="8996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en-US" sz="2000" i="1">
                              <a:latin typeface="Cambria Math"/>
                            </a:rPr>
                          </m:ctrlPr>
                        </m:eqArrPr>
                        <m:e>
                          <m:sSubSup>
                            <m:sSubSupPr>
                              <m:ctrlPr>
                                <a:rPr lang="zh-CN" altLang="en-US" sz="2000" i="1">
                                  <a:latin typeface="Cambria Math"/>
                                </a:rPr>
                              </m:ctrlPr>
                            </m:sSubSupPr>
                            <m:e>
                              <m:r>
                                <a:rPr lang="zh-CN" altLang="en-US" sz="2000" b="1" i="1">
                                  <a:latin typeface="Cambria Math" panose="02040503050406030204" pitchFamily="18" charset="0"/>
                                </a:rPr>
                                <m:t>𝒓</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r>
                            <a:rPr lang="zh-CN" altLang="en-US" sz="2000" b="0" i="0">
                              <a:latin typeface="Cambria Math" panose="02040503050406030204" pitchFamily="18" charset="0"/>
                            </a:rPr>
                            <m:t>=</m:t>
                          </m:r>
                          <m:sSup>
                            <m:sSupPr>
                              <m:ctrlPr>
                                <a:rPr lang="zh-CN" altLang="en-US" sz="2000" b="0" i="1">
                                  <a:latin typeface="Cambria Math"/>
                                </a:rPr>
                              </m:ctrlPr>
                            </m:sSupPr>
                            <m:e>
                              <m:r>
                                <a:rPr lang="zh-CN" altLang="en-US" sz="2000" b="1" i="1">
                                  <a:latin typeface="Cambria Math" panose="02040503050406030204" pitchFamily="18" charset="0"/>
                                </a:rPr>
                                <m:t>𝑨</m:t>
                              </m:r>
                            </m:e>
                            <m:sup>
                              <m:r>
                                <a:rPr lang="zh-CN" altLang="en-US" sz="2000" b="0" i="1">
                                  <a:latin typeface="Cambria Math" panose="02040503050406030204" pitchFamily="18" charset="0"/>
                                </a:rPr>
                                <m:t>𝑇</m:t>
                              </m:r>
                            </m:sup>
                          </m:sSup>
                          <m:sSup>
                            <m:sSupPr>
                              <m:ctrlPr>
                                <a:rPr lang="zh-CN" altLang="en-US" sz="2000" b="0" i="1">
                                  <a:latin typeface="Cambria Math"/>
                                </a:rPr>
                              </m:ctrlPr>
                            </m:sSupPr>
                            <m:e>
                              <m:r>
                                <a:rPr lang="zh-CN" altLang="en-US" sz="2000" b="1" i="1">
                                  <a:latin typeface="Cambria Math" panose="02040503050406030204" pitchFamily="18" charset="0"/>
                                </a:rPr>
                                <m:t>𝒓</m:t>
                              </m:r>
                            </m:e>
                            <m:sup>
                              <m:d>
                                <m:dPr>
                                  <m:ctrlPr>
                                    <a:rPr lang="zh-CN" altLang="en-US" sz="2000" b="1" i="1">
                                      <a:latin typeface="Cambria Math"/>
                                    </a:rPr>
                                  </m:ctrlPr>
                                </m:dPr>
                                <m:e>
                                  <m:r>
                                    <a:rPr lang="zh-CN" altLang="en-US" sz="2000" b="0" i="1">
                                      <a:latin typeface="Cambria Math" panose="02040503050406030204" pitchFamily="18" charset="0"/>
                                    </a:rPr>
                                    <m:t>𝑗</m:t>
                                  </m:r>
                                </m:e>
                              </m:d>
                            </m:sup>
                          </m:sSup>
                          <m:r>
                            <a:rPr lang="zh-CN" altLang="en-US" sz="2000" b="0" i="0">
                              <a:latin typeface="Cambria Math" panose="02040503050406030204" pitchFamily="18" charset="0"/>
                            </a:rPr>
                            <m:t>&amp;=</m:t>
                          </m:r>
                          <m:sSup>
                            <m:sSupPr>
                              <m:ctrlPr>
                                <a:rPr lang="zh-CN" altLang="en-US" sz="2000" b="0" i="1">
                                  <a:latin typeface="Cambria Math"/>
                                </a:rPr>
                              </m:ctrlPr>
                            </m:sSupPr>
                            <m:e>
                              <m:r>
                                <a:rPr lang="zh-CN" altLang="en-US" sz="2000" b="1" i="1">
                                  <a:latin typeface="Cambria Math" panose="02040503050406030204" pitchFamily="18" charset="0"/>
                                </a:rPr>
                                <m:t>𝑨</m:t>
                              </m:r>
                            </m:e>
                            <m:sup>
                              <m:r>
                                <a:rPr lang="zh-CN" altLang="en-US" sz="2000" b="0" i="1">
                                  <a:latin typeface="Cambria Math" panose="02040503050406030204" pitchFamily="18" charset="0"/>
                                </a:rPr>
                                <m:t>𝑇</m:t>
                              </m:r>
                            </m:sup>
                          </m:sSup>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1" i="1">
                                  <a:latin typeface="Cambria Math" panose="02040503050406030204" pitchFamily="18" charset="0"/>
                                </a:rPr>
                                <m:t>𝑿</m:t>
                              </m:r>
                            </m:sub>
                            <m:sup>
                              <m:d>
                                <m:dPr>
                                  <m:ctrlPr>
                                    <a:rPr lang="zh-CN" altLang="en-US" sz="2000" b="1" i="1">
                                      <a:latin typeface="Cambria Math"/>
                                    </a:rPr>
                                  </m:ctrlPr>
                                </m:dPr>
                                <m:e>
                                  <m:r>
                                    <a:rPr lang="zh-CN" altLang="en-US" sz="2000" b="0" i="1">
                                      <a:latin typeface="Cambria Math" panose="02040503050406030204" pitchFamily="18" charset="0"/>
                                    </a:rPr>
                                    <m:t>𝑗</m:t>
                                  </m:r>
                                </m:e>
                              </m:d>
                            </m:sup>
                          </m:sSubSup>
                          <m:r>
                            <a:rPr lang="zh-CN" altLang="en-US" sz="2000" b="0" i="1">
                              <a:latin typeface="Cambria Math" panose="02040503050406030204" pitchFamily="18" charset="0"/>
                            </a:rPr>
                            <m:t>𝛿</m:t>
                          </m:r>
                          <m:sSub>
                            <m:sSubPr>
                              <m:ctrlPr>
                                <a:rPr lang="zh-CN" altLang="en-US" sz="2000" b="0" i="1">
                                  <a:latin typeface="Cambria Math"/>
                                </a:rPr>
                              </m:ctrlPr>
                            </m:sSubPr>
                            <m:e>
                              <m:r>
                                <a:rPr lang="zh-CN" altLang="en-US" sz="2000" b="1" i="1">
                                  <a:latin typeface="Cambria Math" panose="02040503050406030204" pitchFamily="18" charset="0"/>
                                </a:rPr>
                                <m:t>𝒙</m:t>
                              </m:r>
                            </m:e>
                            <m:sub>
                              <m:r>
                                <a:rPr lang="zh-CN" altLang="en-US" sz="2000" b="0" i="1">
                                  <a:latin typeface="Cambria Math" panose="02040503050406030204" pitchFamily="18" charset="0"/>
                                </a:rPr>
                                <m:t>𝑘</m:t>
                              </m:r>
                            </m:sub>
                          </m:sSub>
                          <m:r>
                            <a:rPr lang="zh-CN" altLang="en-US" sz="2000" b="0" i="0">
                              <a:latin typeface="Cambria Math" panose="02040503050406030204" pitchFamily="18" charset="0"/>
                            </a:rPr>
                            <m:t>+</m:t>
                          </m:r>
                          <m:sSup>
                            <m:sSupPr>
                              <m:ctrlPr>
                                <a:rPr lang="zh-CN" altLang="en-US" sz="2000" b="0" i="1">
                                  <a:latin typeface="Cambria Math"/>
                                </a:rPr>
                              </m:ctrlPr>
                            </m:sSupPr>
                            <m:e>
                              <m:r>
                                <a:rPr lang="zh-CN" altLang="en-US" sz="2000" b="1" i="1">
                                  <a:latin typeface="Cambria Math" panose="02040503050406030204" pitchFamily="18" charset="0"/>
                                </a:rPr>
                                <m:t>𝑨</m:t>
                              </m:r>
                            </m:e>
                            <m:sup>
                              <m:r>
                                <a:rPr lang="zh-CN" altLang="en-US" sz="2000" b="0" i="1">
                                  <a:latin typeface="Cambria Math" panose="02040503050406030204" pitchFamily="18" charset="0"/>
                                </a:rPr>
                                <m:t>𝑇</m:t>
                              </m:r>
                            </m:sup>
                          </m:sSup>
                          <m:sSup>
                            <m:sSupPr>
                              <m:ctrlPr>
                                <a:rPr lang="zh-CN" altLang="en-US" sz="2000" b="0" i="1">
                                  <a:latin typeface="Cambria Math"/>
                                </a:rPr>
                              </m:ctrlPr>
                            </m:sSupPr>
                            <m:e>
                              <m:r>
                                <a:rPr lang="zh-CN" altLang="en-US" sz="2000" b="1" i="1">
                                  <a:latin typeface="Cambria Math" panose="02040503050406030204" pitchFamily="18" charset="0"/>
                                </a:rPr>
                                <m:t>𝒏</m:t>
                              </m:r>
                            </m:e>
                            <m:sup>
                              <m:d>
                                <m:dPr>
                                  <m:ctrlPr>
                                    <a:rPr lang="zh-CN" altLang="en-US" sz="2000" b="1" i="1">
                                      <a:latin typeface="Cambria Math"/>
                                    </a:rPr>
                                  </m:ctrlPr>
                                </m:dPr>
                                <m:e>
                                  <m:r>
                                    <a:rPr lang="zh-CN" altLang="en-US" sz="2000" b="0" i="1">
                                      <a:latin typeface="Cambria Math" panose="02040503050406030204" pitchFamily="18" charset="0"/>
                                    </a:rPr>
                                    <m:t>𝑗</m:t>
                                  </m:r>
                                </m:e>
                              </m:d>
                            </m:sup>
                          </m:sSup>
                        </m:e>
                        <m:e>
                          <m:r>
                            <a:rPr lang="zh-CN" altLang="en-US" sz="2000" b="0" i="0">
                              <a:latin typeface="Cambria Math" panose="02040503050406030204" pitchFamily="18" charset="0"/>
                            </a:rPr>
                            <m:t>&amp;=</m:t>
                          </m:r>
                          <m:sSubSup>
                            <m:sSubSupPr>
                              <m:ctrlPr>
                                <a:rPr lang="zh-CN" altLang="en-US" sz="2000" b="0" i="1">
                                  <a:latin typeface="Cambria Math"/>
                                </a:rPr>
                              </m:ctrlPr>
                            </m:sSubSupPr>
                            <m:e>
                              <m:r>
                                <a:rPr lang="zh-CN" altLang="en-US" sz="2000" b="1" i="1">
                                  <a:latin typeface="Cambria Math" panose="02040503050406030204" pitchFamily="18" charset="0"/>
                                </a:rPr>
                                <m:t>𝑯</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r>
                            <a:rPr lang="zh-CN" altLang="en-US" sz="2000" b="0" i="1">
                              <a:latin typeface="Cambria Math" panose="02040503050406030204" pitchFamily="18" charset="0"/>
                            </a:rPr>
                            <m:t>𝛿</m:t>
                          </m:r>
                          <m:sSub>
                            <m:sSubPr>
                              <m:ctrlPr>
                                <a:rPr lang="zh-CN" altLang="en-US" sz="2000" b="0" i="1">
                                  <a:latin typeface="Cambria Math"/>
                                </a:rPr>
                              </m:ctrlPr>
                            </m:sSubPr>
                            <m:e>
                              <m:r>
                                <a:rPr lang="zh-CN" altLang="en-US" sz="2000" b="1" i="1">
                                  <a:latin typeface="Cambria Math" panose="02040503050406030204" pitchFamily="18" charset="0"/>
                                </a:rPr>
                                <m:t>𝒙</m:t>
                              </m:r>
                            </m:e>
                            <m:sub>
                              <m:r>
                                <a:rPr lang="zh-CN" altLang="en-US" sz="2000" b="0" i="1">
                                  <a:latin typeface="Cambria Math" panose="02040503050406030204" pitchFamily="18" charset="0"/>
                                </a:rPr>
                                <m:t>𝑘</m:t>
                              </m:r>
                            </m:sub>
                          </m:sSub>
                          <m:r>
                            <a:rPr lang="zh-CN" altLang="en-US" sz="2000" b="0" i="0">
                              <a:latin typeface="Cambria Math" panose="02040503050406030204" pitchFamily="18" charset="0"/>
                            </a:rPr>
                            <m:t>+</m:t>
                          </m:r>
                          <m:sSubSup>
                            <m:sSubSupPr>
                              <m:ctrlPr>
                                <a:rPr lang="zh-CN" altLang="en-US" sz="2000" b="0" i="1">
                                  <a:latin typeface="Cambria Math"/>
                                </a:rPr>
                              </m:ctrlPr>
                            </m:sSubSupPr>
                            <m:e>
                              <m:r>
                                <a:rPr lang="zh-CN" altLang="en-US" sz="2000" b="1" i="1">
                                  <a:latin typeface="Cambria Math" panose="02040503050406030204" pitchFamily="18" charset="0"/>
                                </a:rPr>
                                <m:t>𝒏</m:t>
                              </m:r>
                            </m:e>
                            <m:sub>
                              <m:r>
                                <a:rPr lang="zh-CN" altLang="en-US" sz="2000" b="0" i="1">
                                  <a:latin typeface="Cambria Math" panose="02040503050406030204" pitchFamily="18" charset="0"/>
                                </a:rPr>
                                <m:t>𝑜</m:t>
                              </m:r>
                            </m:sub>
                            <m:sup>
                              <m:d>
                                <m:dPr>
                                  <m:ctrlPr>
                                    <a:rPr lang="zh-CN" altLang="en-US" sz="2000" b="0" i="1">
                                      <a:latin typeface="Cambria Math"/>
                                    </a:rPr>
                                  </m:ctrlPr>
                                </m:dPr>
                                <m:e>
                                  <m:r>
                                    <a:rPr lang="zh-CN" altLang="en-US" sz="2000" b="0" i="1">
                                      <a:latin typeface="Cambria Math" panose="02040503050406030204" pitchFamily="18" charset="0"/>
                                    </a:rPr>
                                    <m:t>𝑗</m:t>
                                  </m:r>
                                </m:e>
                              </m:d>
                            </m:sup>
                          </m:sSubSup>
                        </m:e>
                      </m:eqArr>
                    </m:oMath>
                  </m:oMathPara>
                </a14:m>
                <a:endParaRPr lang="zh-CN" altLang="en-US" sz="2000" dirty="0"/>
              </a:p>
            </p:txBody>
          </p:sp>
        </mc:Choice>
        <mc:Fallback xmlns="">
          <p:sp>
            <p:nvSpPr>
              <p:cNvPr id="16" name="矩形 15"/>
              <p:cNvSpPr>
                <a:spLocks noRot="1" noChangeAspect="1" noMove="1" noResize="1" noEditPoints="1" noAdjustHandles="1" noChangeArrowheads="1" noChangeShapeType="1" noTextEdit="1"/>
              </p:cNvSpPr>
              <p:nvPr/>
            </p:nvSpPr>
            <p:spPr>
              <a:xfrm>
                <a:off x="6681562" y="3898293"/>
                <a:ext cx="4267643" cy="899670"/>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6536349" y="3462103"/>
                <a:ext cx="5655651" cy="472373"/>
              </a:xfrm>
              <a:prstGeom prst="rect">
                <a:avLst/>
              </a:prstGeom>
              <a:noFill/>
            </p:spPr>
            <p:txBody>
              <a:bodyPr wrap="none" rtlCol="0">
                <a:spAutoFit/>
              </a:bodyPr>
              <a:lstStyle/>
              <a:p>
                <a:r>
                  <a:rPr lang="zh-CN" altLang="en-US" dirty="0"/>
                  <a:t>等式两边左乘特征点误差系数矩阵</a:t>
                </a:r>
                <a14:m>
                  <m:oMath xmlns:m="http://schemas.openxmlformats.org/officeDocument/2006/math">
                    <m:sSubSup>
                      <m:sSubSupPr>
                        <m:ctrlPr>
                          <a:rPr lang="zh-CN" altLang="zh-CN" b="1" i="1">
                            <a:latin typeface="Cambria Math"/>
                          </a:rPr>
                        </m:ctrlPr>
                      </m:sSubSupPr>
                      <m:e>
                        <m:r>
                          <a:rPr lang="en-US" altLang="zh-CN" b="1" i="1">
                            <a:latin typeface="Cambria Math" panose="02040503050406030204" pitchFamily="18" charset="0"/>
                          </a:rPr>
                          <m:t>𝑯</m:t>
                        </m:r>
                      </m:e>
                      <m:sub>
                        <m:r>
                          <a:rPr lang="en-US" altLang="zh-CN" i="1">
                            <a:latin typeface="Cambria Math" panose="02040503050406030204" pitchFamily="18" charset="0"/>
                          </a:rPr>
                          <m:t>𝑓</m:t>
                        </m:r>
                      </m:sub>
                      <m:sup>
                        <m:r>
                          <a:rPr lang="en-US" altLang="zh-CN">
                            <a:latin typeface="Cambria Math" panose="02040503050406030204" pitchFamily="18" charset="0"/>
                          </a:rPr>
                          <m:t>(</m:t>
                        </m:r>
                        <m:r>
                          <a:rPr lang="en-US" altLang="zh-CN" i="1">
                            <a:latin typeface="Cambria Math" panose="02040503050406030204" pitchFamily="18" charset="0"/>
                          </a:rPr>
                          <m:t>𝑗</m:t>
                        </m:r>
                        <m:r>
                          <a:rPr lang="en-US" altLang="zh-CN">
                            <a:latin typeface="Cambria Math" panose="02040503050406030204" pitchFamily="18" charset="0"/>
                          </a:rPr>
                          <m:t>)</m:t>
                        </m:r>
                      </m:sup>
                    </m:sSubSup>
                  </m:oMath>
                </a14:m>
                <a:r>
                  <a:rPr lang="zh-CN" altLang="en-US" dirty="0"/>
                  <a:t>的左零空间矩阵</a:t>
                </a:r>
              </a:p>
            </p:txBody>
          </p:sp>
        </mc:Choice>
        <mc:Fallback xmlns="">
          <p:sp>
            <p:nvSpPr>
              <p:cNvPr id="17" name="文本框 16"/>
              <p:cNvSpPr txBox="1">
                <a:spLocks noRot="1" noChangeAspect="1" noMove="1" noResize="1" noEditPoints="1" noAdjustHandles="1" noChangeArrowheads="1" noChangeShapeType="1" noTextEdit="1"/>
              </p:cNvSpPr>
              <p:nvPr/>
            </p:nvSpPr>
            <p:spPr>
              <a:xfrm>
                <a:off x="6536349" y="3462103"/>
                <a:ext cx="5655651" cy="472373"/>
              </a:xfrm>
              <a:prstGeom prst="rect">
                <a:avLst/>
              </a:prstGeom>
              <a:blipFill rotWithShape="0">
                <a:blip r:embed="rId7"/>
                <a:stretch>
                  <a:fillRect l="-862" b="-77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377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日期占位符 6"/>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fld id="{B9A3882C-D1D3-404D-9884-29F51F891FEC}" type="slidenum">
              <a:rPr lang="en-US" altLang="zh-CN" smtClean="0">
                <a:solidFill>
                  <a:schemeClr val="tx2"/>
                </a:solidFill>
              </a:rPr>
              <a:pPr>
                <a:buFont typeface="Arial" charset="0"/>
                <a:buNone/>
              </a:pPr>
              <a:t>49</a:t>
            </a:fld>
            <a:endParaRPr lang="en-US" altLang="zh-CN" smtClean="0">
              <a:solidFill>
                <a:schemeClr val="tx2"/>
              </a:solidFill>
            </a:endParaRPr>
          </a:p>
        </p:txBody>
      </p:sp>
      <p:pic>
        <p:nvPicPr>
          <p:cNvPr id="5427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09200" y="6162676"/>
            <a:ext cx="2082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814918" y="981075"/>
            <a:ext cx="1017693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65000"/>
              <a:buFont typeface="Wingdings" pitchFamily="2" charset="2"/>
              <a:buNone/>
              <a:defRPr/>
            </a:pPr>
            <a:r>
              <a:rPr lang="zh-CN" altLang="en-US" sz="2800" dirty="0" smtClean="0">
                <a:effectLst>
                  <a:outerShdw blurRad="38100" dist="38100" dir="2700000" algn="tl">
                    <a:srgbClr val="000000"/>
                  </a:outerShdw>
                </a:effectLst>
                <a:latin typeface="华文仿宋" pitchFamily="2" charset="-122"/>
                <a:ea typeface="华文仿宋" pitchFamily="2" charset="-122"/>
              </a:rPr>
              <a:t>离散</a:t>
            </a:r>
            <a:r>
              <a:rPr lang="zh-CN" altLang="en-US" sz="2800" dirty="0">
                <a:effectLst>
                  <a:outerShdw blurRad="38100" dist="38100" dir="2700000" algn="tl">
                    <a:srgbClr val="000000"/>
                  </a:outerShdw>
                </a:effectLst>
                <a:latin typeface="华文仿宋" pitchFamily="2" charset="-122"/>
                <a:ea typeface="华文仿宋" pitchFamily="2" charset="-122"/>
              </a:rPr>
              <a:t>卡尔曼滤波方程 </a:t>
            </a:r>
          </a:p>
        </p:txBody>
      </p:sp>
      <p:grpSp>
        <p:nvGrpSpPr>
          <p:cNvPr id="16388" name="Group 4"/>
          <p:cNvGrpSpPr>
            <a:grpSpLocks/>
          </p:cNvGrpSpPr>
          <p:nvPr/>
        </p:nvGrpSpPr>
        <p:grpSpPr bwMode="auto">
          <a:xfrm>
            <a:off x="5262034" y="5424491"/>
            <a:ext cx="3621617" cy="1022351"/>
            <a:chOff x="2486" y="3417"/>
            <a:chExt cx="1711" cy="644"/>
          </a:xfrm>
        </p:grpSpPr>
        <p:graphicFrame>
          <p:nvGraphicFramePr>
            <p:cNvPr id="54298" name="Object 5"/>
            <p:cNvGraphicFramePr>
              <a:graphicFrameLocks noChangeAspect="1"/>
            </p:cNvGraphicFramePr>
            <p:nvPr/>
          </p:nvGraphicFramePr>
          <p:xfrm>
            <a:off x="2486" y="3688"/>
            <a:ext cx="1711" cy="373"/>
          </p:xfrm>
          <a:graphic>
            <a:graphicData uri="http://schemas.openxmlformats.org/presentationml/2006/ole">
              <mc:AlternateContent xmlns:mc="http://schemas.openxmlformats.org/markup-compatibility/2006">
                <mc:Choice xmlns:v="urn:schemas-microsoft-com:vml" Requires="v">
                  <p:oleObj spid="_x0000_s8266" name="公式" r:id="rId4" imgW="1545239" imgH="326139" progId="Equation.3">
                    <p:embed/>
                  </p:oleObj>
                </mc:Choice>
                <mc:Fallback>
                  <p:oleObj name="公式" r:id="rId4" imgW="1545239" imgH="32613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 y="3688"/>
                          <a:ext cx="1711"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99" name="Rectangle 6"/>
            <p:cNvSpPr>
              <a:spLocks noChangeArrowheads="1"/>
            </p:cNvSpPr>
            <p:nvPr/>
          </p:nvSpPr>
          <p:spPr bwMode="auto">
            <a:xfrm>
              <a:off x="2646" y="3417"/>
              <a:ext cx="305" cy="291"/>
            </a:xfrm>
            <a:prstGeom prst="rect">
              <a:avLst/>
            </a:prstGeom>
            <a:noFill/>
            <a:ln>
              <a:noFill/>
            </a:ln>
            <a:effectLst/>
            <a:extLst>
              <a:ext uri="{909E8E84-426E-40DD-AFC4-6F175D3DCCD1}">
                <a14:hiddenFill xmlns:a14="http://schemas.microsoft.com/office/drawing/2010/main">
                  <a:gradFill rotWithShape="0">
                    <a:gsLst>
                      <a:gs pos="0">
                        <a:srgbClr val="760000"/>
                      </a:gs>
                      <a:gs pos="50000">
                        <a:srgbClr val="FF0000"/>
                      </a:gs>
                      <a:gs pos="100000">
                        <a:srgbClr val="760000"/>
                      </a:gs>
                    </a:gsLst>
                    <a:lin ang="5400000" scaled="1"/>
                  </a:gra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zh-CN" altLang="en-US" sz="2400">
                  <a:latin typeface="黑体" pitchFamily="2" charset="-122"/>
                  <a:ea typeface="黑体" pitchFamily="2" charset="-122"/>
                </a:rPr>
                <a:t>或 </a:t>
              </a:r>
            </a:p>
          </p:txBody>
        </p:sp>
      </p:grpSp>
      <p:grpSp>
        <p:nvGrpSpPr>
          <p:cNvPr id="16391" name="Group 7"/>
          <p:cNvGrpSpPr>
            <a:grpSpLocks/>
          </p:cNvGrpSpPr>
          <p:nvPr/>
        </p:nvGrpSpPr>
        <p:grpSpPr bwMode="auto">
          <a:xfrm>
            <a:off x="239184" y="1762125"/>
            <a:ext cx="8083549" cy="801688"/>
            <a:chOff x="113" y="1110"/>
            <a:chExt cx="3819" cy="505"/>
          </a:xfrm>
        </p:grpSpPr>
        <p:graphicFrame>
          <p:nvGraphicFramePr>
            <p:cNvPr id="54295" name="Object 8"/>
            <p:cNvGraphicFramePr>
              <a:graphicFrameLocks noChangeAspect="1"/>
            </p:cNvGraphicFramePr>
            <p:nvPr/>
          </p:nvGraphicFramePr>
          <p:xfrm>
            <a:off x="2440" y="1110"/>
            <a:ext cx="1492" cy="380"/>
          </p:xfrm>
          <a:graphic>
            <a:graphicData uri="http://schemas.openxmlformats.org/presentationml/2006/ole">
              <mc:AlternateContent xmlns:mc="http://schemas.openxmlformats.org/markup-compatibility/2006">
                <mc:Choice xmlns:v="urn:schemas-microsoft-com:vml" Requires="v">
                  <p:oleObj spid="_x0000_s8267" name="公式" r:id="rId6" imgW="1341952" imgH="326139" progId="Equation.3">
                    <p:embed/>
                  </p:oleObj>
                </mc:Choice>
                <mc:Fallback>
                  <p:oleObj name="公式" r:id="rId6" imgW="1341952" imgH="32613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0" y="1110"/>
                          <a:ext cx="14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3" name="Rectangle 9"/>
            <p:cNvSpPr>
              <a:spLocks noChangeArrowheads="1"/>
            </p:cNvSpPr>
            <p:nvPr/>
          </p:nvSpPr>
          <p:spPr bwMode="auto">
            <a:xfrm>
              <a:off x="113" y="1162"/>
              <a:ext cx="2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buClr>
                  <a:schemeClr val="hlink"/>
                </a:buClr>
                <a:buSzPct val="65000"/>
                <a:buFont typeface="Wingdings" pitchFamily="2" charset="2"/>
                <a:buChar char="n"/>
                <a:defRPr/>
              </a:pPr>
              <a:r>
                <a:rPr lang="zh-CN" altLang="en-US" sz="2400">
                  <a:effectLst>
                    <a:outerShdw blurRad="38100" dist="38100" dir="2700000" algn="tl">
                      <a:srgbClr val="000000"/>
                    </a:outerShdw>
                  </a:effectLst>
                  <a:latin typeface="华文仿宋" pitchFamily="2" charset="-122"/>
                  <a:ea typeface="华文仿宋" pitchFamily="2" charset="-122"/>
                </a:rPr>
                <a:t>状态一步预测方程</a:t>
              </a:r>
            </a:p>
          </p:txBody>
        </p:sp>
        <p:sp>
          <p:nvSpPr>
            <p:cNvPr id="54297" name="AutoShape 10"/>
            <p:cNvSpPr>
              <a:spLocks noChangeArrowheads="1"/>
            </p:cNvSpPr>
            <p:nvPr/>
          </p:nvSpPr>
          <p:spPr bwMode="auto">
            <a:xfrm>
              <a:off x="2154" y="1298"/>
              <a:ext cx="272" cy="91"/>
            </a:xfrm>
            <a:prstGeom prst="rightArrow">
              <a:avLst>
                <a:gd name="adj1" fmla="val 50000"/>
                <a:gd name="adj2" fmla="val 7472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6395" name="Group 11"/>
          <p:cNvGrpSpPr>
            <a:grpSpLocks/>
          </p:cNvGrpSpPr>
          <p:nvPr/>
        </p:nvGrpSpPr>
        <p:grpSpPr bwMode="auto">
          <a:xfrm>
            <a:off x="239185" y="2465389"/>
            <a:ext cx="10325100" cy="719137"/>
            <a:chOff x="113" y="1553"/>
            <a:chExt cx="4878" cy="453"/>
          </a:xfrm>
        </p:grpSpPr>
        <p:graphicFrame>
          <p:nvGraphicFramePr>
            <p:cNvPr id="54292" name="Object 12"/>
            <p:cNvGraphicFramePr>
              <a:graphicFrameLocks noChangeAspect="1"/>
            </p:cNvGraphicFramePr>
            <p:nvPr/>
          </p:nvGraphicFramePr>
          <p:xfrm>
            <a:off x="2426" y="1586"/>
            <a:ext cx="2565" cy="358"/>
          </p:xfrm>
          <a:graphic>
            <a:graphicData uri="http://schemas.openxmlformats.org/presentationml/2006/ole">
              <mc:AlternateContent xmlns:mc="http://schemas.openxmlformats.org/markup-compatibility/2006">
                <mc:Choice xmlns:v="urn:schemas-microsoft-com:vml" Requires="v">
                  <p:oleObj spid="_x0000_s8268" name="公式" r:id="rId8" imgW="2319809" imgH="313180" progId="Equation.3">
                    <p:embed/>
                  </p:oleObj>
                </mc:Choice>
                <mc:Fallback>
                  <p:oleObj name="公式" r:id="rId8" imgW="2319809" imgH="3131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6" y="1586"/>
                          <a:ext cx="2565"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7" name="Rectangle 13"/>
            <p:cNvSpPr>
              <a:spLocks noChangeArrowheads="1"/>
            </p:cNvSpPr>
            <p:nvPr/>
          </p:nvSpPr>
          <p:spPr bwMode="auto">
            <a:xfrm>
              <a:off x="113" y="1553"/>
              <a:ext cx="2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buClr>
                  <a:schemeClr val="hlink"/>
                </a:buClr>
                <a:buSzPct val="65000"/>
                <a:buFont typeface="Wingdings" pitchFamily="2" charset="2"/>
                <a:buChar char="n"/>
                <a:defRPr/>
              </a:pPr>
              <a:r>
                <a:rPr lang="zh-CN" altLang="en-US" sz="2400">
                  <a:effectLst>
                    <a:outerShdw blurRad="38100" dist="38100" dir="2700000" algn="tl">
                      <a:srgbClr val="000000"/>
                    </a:outerShdw>
                  </a:effectLst>
                  <a:latin typeface="华文仿宋" pitchFamily="2" charset="-122"/>
                  <a:ea typeface="华文仿宋" pitchFamily="2" charset="-122"/>
                </a:rPr>
                <a:t>状态估值计算方程</a:t>
              </a:r>
            </a:p>
          </p:txBody>
        </p:sp>
        <p:sp>
          <p:nvSpPr>
            <p:cNvPr id="54294" name="AutoShape 14"/>
            <p:cNvSpPr>
              <a:spLocks noChangeArrowheads="1"/>
            </p:cNvSpPr>
            <p:nvPr/>
          </p:nvSpPr>
          <p:spPr bwMode="auto">
            <a:xfrm>
              <a:off x="2154" y="1706"/>
              <a:ext cx="272" cy="91"/>
            </a:xfrm>
            <a:prstGeom prst="rightArrow">
              <a:avLst>
                <a:gd name="adj1" fmla="val 50000"/>
                <a:gd name="adj2" fmla="val 7472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6399" name="Group 15"/>
          <p:cNvGrpSpPr>
            <a:grpSpLocks/>
          </p:cNvGrpSpPr>
          <p:nvPr/>
        </p:nvGrpSpPr>
        <p:grpSpPr bwMode="auto">
          <a:xfrm>
            <a:off x="239185" y="3214689"/>
            <a:ext cx="10568516" cy="719137"/>
            <a:chOff x="113" y="2025"/>
            <a:chExt cx="4993" cy="453"/>
          </a:xfrm>
        </p:grpSpPr>
        <p:graphicFrame>
          <p:nvGraphicFramePr>
            <p:cNvPr id="54289" name="Object 16"/>
            <p:cNvGraphicFramePr>
              <a:graphicFrameLocks noChangeAspect="1"/>
            </p:cNvGraphicFramePr>
            <p:nvPr/>
          </p:nvGraphicFramePr>
          <p:xfrm>
            <a:off x="2447" y="2033"/>
            <a:ext cx="2659" cy="372"/>
          </p:xfrm>
          <a:graphic>
            <a:graphicData uri="http://schemas.openxmlformats.org/presentationml/2006/ole">
              <mc:AlternateContent xmlns:mc="http://schemas.openxmlformats.org/markup-compatibility/2006">
                <mc:Choice xmlns:v="urn:schemas-microsoft-com:vml" Requires="v">
                  <p:oleObj spid="_x0000_s8269" name="公式" r:id="rId10" imgW="2408666" imgH="326139" progId="Equation.3">
                    <p:embed/>
                  </p:oleObj>
                </mc:Choice>
                <mc:Fallback>
                  <p:oleObj name="公式" r:id="rId10" imgW="2408666" imgH="32613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7" y="2033"/>
                          <a:ext cx="265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01" name="Rectangle 17"/>
            <p:cNvSpPr>
              <a:spLocks noChangeArrowheads="1"/>
            </p:cNvSpPr>
            <p:nvPr/>
          </p:nvSpPr>
          <p:spPr bwMode="auto">
            <a:xfrm>
              <a:off x="113" y="2025"/>
              <a:ext cx="2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buClr>
                  <a:schemeClr val="hlink"/>
                </a:buClr>
                <a:buSzPct val="65000"/>
                <a:buFont typeface="Wingdings" pitchFamily="2" charset="2"/>
                <a:buChar char="n"/>
                <a:defRPr/>
              </a:pPr>
              <a:r>
                <a:rPr lang="zh-CN" altLang="en-US" sz="2400">
                  <a:effectLst>
                    <a:outerShdw blurRad="38100" dist="38100" dir="2700000" algn="tl">
                      <a:srgbClr val="000000"/>
                    </a:outerShdw>
                  </a:effectLst>
                  <a:latin typeface="华文仿宋" pitchFamily="2" charset="-122"/>
                  <a:ea typeface="华文仿宋" pitchFamily="2" charset="-122"/>
                </a:rPr>
                <a:t>滤波增益方程</a:t>
              </a:r>
            </a:p>
          </p:txBody>
        </p:sp>
        <p:sp>
          <p:nvSpPr>
            <p:cNvPr id="54291" name="AutoShape 18"/>
            <p:cNvSpPr>
              <a:spLocks noChangeArrowheads="1"/>
            </p:cNvSpPr>
            <p:nvPr/>
          </p:nvSpPr>
          <p:spPr bwMode="auto">
            <a:xfrm>
              <a:off x="2154" y="2159"/>
              <a:ext cx="272" cy="92"/>
            </a:xfrm>
            <a:prstGeom prst="rightArrow">
              <a:avLst>
                <a:gd name="adj1" fmla="val 50000"/>
                <a:gd name="adj2" fmla="val 7391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6403" name="Group 19"/>
          <p:cNvGrpSpPr>
            <a:grpSpLocks/>
          </p:cNvGrpSpPr>
          <p:nvPr/>
        </p:nvGrpSpPr>
        <p:grpSpPr bwMode="auto">
          <a:xfrm>
            <a:off x="239184" y="3957639"/>
            <a:ext cx="10598149" cy="839787"/>
            <a:chOff x="113" y="2493"/>
            <a:chExt cx="5007" cy="529"/>
          </a:xfrm>
        </p:grpSpPr>
        <p:graphicFrame>
          <p:nvGraphicFramePr>
            <p:cNvPr id="54286" name="Object 20"/>
            <p:cNvGraphicFramePr>
              <a:graphicFrameLocks noChangeAspect="1"/>
            </p:cNvGraphicFramePr>
            <p:nvPr/>
          </p:nvGraphicFramePr>
          <p:xfrm>
            <a:off x="2391" y="2493"/>
            <a:ext cx="2729" cy="380"/>
          </p:xfrm>
          <a:graphic>
            <a:graphicData uri="http://schemas.openxmlformats.org/presentationml/2006/ole">
              <mc:AlternateContent xmlns:mc="http://schemas.openxmlformats.org/markup-compatibility/2006">
                <mc:Choice xmlns:v="urn:schemas-microsoft-com:vml" Requires="v">
                  <p:oleObj spid="_x0000_s8270" name="公式" r:id="rId12" imgW="2472382" imgH="326139" progId="Equation.3">
                    <p:embed/>
                  </p:oleObj>
                </mc:Choice>
                <mc:Fallback>
                  <p:oleObj name="公式" r:id="rId12" imgW="2472382" imgH="32613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91" y="2493"/>
                          <a:ext cx="2729"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05" name="Rectangle 21"/>
            <p:cNvSpPr>
              <a:spLocks noChangeArrowheads="1"/>
            </p:cNvSpPr>
            <p:nvPr/>
          </p:nvSpPr>
          <p:spPr bwMode="auto">
            <a:xfrm>
              <a:off x="113" y="2569"/>
              <a:ext cx="2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buClr>
                  <a:schemeClr val="hlink"/>
                </a:buClr>
                <a:buSzPct val="65000"/>
                <a:buFont typeface="Wingdings" pitchFamily="2" charset="2"/>
                <a:buChar char="n"/>
                <a:defRPr/>
              </a:pPr>
              <a:r>
                <a:rPr lang="zh-CN" altLang="en-US" sz="2400">
                  <a:effectLst>
                    <a:outerShdw blurRad="38100" dist="38100" dir="2700000" algn="tl">
                      <a:srgbClr val="000000"/>
                    </a:outerShdw>
                  </a:effectLst>
                  <a:latin typeface="华文仿宋" pitchFamily="2" charset="-122"/>
                  <a:ea typeface="华文仿宋" pitchFamily="2" charset="-122"/>
                </a:rPr>
                <a:t>一步预测均方差方程</a:t>
              </a:r>
            </a:p>
          </p:txBody>
        </p:sp>
        <p:sp>
          <p:nvSpPr>
            <p:cNvPr id="54288" name="AutoShape 22"/>
            <p:cNvSpPr>
              <a:spLocks noChangeArrowheads="1"/>
            </p:cNvSpPr>
            <p:nvPr/>
          </p:nvSpPr>
          <p:spPr bwMode="auto">
            <a:xfrm>
              <a:off x="2154" y="2704"/>
              <a:ext cx="272" cy="92"/>
            </a:xfrm>
            <a:prstGeom prst="rightArrow">
              <a:avLst>
                <a:gd name="adj1" fmla="val 50000"/>
                <a:gd name="adj2" fmla="val 7391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6407" name="Group 23"/>
          <p:cNvGrpSpPr>
            <a:grpSpLocks/>
          </p:cNvGrpSpPr>
          <p:nvPr/>
        </p:nvGrpSpPr>
        <p:grpSpPr bwMode="auto">
          <a:xfrm>
            <a:off x="239185" y="4702175"/>
            <a:ext cx="12145433" cy="814388"/>
            <a:chOff x="113" y="2962"/>
            <a:chExt cx="5738" cy="513"/>
          </a:xfrm>
        </p:grpSpPr>
        <p:graphicFrame>
          <p:nvGraphicFramePr>
            <p:cNvPr id="54283" name="Object 24"/>
            <p:cNvGraphicFramePr>
              <a:graphicFrameLocks noChangeAspect="1"/>
            </p:cNvGraphicFramePr>
            <p:nvPr/>
          </p:nvGraphicFramePr>
          <p:xfrm>
            <a:off x="2478" y="2962"/>
            <a:ext cx="3373" cy="373"/>
          </p:xfrm>
          <a:graphic>
            <a:graphicData uri="http://schemas.openxmlformats.org/presentationml/2006/ole">
              <mc:AlternateContent xmlns:mc="http://schemas.openxmlformats.org/markup-compatibility/2006">
                <mc:Choice xmlns:v="urn:schemas-microsoft-com:vml" Requires="v">
                  <p:oleObj spid="_x0000_s8271" name="公式" r:id="rId14" imgW="3056669" imgH="326139" progId="Equation.3">
                    <p:embed/>
                  </p:oleObj>
                </mc:Choice>
                <mc:Fallback>
                  <p:oleObj name="公式" r:id="rId14" imgW="3056669" imgH="32613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78" y="2962"/>
                          <a:ext cx="3373"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09" name="Rectangle 25"/>
            <p:cNvSpPr>
              <a:spLocks noChangeArrowheads="1"/>
            </p:cNvSpPr>
            <p:nvPr/>
          </p:nvSpPr>
          <p:spPr bwMode="auto">
            <a:xfrm>
              <a:off x="113" y="3022"/>
              <a:ext cx="2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buClr>
                  <a:schemeClr val="hlink"/>
                </a:buClr>
                <a:buSzPct val="65000"/>
                <a:buFont typeface="Wingdings" pitchFamily="2" charset="2"/>
                <a:buChar char="n"/>
                <a:defRPr/>
              </a:pPr>
              <a:r>
                <a:rPr lang="zh-CN" altLang="en-US" sz="2400">
                  <a:effectLst>
                    <a:outerShdw blurRad="38100" dist="38100" dir="2700000" algn="tl">
                      <a:srgbClr val="000000"/>
                    </a:outerShdw>
                  </a:effectLst>
                  <a:latin typeface="华文仿宋" pitchFamily="2" charset="-122"/>
                  <a:ea typeface="华文仿宋" pitchFamily="2" charset="-122"/>
                </a:rPr>
                <a:t>估计均方差方程</a:t>
              </a:r>
            </a:p>
          </p:txBody>
        </p:sp>
        <p:sp>
          <p:nvSpPr>
            <p:cNvPr id="54285" name="AutoShape 26"/>
            <p:cNvSpPr>
              <a:spLocks noChangeArrowheads="1"/>
            </p:cNvSpPr>
            <p:nvPr/>
          </p:nvSpPr>
          <p:spPr bwMode="auto">
            <a:xfrm>
              <a:off x="2154" y="3158"/>
              <a:ext cx="272" cy="92"/>
            </a:xfrm>
            <a:prstGeom prst="rightArrow">
              <a:avLst>
                <a:gd name="adj1" fmla="val 50000"/>
                <a:gd name="adj2" fmla="val 7391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extLst>
      <p:ext uri="{BB962C8B-B14F-4D97-AF65-F5344CB8AC3E}">
        <p14:creationId xmlns:p14="http://schemas.microsoft.com/office/powerpoint/2010/main" val="28166390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95"/>
                                        </p:tgtEl>
                                        <p:attrNameLst>
                                          <p:attrName>style.visibility</p:attrName>
                                        </p:attrNameLst>
                                      </p:cBhvr>
                                      <p:to>
                                        <p:strVal val="visible"/>
                                      </p:to>
                                    </p:set>
                                    <p:animEffect transition="in" filter="wipe(left)">
                                      <p:cBhvr>
                                        <p:cTn id="11" dur="500"/>
                                        <p:tgtEl>
                                          <p:spTgt spid="1639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399"/>
                                        </p:tgtEl>
                                        <p:attrNameLst>
                                          <p:attrName>style.visibility</p:attrName>
                                        </p:attrNameLst>
                                      </p:cBhvr>
                                      <p:to>
                                        <p:strVal val="visible"/>
                                      </p:to>
                                    </p:set>
                                    <p:animEffect transition="in" filter="wipe(left)">
                                      <p:cBhvr>
                                        <p:cTn id="15" dur="500"/>
                                        <p:tgtEl>
                                          <p:spTgt spid="1639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403"/>
                                        </p:tgtEl>
                                        <p:attrNameLst>
                                          <p:attrName>style.visibility</p:attrName>
                                        </p:attrNameLst>
                                      </p:cBhvr>
                                      <p:to>
                                        <p:strVal val="visible"/>
                                      </p:to>
                                    </p:set>
                                    <p:animEffect transition="in" filter="wipe(left)">
                                      <p:cBhvr>
                                        <p:cTn id="19" dur="500"/>
                                        <p:tgtEl>
                                          <p:spTgt spid="16403"/>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407"/>
                                        </p:tgtEl>
                                        <p:attrNameLst>
                                          <p:attrName>style.visibility</p:attrName>
                                        </p:attrNameLst>
                                      </p:cBhvr>
                                      <p:to>
                                        <p:strVal val="visible"/>
                                      </p:to>
                                    </p:set>
                                    <p:animEffect transition="in" filter="wipe(left)">
                                      <p:cBhvr>
                                        <p:cTn id="23" dur="500"/>
                                        <p:tgtEl>
                                          <p:spTgt spid="16407"/>
                                        </p:tgtEl>
                                      </p:cBhvr>
                                    </p:animEffect>
                                  </p:childTnLst>
                                </p:cTn>
                              </p:par>
                            </p:childTnLst>
                          </p:cTn>
                        </p:par>
                        <p:par>
                          <p:cTn id="24" fill="hold" nodeType="afterGroup">
                            <p:stCondLst>
                              <p:cond delay="2500"/>
                            </p:stCondLst>
                            <p:childTnLst>
                              <p:par>
                                <p:cTn id="25" presetID="2" presetClass="entr" presetSubtype="4" fill="hold" nodeType="afterEffect">
                                  <p:stCondLst>
                                    <p:cond delay="0"/>
                                  </p:stCondLst>
                                  <p:childTnLst>
                                    <p:set>
                                      <p:cBhvr>
                                        <p:cTn id="26" dur="1" fill="hold">
                                          <p:stCondLst>
                                            <p:cond delay="0"/>
                                          </p:stCondLst>
                                        </p:cTn>
                                        <p:tgtEl>
                                          <p:spTgt spid="16388"/>
                                        </p:tgtEl>
                                        <p:attrNameLst>
                                          <p:attrName>style.visibility</p:attrName>
                                        </p:attrNameLst>
                                      </p:cBhvr>
                                      <p:to>
                                        <p:strVal val="visible"/>
                                      </p:to>
                                    </p:set>
                                    <p:anim calcmode="lin" valueType="num">
                                      <p:cBhvr additive="base">
                                        <p:cTn id="27" dur="500" fill="hold"/>
                                        <p:tgtEl>
                                          <p:spTgt spid="16388"/>
                                        </p:tgtEl>
                                        <p:attrNameLst>
                                          <p:attrName>ppt_x</p:attrName>
                                        </p:attrNameLst>
                                      </p:cBhvr>
                                      <p:tavLst>
                                        <p:tav tm="0">
                                          <p:val>
                                            <p:strVal val="#ppt_x"/>
                                          </p:val>
                                        </p:tav>
                                        <p:tav tm="100000">
                                          <p:val>
                                            <p:strVal val="#ppt_x"/>
                                          </p:val>
                                        </p:tav>
                                      </p:tavLst>
                                    </p:anim>
                                    <p:anim calcmode="lin" valueType="num">
                                      <p:cBhvr additive="base">
                                        <p:cTn id="2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C4FC6929-C158-49DF-9533-0AA0EC1E5EF2}"/>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相机成像原理</a:t>
            </a:r>
          </a:p>
        </p:txBody>
      </p:sp>
      <p:cxnSp>
        <p:nvCxnSpPr>
          <p:cNvPr id="3" name="直接连接符 2">
            <a:extLst>
              <a:ext uri="{FF2B5EF4-FFF2-40B4-BE49-F238E27FC236}">
                <a16:creationId xmlns="" xmlns:a16="http://schemas.microsoft.com/office/drawing/2014/main" id="{077D8CE9-57A8-4A14-85FA-F25B7BCB766C}"/>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9BDA11F0-3CB5-479D-98A1-CA738FE92EAC}"/>
              </a:ext>
            </a:extLst>
          </p:cNvPr>
          <p:cNvSpPr/>
          <p:nvPr/>
        </p:nvSpPr>
        <p:spPr>
          <a:xfrm>
            <a:off x="361338" y="828668"/>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 xmlns:a16="http://schemas.microsoft.com/office/drawing/2014/main" id="{009DB446-80C4-471D-B4D9-02EA25BA4586}"/>
              </a:ext>
            </a:extLst>
          </p:cNvPr>
          <p:cNvSpPr/>
          <p:nvPr/>
        </p:nvSpPr>
        <p:spPr>
          <a:xfrm>
            <a:off x="1108199" y="4182095"/>
            <a:ext cx="45719" cy="45719"/>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4" name="直接箭头连接符 13">
            <a:extLst>
              <a:ext uri="{FF2B5EF4-FFF2-40B4-BE49-F238E27FC236}">
                <a16:creationId xmlns="" xmlns:a16="http://schemas.microsoft.com/office/drawing/2014/main" id="{C5CC4951-C5E0-49CF-80BE-D6F1479F99BA}"/>
              </a:ext>
            </a:extLst>
          </p:cNvPr>
          <p:cNvCxnSpPr/>
          <p:nvPr/>
        </p:nvCxnSpPr>
        <p:spPr>
          <a:xfrm>
            <a:off x="689108" y="3634145"/>
            <a:ext cx="2276379" cy="1305102"/>
          </a:xfrm>
          <a:prstGeom prst="straightConnector1">
            <a:avLst/>
          </a:prstGeom>
          <a:noFill/>
          <a:ln w="19050" cap="flat" cmpd="sng" algn="ctr">
            <a:solidFill>
              <a:sysClr val="windowText" lastClr="000000"/>
            </a:solidFill>
            <a:prstDash val="solid"/>
            <a:tailEnd type="triangle"/>
          </a:ln>
          <a:effectLst/>
        </p:spPr>
      </p:cxnSp>
      <p:sp>
        <p:nvSpPr>
          <p:cNvPr id="15" name="椭圆 14">
            <a:extLst>
              <a:ext uri="{FF2B5EF4-FFF2-40B4-BE49-F238E27FC236}">
                <a16:creationId xmlns="" xmlns:a16="http://schemas.microsoft.com/office/drawing/2014/main" id="{E8F231BC-80AF-434D-89D2-14D0FB3AB849}"/>
              </a:ext>
            </a:extLst>
          </p:cNvPr>
          <p:cNvSpPr/>
          <p:nvPr/>
        </p:nvSpPr>
        <p:spPr>
          <a:xfrm flipV="1">
            <a:off x="3628479" y="2448525"/>
            <a:ext cx="36000" cy="36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6" name="直接箭头连接符 15">
            <a:extLst>
              <a:ext uri="{FF2B5EF4-FFF2-40B4-BE49-F238E27FC236}">
                <a16:creationId xmlns="" xmlns:a16="http://schemas.microsoft.com/office/drawing/2014/main" id="{3870F0C4-6111-4DCB-869F-B3CEFE7CB15E}"/>
              </a:ext>
            </a:extLst>
          </p:cNvPr>
          <p:cNvCxnSpPr/>
          <p:nvPr/>
        </p:nvCxnSpPr>
        <p:spPr>
          <a:xfrm flipV="1">
            <a:off x="1123855" y="2755599"/>
            <a:ext cx="0" cy="2710982"/>
          </a:xfrm>
          <a:prstGeom prst="straightConnector1">
            <a:avLst/>
          </a:prstGeom>
          <a:noFill/>
          <a:ln w="19050" cap="flat" cmpd="sng" algn="ctr">
            <a:solidFill>
              <a:sysClr val="windowText" lastClr="000000"/>
            </a:solidFill>
            <a:prstDash val="solid"/>
            <a:tailEnd type="triangle"/>
          </a:ln>
          <a:effectLst/>
        </p:spPr>
      </p:cxnSp>
      <p:sp>
        <p:nvSpPr>
          <p:cNvPr id="17" name="矩形 16">
            <a:extLst>
              <a:ext uri="{FF2B5EF4-FFF2-40B4-BE49-F238E27FC236}">
                <a16:creationId xmlns="" xmlns:a16="http://schemas.microsoft.com/office/drawing/2014/main" id="{81475A35-7415-474E-B62E-17FB5EA3DBD8}"/>
              </a:ext>
            </a:extLst>
          </p:cNvPr>
          <p:cNvSpPr/>
          <p:nvPr/>
        </p:nvSpPr>
        <p:spPr>
          <a:xfrm>
            <a:off x="1252214" y="2978690"/>
            <a:ext cx="1538457" cy="1582814"/>
          </a:xfrm>
          <a:prstGeom prst="rect">
            <a:avLst/>
          </a:prstGeom>
          <a:noFill/>
          <a:ln w="6350" cap="flat" cmpd="sng" algn="ctr">
            <a:solidFill>
              <a:srgbClr val="4F81BD">
                <a:shade val="50000"/>
              </a:srgbClr>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8" name="直接连接符 17">
            <a:extLst>
              <a:ext uri="{FF2B5EF4-FFF2-40B4-BE49-F238E27FC236}">
                <a16:creationId xmlns="" xmlns:a16="http://schemas.microsoft.com/office/drawing/2014/main" id="{9E4848FC-A133-482E-874E-627906FF27A6}"/>
              </a:ext>
            </a:extLst>
          </p:cNvPr>
          <p:cNvCxnSpPr>
            <a:stCxn id="13" idx="7"/>
          </p:cNvCxnSpPr>
          <p:nvPr/>
        </p:nvCxnSpPr>
        <p:spPr>
          <a:xfrm flipV="1">
            <a:off x="1147223" y="3894063"/>
            <a:ext cx="779353" cy="294727"/>
          </a:xfrm>
          <a:prstGeom prst="line">
            <a:avLst/>
          </a:prstGeom>
          <a:noFill/>
          <a:ln w="19050" cap="flat" cmpd="sng" algn="ctr">
            <a:solidFill>
              <a:sysClr val="windowText" lastClr="000000"/>
            </a:solidFill>
            <a:prstDash val="sysDot"/>
          </a:ln>
          <a:effectLst/>
        </p:spPr>
      </p:cxnSp>
      <p:cxnSp>
        <p:nvCxnSpPr>
          <p:cNvPr id="19" name="直接箭头连接符 18">
            <a:extLst>
              <a:ext uri="{FF2B5EF4-FFF2-40B4-BE49-F238E27FC236}">
                <a16:creationId xmlns="" xmlns:a16="http://schemas.microsoft.com/office/drawing/2014/main" id="{E3959A99-3C7C-42A1-878C-3A28F213225D}"/>
              </a:ext>
            </a:extLst>
          </p:cNvPr>
          <p:cNvCxnSpPr/>
          <p:nvPr/>
        </p:nvCxnSpPr>
        <p:spPr>
          <a:xfrm flipV="1">
            <a:off x="2590589" y="3091385"/>
            <a:ext cx="1296144" cy="531468"/>
          </a:xfrm>
          <a:prstGeom prst="straightConnector1">
            <a:avLst/>
          </a:prstGeom>
          <a:noFill/>
          <a:ln w="12700" cap="flat" cmpd="sng" algn="ctr">
            <a:solidFill>
              <a:sysClr val="windowText" lastClr="000000"/>
            </a:solidFill>
            <a:prstDash val="solid"/>
            <a:tailEnd type="triangle"/>
          </a:ln>
          <a:effectLst/>
        </p:spPr>
      </p:cxnSp>
      <p:cxnSp>
        <p:nvCxnSpPr>
          <p:cNvPr id="20" name="直接连接符 19">
            <a:extLst>
              <a:ext uri="{FF2B5EF4-FFF2-40B4-BE49-F238E27FC236}">
                <a16:creationId xmlns="" xmlns:a16="http://schemas.microsoft.com/office/drawing/2014/main" id="{354F3A33-F1B3-4125-B2AD-BFFF4C554281}"/>
              </a:ext>
            </a:extLst>
          </p:cNvPr>
          <p:cNvCxnSpPr>
            <a:stCxn id="13" idx="0"/>
          </p:cNvCxnSpPr>
          <p:nvPr/>
        </p:nvCxnSpPr>
        <p:spPr>
          <a:xfrm flipV="1">
            <a:off x="1131059" y="2503203"/>
            <a:ext cx="2492229" cy="1678892"/>
          </a:xfrm>
          <a:prstGeom prst="line">
            <a:avLst/>
          </a:prstGeom>
          <a:noFill/>
          <a:ln w="9525" cap="flat" cmpd="sng" algn="ctr">
            <a:solidFill>
              <a:srgbClr val="4F81BD">
                <a:shade val="95000"/>
                <a:satMod val="105000"/>
              </a:srgbClr>
            </a:solidFill>
            <a:prstDash val="sysDash"/>
          </a:ln>
          <a:effectLst/>
        </p:spPr>
      </p:cxnSp>
      <p:cxnSp>
        <p:nvCxnSpPr>
          <p:cNvPr id="21" name="直接箭头连接符 20">
            <a:extLst>
              <a:ext uri="{FF2B5EF4-FFF2-40B4-BE49-F238E27FC236}">
                <a16:creationId xmlns="" xmlns:a16="http://schemas.microsoft.com/office/drawing/2014/main" id="{031E969C-EF73-4DEB-BB09-B426938AFBE4}"/>
              </a:ext>
            </a:extLst>
          </p:cNvPr>
          <p:cNvCxnSpPr/>
          <p:nvPr/>
        </p:nvCxnSpPr>
        <p:spPr>
          <a:xfrm>
            <a:off x="1907661" y="3897488"/>
            <a:ext cx="914242" cy="518967"/>
          </a:xfrm>
          <a:prstGeom prst="straightConnector1">
            <a:avLst/>
          </a:prstGeom>
          <a:noFill/>
          <a:ln w="12700" cap="flat" cmpd="sng" algn="ctr">
            <a:solidFill>
              <a:sysClr val="windowText" lastClr="000000"/>
            </a:solidFill>
            <a:prstDash val="solid"/>
            <a:tailEnd type="triangle"/>
          </a:ln>
          <a:effectLst/>
        </p:spPr>
      </p:cxnSp>
      <p:cxnSp>
        <p:nvCxnSpPr>
          <p:cNvPr id="22" name="直接箭头连接符 21">
            <a:extLst>
              <a:ext uri="{FF2B5EF4-FFF2-40B4-BE49-F238E27FC236}">
                <a16:creationId xmlns="" xmlns:a16="http://schemas.microsoft.com/office/drawing/2014/main" id="{EA3A2D8B-A37E-4DBB-9125-081003FB0B05}"/>
              </a:ext>
            </a:extLst>
          </p:cNvPr>
          <p:cNvCxnSpPr/>
          <p:nvPr/>
        </p:nvCxnSpPr>
        <p:spPr>
          <a:xfrm>
            <a:off x="1907661" y="3886220"/>
            <a:ext cx="0" cy="815718"/>
          </a:xfrm>
          <a:prstGeom prst="straightConnector1">
            <a:avLst/>
          </a:prstGeom>
          <a:noFill/>
          <a:ln w="12700" cap="flat" cmpd="sng" algn="ctr">
            <a:solidFill>
              <a:sysClr val="windowText" lastClr="000000"/>
            </a:solidFill>
            <a:prstDash val="solid"/>
            <a:tailEnd type="triangle"/>
          </a:ln>
          <a:effectLst/>
        </p:spPr>
      </p:cxnSp>
      <p:sp>
        <p:nvSpPr>
          <p:cNvPr id="23" name="椭圆 22">
            <a:extLst>
              <a:ext uri="{FF2B5EF4-FFF2-40B4-BE49-F238E27FC236}">
                <a16:creationId xmlns="" xmlns:a16="http://schemas.microsoft.com/office/drawing/2014/main" id="{168DE15C-E07B-4AF0-AECE-7277E84F7FB0}"/>
              </a:ext>
            </a:extLst>
          </p:cNvPr>
          <p:cNvSpPr/>
          <p:nvPr/>
        </p:nvSpPr>
        <p:spPr>
          <a:xfrm>
            <a:off x="1684271" y="3750047"/>
            <a:ext cx="72000" cy="72008"/>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24" name="TextBox 69">
                <a:extLst>
                  <a:ext uri="{FF2B5EF4-FFF2-40B4-BE49-F238E27FC236}">
                    <a16:creationId xmlns="" xmlns:a16="http://schemas.microsoft.com/office/drawing/2014/main" id="{6DCCDD48-E5F3-43CF-8992-C79C6B9A2252}"/>
                  </a:ext>
                </a:extLst>
              </p:cNvPr>
              <p:cNvSpPr txBox="1"/>
              <p:nvPr/>
            </p:nvSpPr>
            <p:spPr>
              <a:xfrm>
                <a:off x="2877522" y="2017369"/>
                <a:ext cx="16228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𝑃</m:t>
                      </m:r>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𝑤</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𝑤</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𝑤</m:t>
                          </m:r>
                        </m:sub>
                      </m:sSub>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24" name="TextBox 69">
                <a:extLst>
                  <a:ext uri="{FF2B5EF4-FFF2-40B4-BE49-F238E27FC236}">
                    <a16:creationId xmlns:a16="http://schemas.microsoft.com/office/drawing/2014/main" id="{6DCCDD48-E5F3-43CF-8992-C79C6B9A2252}"/>
                  </a:ext>
                </a:extLst>
              </p:cNvPr>
              <p:cNvSpPr txBox="1">
                <a:spLocks noRot="1" noChangeAspect="1" noMove="1" noResize="1" noEditPoints="1" noAdjustHandles="1" noChangeArrowheads="1" noChangeShapeType="1" noTextEdit="1"/>
              </p:cNvSpPr>
              <p:nvPr/>
            </p:nvSpPr>
            <p:spPr>
              <a:xfrm>
                <a:off x="2877522" y="2017369"/>
                <a:ext cx="1622816" cy="369332"/>
              </a:xfrm>
              <a:prstGeom prst="rect">
                <a:avLst/>
              </a:prstGeom>
              <a:blipFill>
                <a:blip r:embed="rId2"/>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 xmlns:a16="http://schemas.microsoft.com/office/drawing/2014/main" id="{19A3F22A-C8FF-495D-988E-8013F1E01EFD}"/>
                  </a:ext>
                </a:extLst>
              </p:cNvPr>
              <p:cNvSpPr/>
              <p:nvPr/>
            </p:nvSpPr>
            <p:spPr>
              <a:xfrm>
                <a:off x="585102" y="2662086"/>
                <a:ext cx="438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5" name="矩形 24">
                <a:extLst>
                  <a:ext uri="{FF2B5EF4-FFF2-40B4-BE49-F238E27FC236}">
                    <a16:creationId xmlns:a16="http://schemas.microsoft.com/office/drawing/2014/main" id="{19A3F22A-C8FF-495D-988E-8013F1E01EFD}"/>
                  </a:ext>
                </a:extLst>
              </p:cNvPr>
              <p:cNvSpPr>
                <a:spLocks noRot="1" noChangeAspect="1" noMove="1" noResize="1" noEditPoints="1" noAdjustHandles="1" noChangeArrowheads="1" noChangeShapeType="1" noTextEdit="1"/>
              </p:cNvSpPr>
              <p:nvPr/>
            </p:nvSpPr>
            <p:spPr>
              <a:xfrm>
                <a:off x="585102" y="2662086"/>
                <a:ext cx="438966"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 xmlns:a16="http://schemas.microsoft.com/office/drawing/2014/main" id="{783A199A-227F-488D-8B39-80A8FEAFA583}"/>
                  </a:ext>
                </a:extLst>
              </p:cNvPr>
              <p:cNvSpPr/>
              <p:nvPr/>
            </p:nvSpPr>
            <p:spPr>
              <a:xfrm>
                <a:off x="517962" y="4390391"/>
                <a:ext cx="472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6" name="矩形 25">
                <a:extLst>
                  <a:ext uri="{FF2B5EF4-FFF2-40B4-BE49-F238E27FC236}">
                    <a16:creationId xmlns:a16="http://schemas.microsoft.com/office/drawing/2014/main" id="{783A199A-227F-488D-8B39-80A8FEAFA583}"/>
                  </a:ext>
                </a:extLst>
              </p:cNvPr>
              <p:cNvSpPr>
                <a:spLocks noRot="1" noChangeAspect="1" noMove="1" noResize="1" noEditPoints="1" noAdjustHandles="1" noChangeArrowheads="1" noChangeShapeType="1" noTextEdit="1"/>
              </p:cNvSpPr>
              <p:nvPr/>
            </p:nvSpPr>
            <p:spPr>
              <a:xfrm>
                <a:off x="517962" y="4390391"/>
                <a:ext cx="472629"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 xmlns:a16="http://schemas.microsoft.com/office/drawing/2014/main" id="{4941CEFF-F8BC-4194-93CF-C9ABD3A3BF00}"/>
                  </a:ext>
                </a:extLst>
              </p:cNvPr>
              <p:cNvSpPr/>
              <p:nvPr/>
            </p:nvSpPr>
            <p:spPr>
              <a:xfrm>
                <a:off x="2472367" y="5118199"/>
                <a:ext cx="4763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7" name="矩形 26">
                <a:extLst>
                  <a:ext uri="{FF2B5EF4-FFF2-40B4-BE49-F238E27FC236}">
                    <a16:creationId xmlns:a16="http://schemas.microsoft.com/office/drawing/2014/main" id="{4941CEFF-F8BC-4194-93CF-C9ABD3A3BF00}"/>
                  </a:ext>
                </a:extLst>
              </p:cNvPr>
              <p:cNvSpPr>
                <a:spLocks noRot="1" noChangeAspect="1" noMove="1" noResize="1" noEditPoints="1" noAdjustHandles="1" noChangeArrowheads="1" noChangeShapeType="1" noTextEdit="1"/>
              </p:cNvSpPr>
              <p:nvPr/>
            </p:nvSpPr>
            <p:spPr>
              <a:xfrm>
                <a:off x="2472367" y="5118199"/>
                <a:ext cx="476349"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 xmlns:a16="http://schemas.microsoft.com/office/drawing/2014/main" id="{EB54D502-6A91-4195-B12C-DA24053F8846}"/>
                  </a:ext>
                </a:extLst>
              </p:cNvPr>
              <p:cNvSpPr/>
              <p:nvPr/>
            </p:nvSpPr>
            <p:spPr>
              <a:xfrm>
                <a:off x="3886733" y="2933531"/>
                <a:ext cx="4669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8" name="矩形 27">
                <a:extLst>
                  <a:ext uri="{FF2B5EF4-FFF2-40B4-BE49-F238E27FC236}">
                    <a16:creationId xmlns:a16="http://schemas.microsoft.com/office/drawing/2014/main" id="{EB54D502-6A91-4195-B12C-DA24053F8846}"/>
                  </a:ext>
                </a:extLst>
              </p:cNvPr>
              <p:cNvSpPr>
                <a:spLocks noRot="1" noChangeAspect="1" noMove="1" noResize="1" noEditPoints="1" noAdjustHandles="1" noChangeArrowheads="1" noChangeShapeType="1" noTextEdit="1"/>
              </p:cNvSpPr>
              <p:nvPr/>
            </p:nvSpPr>
            <p:spPr>
              <a:xfrm>
                <a:off x="3886733" y="2933531"/>
                <a:ext cx="46692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83">
                <a:extLst>
                  <a:ext uri="{FF2B5EF4-FFF2-40B4-BE49-F238E27FC236}">
                    <a16:creationId xmlns="" xmlns:a16="http://schemas.microsoft.com/office/drawing/2014/main" id="{12A1D039-A089-4ABC-BDDE-2AC690C6D4FF}"/>
                  </a:ext>
                </a:extLst>
              </p:cNvPr>
              <p:cNvSpPr txBox="1"/>
              <p:nvPr/>
            </p:nvSpPr>
            <p:spPr>
              <a:xfrm>
                <a:off x="2870676" y="422781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𝑥</m:t>
                      </m:r>
                    </m:oMath>
                  </m:oMathPara>
                </a14:m>
                <a:endParaRPr lang="zh-CN" altLang="en-US" dirty="0">
                  <a:solidFill>
                    <a:prstClr val="black"/>
                  </a:solidFill>
                  <a:latin typeface="Calibri"/>
                  <a:ea typeface="宋体" panose="02010600030101010101" pitchFamily="2" charset="-122"/>
                </a:endParaRPr>
              </a:p>
            </p:txBody>
          </p:sp>
        </mc:Choice>
        <mc:Fallback xmlns="">
          <p:sp>
            <p:nvSpPr>
              <p:cNvPr id="29" name="TextBox 83">
                <a:extLst>
                  <a:ext uri="{FF2B5EF4-FFF2-40B4-BE49-F238E27FC236}">
                    <a16:creationId xmlns:a16="http://schemas.microsoft.com/office/drawing/2014/main" id="{12A1D039-A089-4ABC-BDDE-2AC690C6D4FF}"/>
                  </a:ext>
                </a:extLst>
              </p:cNvPr>
              <p:cNvSpPr txBox="1">
                <a:spLocks noRot="1" noChangeAspect="1" noMove="1" noResize="1" noEditPoints="1" noAdjustHandles="1" noChangeArrowheads="1" noChangeShapeType="1" noTextEdit="1"/>
              </p:cNvSpPr>
              <p:nvPr/>
            </p:nvSpPr>
            <p:spPr>
              <a:xfrm>
                <a:off x="2870676" y="4227814"/>
                <a:ext cx="367985"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85">
                <a:extLst>
                  <a:ext uri="{FF2B5EF4-FFF2-40B4-BE49-F238E27FC236}">
                    <a16:creationId xmlns="" xmlns:a16="http://schemas.microsoft.com/office/drawing/2014/main" id="{2F826BFA-1FCA-4FCD-A734-0416FC088B6B}"/>
                  </a:ext>
                </a:extLst>
              </p:cNvPr>
              <p:cNvSpPr txBox="1"/>
              <p:nvPr/>
            </p:nvSpPr>
            <p:spPr>
              <a:xfrm>
                <a:off x="1892828" y="441645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𝑦</m:t>
                      </m:r>
                    </m:oMath>
                  </m:oMathPara>
                </a14:m>
                <a:endParaRPr lang="zh-CN" altLang="en-US" dirty="0">
                  <a:solidFill>
                    <a:prstClr val="black"/>
                  </a:solidFill>
                  <a:latin typeface="Calibri"/>
                  <a:ea typeface="宋体" panose="02010600030101010101" pitchFamily="2" charset="-122"/>
                </a:endParaRPr>
              </a:p>
            </p:txBody>
          </p:sp>
        </mc:Choice>
        <mc:Fallback xmlns="">
          <p:sp>
            <p:nvSpPr>
              <p:cNvPr id="30" name="TextBox 85">
                <a:extLst>
                  <a:ext uri="{FF2B5EF4-FFF2-40B4-BE49-F238E27FC236}">
                    <a16:creationId xmlns:a16="http://schemas.microsoft.com/office/drawing/2014/main" id="{2F826BFA-1FCA-4FCD-A734-0416FC088B6B}"/>
                  </a:ext>
                </a:extLst>
              </p:cNvPr>
              <p:cNvSpPr txBox="1">
                <a:spLocks noRot="1" noChangeAspect="1" noMove="1" noResize="1" noEditPoints="1" noAdjustHandles="1" noChangeArrowheads="1" noChangeShapeType="1" noTextEdit="1"/>
              </p:cNvSpPr>
              <p:nvPr/>
            </p:nvSpPr>
            <p:spPr>
              <a:xfrm>
                <a:off x="1892828" y="4416455"/>
                <a:ext cx="371384" cy="369332"/>
              </a:xfrm>
              <a:prstGeom prst="rect">
                <a:avLst/>
              </a:prstGeom>
              <a:blipFill>
                <a:blip r:embed="rId8"/>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86">
                <a:extLst>
                  <a:ext uri="{FF2B5EF4-FFF2-40B4-BE49-F238E27FC236}">
                    <a16:creationId xmlns="" xmlns:a16="http://schemas.microsoft.com/office/drawing/2014/main" id="{E1FA1411-BE04-4E6D-88C9-3A2D6811833B}"/>
                  </a:ext>
                </a:extLst>
              </p:cNvPr>
              <p:cNvSpPr txBox="1"/>
              <p:nvPr/>
            </p:nvSpPr>
            <p:spPr>
              <a:xfrm>
                <a:off x="1933936" y="3685767"/>
                <a:ext cx="366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𝑜</m:t>
                      </m:r>
                    </m:oMath>
                  </m:oMathPara>
                </a14:m>
                <a:endParaRPr lang="zh-CN" altLang="en-US" dirty="0">
                  <a:solidFill>
                    <a:prstClr val="black"/>
                  </a:solidFill>
                  <a:latin typeface="Calibri"/>
                  <a:ea typeface="宋体" panose="02010600030101010101" pitchFamily="2" charset="-122"/>
                </a:endParaRPr>
              </a:p>
            </p:txBody>
          </p:sp>
        </mc:Choice>
        <mc:Fallback xmlns="">
          <p:sp>
            <p:nvSpPr>
              <p:cNvPr id="31" name="TextBox 86">
                <a:extLst>
                  <a:ext uri="{FF2B5EF4-FFF2-40B4-BE49-F238E27FC236}">
                    <a16:creationId xmlns:a16="http://schemas.microsoft.com/office/drawing/2014/main" id="{E1FA1411-BE04-4E6D-88C9-3A2D6811833B}"/>
                  </a:ext>
                </a:extLst>
              </p:cNvPr>
              <p:cNvSpPr txBox="1">
                <a:spLocks noRot="1" noChangeAspect="1" noMove="1" noResize="1" noEditPoints="1" noAdjustHandles="1" noChangeArrowheads="1" noChangeShapeType="1" noTextEdit="1"/>
              </p:cNvSpPr>
              <p:nvPr/>
            </p:nvSpPr>
            <p:spPr>
              <a:xfrm>
                <a:off x="1933936" y="3685767"/>
                <a:ext cx="366062" cy="369332"/>
              </a:xfrm>
              <a:prstGeom prst="rect">
                <a:avLst/>
              </a:prstGeom>
              <a:blipFill>
                <a:blip r:embed="rId9"/>
                <a:stretch>
                  <a:fillRect/>
                </a:stretch>
              </a:blipFill>
            </p:spPr>
            <p:txBody>
              <a:bodyPr/>
              <a:lstStyle/>
              <a:p>
                <a:r>
                  <a:rPr lang="zh-CN" altLang="en-US">
                    <a:noFill/>
                  </a:rPr>
                  <a:t> </a:t>
                </a:r>
              </a:p>
            </p:txBody>
          </p:sp>
        </mc:Fallback>
      </mc:AlternateContent>
      <p:cxnSp>
        <p:nvCxnSpPr>
          <p:cNvPr id="32" name="直接箭头连接符 31">
            <a:extLst>
              <a:ext uri="{FF2B5EF4-FFF2-40B4-BE49-F238E27FC236}">
                <a16:creationId xmlns="" xmlns:a16="http://schemas.microsoft.com/office/drawing/2014/main" id="{FAF00761-6D69-4696-8AB2-FD9C3BA3E29F}"/>
              </a:ext>
            </a:extLst>
          </p:cNvPr>
          <p:cNvCxnSpPr/>
          <p:nvPr/>
        </p:nvCxnSpPr>
        <p:spPr>
          <a:xfrm>
            <a:off x="1468239" y="2814179"/>
            <a:ext cx="1358263" cy="776248"/>
          </a:xfrm>
          <a:prstGeom prst="straightConnector1">
            <a:avLst/>
          </a:prstGeom>
          <a:noFill/>
          <a:ln w="12700" cap="flat" cmpd="sng" algn="ctr">
            <a:solidFill>
              <a:sysClr val="windowText" lastClr="000000"/>
            </a:solidFill>
            <a:prstDash val="solid"/>
            <a:tailEnd type="triangle"/>
          </a:ln>
          <a:effectLst/>
        </p:spPr>
      </p:cxnSp>
      <p:cxnSp>
        <p:nvCxnSpPr>
          <p:cNvPr id="33" name="直接箭头连接符 32">
            <a:extLst>
              <a:ext uri="{FF2B5EF4-FFF2-40B4-BE49-F238E27FC236}">
                <a16:creationId xmlns="" xmlns:a16="http://schemas.microsoft.com/office/drawing/2014/main" id="{E5AA2B37-94E4-4A64-AF0F-078AF19A1BB1}"/>
              </a:ext>
            </a:extLst>
          </p:cNvPr>
          <p:cNvCxnSpPr/>
          <p:nvPr/>
        </p:nvCxnSpPr>
        <p:spPr>
          <a:xfrm>
            <a:off x="1468239" y="2818179"/>
            <a:ext cx="0" cy="1475900"/>
          </a:xfrm>
          <a:prstGeom prst="straightConnector1">
            <a:avLst/>
          </a:prstGeom>
          <a:noFill/>
          <a:ln w="12700" cap="flat" cmpd="sng" algn="ctr">
            <a:solidFill>
              <a:sysClr val="windowText" lastClr="000000"/>
            </a:solidFill>
            <a:prstDash val="solid"/>
            <a:tailEnd type="triangle"/>
          </a:ln>
          <a:effectLst/>
        </p:spPr>
      </p:cxnSp>
      <mc:AlternateContent xmlns:mc="http://schemas.openxmlformats.org/markup-compatibility/2006" xmlns:a14="http://schemas.microsoft.com/office/drawing/2010/main">
        <mc:Choice Requires="a14">
          <p:sp>
            <p:nvSpPr>
              <p:cNvPr id="34" name="TextBox 99">
                <a:extLst>
                  <a:ext uri="{FF2B5EF4-FFF2-40B4-BE49-F238E27FC236}">
                    <a16:creationId xmlns="" xmlns:a16="http://schemas.microsoft.com/office/drawing/2014/main" id="{4B693711-9CA4-40C4-939B-34892939A3F4}"/>
                  </a:ext>
                </a:extLst>
              </p:cNvPr>
              <p:cNvSpPr txBox="1"/>
              <p:nvPr/>
            </p:nvSpPr>
            <p:spPr>
              <a:xfrm>
                <a:off x="2821880" y="3590427"/>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a:solidFill>
                            <a:prstClr val="black"/>
                          </a:solidFill>
                          <a:latin typeface="Cambria Math"/>
                        </a:rPr>
                        <m:t>u</m:t>
                      </m:r>
                    </m:oMath>
                  </m:oMathPara>
                </a14:m>
                <a:endParaRPr lang="zh-CN" altLang="en-US" dirty="0">
                  <a:solidFill>
                    <a:prstClr val="black"/>
                  </a:solidFill>
                  <a:latin typeface="Calibri"/>
                  <a:ea typeface="宋体" panose="02010600030101010101" pitchFamily="2" charset="-122"/>
                </a:endParaRPr>
              </a:p>
            </p:txBody>
          </p:sp>
        </mc:Choice>
        <mc:Fallback xmlns="">
          <p:sp>
            <p:nvSpPr>
              <p:cNvPr id="34" name="TextBox 99">
                <a:extLst>
                  <a:ext uri="{FF2B5EF4-FFF2-40B4-BE49-F238E27FC236}">
                    <a16:creationId xmlns:a16="http://schemas.microsoft.com/office/drawing/2014/main" id="{4B693711-9CA4-40C4-939B-34892939A3F4}"/>
                  </a:ext>
                </a:extLst>
              </p:cNvPr>
              <p:cNvSpPr txBox="1">
                <a:spLocks noRot="1" noChangeAspect="1" noMove="1" noResize="1" noEditPoints="1" noAdjustHandles="1" noChangeArrowheads="1" noChangeShapeType="1" noTextEdit="1"/>
              </p:cNvSpPr>
              <p:nvPr/>
            </p:nvSpPr>
            <p:spPr>
              <a:xfrm>
                <a:off x="2821880" y="3590427"/>
                <a:ext cx="365806"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TextBox 118">
                <a:extLst>
                  <a:ext uri="{FF2B5EF4-FFF2-40B4-BE49-F238E27FC236}">
                    <a16:creationId xmlns="" xmlns:a16="http://schemas.microsoft.com/office/drawing/2014/main" id="{6A8ED5C5-2F65-4179-9EA9-4DFF1CD8774A}"/>
                  </a:ext>
                </a:extLst>
              </p:cNvPr>
              <p:cNvSpPr txBox="1"/>
              <p:nvPr/>
            </p:nvSpPr>
            <p:spPr>
              <a:xfrm>
                <a:off x="1352365" y="4187292"/>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𝑣</m:t>
                      </m:r>
                    </m:oMath>
                  </m:oMathPara>
                </a14:m>
                <a:endParaRPr lang="zh-CN" altLang="en-US" dirty="0">
                  <a:solidFill>
                    <a:prstClr val="black"/>
                  </a:solidFill>
                  <a:latin typeface="Calibri"/>
                  <a:ea typeface="宋体" panose="02010600030101010101" pitchFamily="2" charset="-122"/>
                </a:endParaRPr>
              </a:p>
            </p:txBody>
          </p:sp>
        </mc:Choice>
        <mc:Fallback xmlns="">
          <p:sp>
            <p:nvSpPr>
              <p:cNvPr id="35" name="TextBox 118">
                <a:extLst>
                  <a:ext uri="{FF2B5EF4-FFF2-40B4-BE49-F238E27FC236}">
                    <a16:creationId xmlns:a16="http://schemas.microsoft.com/office/drawing/2014/main" id="{6A8ED5C5-2F65-4179-9EA9-4DFF1CD8774A}"/>
                  </a:ext>
                </a:extLst>
              </p:cNvPr>
              <p:cNvSpPr txBox="1">
                <a:spLocks noRot="1" noChangeAspect="1" noMove="1" noResize="1" noEditPoints="1" noAdjustHandles="1" noChangeArrowheads="1" noChangeShapeType="1" noTextEdit="1"/>
              </p:cNvSpPr>
              <p:nvPr/>
            </p:nvSpPr>
            <p:spPr>
              <a:xfrm>
                <a:off x="1352365" y="4187292"/>
                <a:ext cx="369332"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123">
                <a:extLst>
                  <a:ext uri="{FF2B5EF4-FFF2-40B4-BE49-F238E27FC236}">
                    <a16:creationId xmlns="" xmlns:a16="http://schemas.microsoft.com/office/drawing/2014/main" id="{2681BCF1-3C8E-421E-A535-E99F50C98139}"/>
                  </a:ext>
                </a:extLst>
              </p:cNvPr>
              <p:cNvSpPr txBox="1"/>
              <p:nvPr/>
            </p:nvSpPr>
            <p:spPr>
              <a:xfrm>
                <a:off x="1358398" y="3425124"/>
                <a:ext cx="9117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𝑝</m:t>
                      </m:r>
                      <m:r>
                        <a:rPr lang="en-US" altLang="zh-CN" i="1" smtClean="0">
                          <a:solidFill>
                            <a:prstClr val="black"/>
                          </a:solidFill>
                          <a:latin typeface="Cambria Math"/>
                        </a:rPr>
                        <m:t>(</m:t>
                      </m:r>
                      <m:r>
                        <a:rPr lang="en-US" altLang="zh-CN" i="1" smtClean="0">
                          <a:solidFill>
                            <a:prstClr val="black"/>
                          </a:solidFill>
                          <a:latin typeface="Cambria Math"/>
                        </a:rPr>
                        <m:t>𝑥</m:t>
                      </m:r>
                      <m:r>
                        <a:rPr lang="en-US" altLang="zh-CN" i="1" smtClean="0">
                          <a:solidFill>
                            <a:prstClr val="black"/>
                          </a:solidFill>
                          <a:latin typeface="Cambria Math"/>
                        </a:rPr>
                        <m:t>,</m:t>
                      </m:r>
                      <m:r>
                        <a:rPr lang="en-US" altLang="zh-CN" i="1" smtClean="0">
                          <a:solidFill>
                            <a:prstClr val="black"/>
                          </a:solidFill>
                          <a:latin typeface="Cambria Math"/>
                        </a:rPr>
                        <m:t>𝑦</m:t>
                      </m:r>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36" name="TextBox 123">
                <a:extLst>
                  <a:ext uri="{FF2B5EF4-FFF2-40B4-BE49-F238E27FC236}">
                    <a16:creationId xmlns:a16="http://schemas.microsoft.com/office/drawing/2014/main" id="{2681BCF1-3C8E-421E-A535-E99F50C98139}"/>
                  </a:ext>
                </a:extLst>
              </p:cNvPr>
              <p:cNvSpPr txBox="1">
                <a:spLocks noRot="1" noChangeAspect="1" noMove="1" noResize="1" noEditPoints="1" noAdjustHandles="1" noChangeArrowheads="1" noChangeShapeType="1" noTextEdit="1"/>
              </p:cNvSpPr>
              <p:nvPr/>
            </p:nvSpPr>
            <p:spPr>
              <a:xfrm>
                <a:off x="1358398" y="3425124"/>
                <a:ext cx="911788" cy="369332"/>
              </a:xfrm>
              <a:prstGeom prst="rect">
                <a:avLst/>
              </a:prstGeom>
              <a:blipFill>
                <a:blip r:embed="rId12"/>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43">
                <a:extLst>
                  <a:ext uri="{FF2B5EF4-FFF2-40B4-BE49-F238E27FC236}">
                    <a16:creationId xmlns="" xmlns:a16="http://schemas.microsoft.com/office/drawing/2014/main" id="{FB536DAD-77CE-4BA2-A7E3-8A76F0094A32}"/>
                  </a:ext>
                </a:extLst>
              </p:cNvPr>
              <p:cNvSpPr txBox="1"/>
              <p:nvPr/>
            </p:nvSpPr>
            <p:spPr>
              <a:xfrm>
                <a:off x="1521893" y="3915886"/>
                <a:ext cx="3709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𝑓</m:t>
                      </m:r>
                    </m:oMath>
                  </m:oMathPara>
                </a14:m>
                <a:endParaRPr lang="zh-CN" altLang="en-US" dirty="0">
                  <a:solidFill>
                    <a:prstClr val="black"/>
                  </a:solidFill>
                  <a:latin typeface="Calibri"/>
                  <a:ea typeface="宋体" panose="02010600030101010101" pitchFamily="2" charset="-122"/>
                </a:endParaRPr>
              </a:p>
            </p:txBody>
          </p:sp>
        </mc:Choice>
        <mc:Fallback xmlns="">
          <p:sp>
            <p:nvSpPr>
              <p:cNvPr id="37" name="TextBox 43">
                <a:extLst>
                  <a:ext uri="{FF2B5EF4-FFF2-40B4-BE49-F238E27FC236}">
                    <a16:creationId xmlns:a16="http://schemas.microsoft.com/office/drawing/2014/main" id="{FB536DAD-77CE-4BA2-A7E3-8A76F0094A32}"/>
                  </a:ext>
                </a:extLst>
              </p:cNvPr>
              <p:cNvSpPr txBox="1">
                <a:spLocks noRot="1" noChangeAspect="1" noMove="1" noResize="1" noEditPoints="1" noAdjustHandles="1" noChangeArrowheads="1" noChangeShapeType="1" noTextEdit="1"/>
              </p:cNvSpPr>
              <p:nvPr/>
            </p:nvSpPr>
            <p:spPr>
              <a:xfrm>
                <a:off x="1521893" y="3915886"/>
                <a:ext cx="370935" cy="369332"/>
              </a:xfrm>
              <a:prstGeom prst="rect">
                <a:avLst/>
              </a:prstGeom>
              <a:blipFill>
                <a:blip r:embed="rId13"/>
                <a:stretch>
                  <a:fillRect b="-13115"/>
                </a:stretch>
              </a:blipFill>
            </p:spPr>
            <p:txBody>
              <a:bodyPr/>
              <a:lstStyle/>
              <a:p>
                <a:r>
                  <a:rPr lang="zh-CN" altLang="en-US">
                    <a:noFill/>
                  </a:rPr>
                  <a:t> </a:t>
                </a:r>
              </a:p>
            </p:txBody>
          </p:sp>
        </mc:Fallback>
      </mc:AlternateContent>
      <p:cxnSp>
        <p:nvCxnSpPr>
          <p:cNvPr id="38" name="直接箭头连接符 37">
            <a:extLst>
              <a:ext uri="{FF2B5EF4-FFF2-40B4-BE49-F238E27FC236}">
                <a16:creationId xmlns="" xmlns:a16="http://schemas.microsoft.com/office/drawing/2014/main" id="{7C39A073-7A91-4FD7-B942-A0E3EC3CFAC0}"/>
              </a:ext>
            </a:extLst>
          </p:cNvPr>
          <p:cNvCxnSpPr/>
          <p:nvPr/>
        </p:nvCxnSpPr>
        <p:spPr>
          <a:xfrm flipV="1">
            <a:off x="5110571" y="1997412"/>
            <a:ext cx="1008112" cy="191749"/>
          </a:xfrm>
          <a:prstGeom prst="straightConnector1">
            <a:avLst/>
          </a:prstGeom>
          <a:noFill/>
          <a:ln w="12700" cap="flat" cmpd="sng" algn="ctr">
            <a:solidFill>
              <a:sysClr val="windowText" lastClr="000000"/>
            </a:solidFill>
            <a:prstDash val="solid"/>
            <a:tailEnd type="triangle"/>
          </a:ln>
          <a:effectLst/>
        </p:spPr>
      </p:cxnSp>
      <p:cxnSp>
        <p:nvCxnSpPr>
          <p:cNvPr id="39" name="直接箭头连接符 38">
            <a:extLst>
              <a:ext uri="{FF2B5EF4-FFF2-40B4-BE49-F238E27FC236}">
                <a16:creationId xmlns="" xmlns:a16="http://schemas.microsoft.com/office/drawing/2014/main" id="{6E7A0B8B-1EDE-4503-B938-B0683D017874}"/>
              </a:ext>
            </a:extLst>
          </p:cNvPr>
          <p:cNvCxnSpPr>
            <a:endCxn id="42" idx="3"/>
          </p:cNvCxnSpPr>
          <p:nvPr/>
        </p:nvCxnSpPr>
        <p:spPr>
          <a:xfrm>
            <a:off x="5110571" y="2189161"/>
            <a:ext cx="628351" cy="848791"/>
          </a:xfrm>
          <a:prstGeom prst="straightConnector1">
            <a:avLst/>
          </a:prstGeom>
          <a:noFill/>
          <a:ln w="12700" cap="flat" cmpd="sng" algn="ctr">
            <a:solidFill>
              <a:sysClr val="windowText" lastClr="000000"/>
            </a:solidFill>
            <a:prstDash val="solid"/>
            <a:tailEnd type="triangle"/>
          </a:ln>
          <a:effectLst/>
        </p:spPr>
      </p:cxnSp>
      <p:cxnSp>
        <p:nvCxnSpPr>
          <p:cNvPr id="40" name="直接箭头连接符 39">
            <a:extLst>
              <a:ext uri="{FF2B5EF4-FFF2-40B4-BE49-F238E27FC236}">
                <a16:creationId xmlns="" xmlns:a16="http://schemas.microsoft.com/office/drawing/2014/main" id="{CF2C1CC5-0278-4C27-AE91-C366F0C2785B}"/>
              </a:ext>
            </a:extLst>
          </p:cNvPr>
          <p:cNvCxnSpPr/>
          <p:nvPr/>
        </p:nvCxnSpPr>
        <p:spPr>
          <a:xfrm flipV="1">
            <a:off x="5110571" y="1646317"/>
            <a:ext cx="288032" cy="542845"/>
          </a:xfrm>
          <a:prstGeom prst="straightConnector1">
            <a:avLst/>
          </a:prstGeom>
          <a:noFill/>
          <a:ln w="12700" cap="flat" cmpd="sng" algn="ctr">
            <a:solidFill>
              <a:sysClr val="windowText" lastClr="000000"/>
            </a:solidFill>
            <a:prstDash val="solid"/>
            <a:tailEnd type="triangle"/>
          </a:ln>
          <a:effectLst/>
        </p:spPr>
      </p:cxnSp>
      <mc:AlternateContent xmlns:mc="http://schemas.openxmlformats.org/markup-compatibility/2006" xmlns:a14="http://schemas.microsoft.com/office/drawing/2010/main">
        <mc:Choice Requires="a14">
          <p:sp>
            <p:nvSpPr>
              <p:cNvPr id="41" name="矩形 40">
                <a:extLst>
                  <a:ext uri="{FF2B5EF4-FFF2-40B4-BE49-F238E27FC236}">
                    <a16:creationId xmlns="" xmlns:a16="http://schemas.microsoft.com/office/drawing/2014/main" id="{9A0B9E26-ECC5-4E1D-8115-55F16E90EDCF}"/>
                  </a:ext>
                </a:extLst>
              </p:cNvPr>
              <p:cNvSpPr/>
              <p:nvPr/>
            </p:nvSpPr>
            <p:spPr>
              <a:xfrm>
                <a:off x="6190691" y="1979587"/>
                <a:ext cx="5282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a:rPr>
                          </m:ctrlPr>
                        </m:sSubPr>
                        <m:e>
                          <m:r>
                            <a:rPr lang="en-US" altLang="zh-CN" i="1">
                              <a:solidFill>
                                <a:prstClr val="black"/>
                              </a:solidFill>
                              <a:latin typeface="Cambria Math"/>
                            </a:rPr>
                            <m:t>𝑋</m:t>
                          </m:r>
                        </m:e>
                        <m:sub>
                          <m:r>
                            <a:rPr lang="en-US" altLang="zh-CN" i="1">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1" name="矩形 40">
                <a:extLst>
                  <a:ext uri="{FF2B5EF4-FFF2-40B4-BE49-F238E27FC236}">
                    <a16:creationId xmlns:a16="http://schemas.microsoft.com/office/drawing/2014/main" id="{9A0B9E26-ECC5-4E1D-8115-55F16E90EDCF}"/>
                  </a:ext>
                </a:extLst>
              </p:cNvPr>
              <p:cNvSpPr>
                <a:spLocks noRot="1" noChangeAspect="1" noMove="1" noResize="1" noEditPoints="1" noAdjustHandles="1" noChangeArrowheads="1" noChangeShapeType="1" noTextEdit="1"/>
              </p:cNvSpPr>
              <p:nvPr/>
            </p:nvSpPr>
            <p:spPr>
              <a:xfrm>
                <a:off x="6190691" y="1979587"/>
                <a:ext cx="528222" cy="369332"/>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矩形 41">
                <a:extLst>
                  <a:ext uri="{FF2B5EF4-FFF2-40B4-BE49-F238E27FC236}">
                    <a16:creationId xmlns="" xmlns:a16="http://schemas.microsoft.com/office/drawing/2014/main" id="{84F3C5C3-4833-492E-B963-3AF8688B5B2C}"/>
                  </a:ext>
                </a:extLst>
              </p:cNvPr>
              <p:cNvSpPr/>
              <p:nvPr/>
            </p:nvSpPr>
            <p:spPr>
              <a:xfrm>
                <a:off x="5248082" y="2853286"/>
                <a:ext cx="490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a:solidFill>
                                <a:prstClr val="black"/>
                              </a:solidFill>
                              <a:latin typeface="Cambria Math"/>
                            </a:rPr>
                            <m:t>𝑌</m:t>
                          </m:r>
                        </m:e>
                        <m:sub>
                          <m:r>
                            <a:rPr lang="en-US" altLang="zh-CN" i="1" smtClean="0">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2" name="矩形 41">
                <a:extLst>
                  <a:ext uri="{FF2B5EF4-FFF2-40B4-BE49-F238E27FC236}">
                    <a16:creationId xmlns:a16="http://schemas.microsoft.com/office/drawing/2014/main" id="{84F3C5C3-4833-492E-B963-3AF8688B5B2C}"/>
                  </a:ext>
                </a:extLst>
              </p:cNvPr>
              <p:cNvSpPr>
                <a:spLocks noRot="1" noChangeAspect="1" noMove="1" noResize="1" noEditPoints="1" noAdjustHandles="1" noChangeArrowheads="1" noChangeShapeType="1" noTextEdit="1"/>
              </p:cNvSpPr>
              <p:nvPr/>
            </p:nvSpPr>
            <p:spPr>
              <a:xfrm>
                <a:off x="5248082" y="2853286"/>
                <a:ext cx="490840" cy="369332"/>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 xmlns:a16="http://schemas.microsoft.com/office/drawing/2014/main" id="{7F34DA9E-AE31-430F-89A5-724152821F98}"/>
                  </a:ext>
                </a:extLst>
              </p:cNvPr>
              <p:cNvSpPr/>
              <p:nvPr/>
            </p:nvSpPr>
            <p:spPr>
              <a:xfrm>
                <a:off x="5355229" y="1352842"/>
                <a:ext cx="5187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a:rPr>
                          </m:ctrlPr>
                        </m:sSubPr>
                        <m:e>
                          <m:r>
                            <a:rPr lang="en-US" altLang="zh-CN" i="1">
                              <a:solidFill>
                                <a:prstClr val="black"/>
                              </a:solidFill>
                              <a:latin typeface="Cambria Math"/>
                            </a:rPr>
                            <m:t>𝑍</m:t>
                          </m:r>
                        </m:e>
                        <m:sub>
                          <m:r>
                            <a:rPr lang="en-US" altLang="zh-CN" i="1">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3" name="矩形 42">
                <a:extLst>
                  <a:ext uri="{FF2B5EF4-FFF2-40B4-BE49-F238E27FC236}">
                    <a16:creationId xmlns:a16="http://schemas.microsoft.com/office/drawing/2014/main" id="{7F34DA9E-AE31-430F-89A5-724152821F98}"/>
                  </a:ext>
                </a:extLst>
              </p:cNvPr>
              <p:cNvSpPr>
                <a:spLocks noRot="1" noChangeAspect="1" noMove="1" noResize="1" noEditPoints="1" noAdjustHandles="1" noChangeArrowheads="1" noChangeShapeType="1" noTextEdit="1"/>
              </p:cNvSpPr>
              <p:nvPr/>
            </p:nvSpPr>
            <p:spPr>
              <a:xfrm>
                <a:off x="5355229" y="1352842"/>
                <a:ext cx="518795"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 xmlns:a16="http://schemas.microsoft.com/office/drawing/2014/main" id="{0005CE82-E419-4F44-8D9D-EAE6C728CEE9}"/>
                  </a:ext>
                </a:extLst>
              </p:cNvPr>
              <p:cNvSpPr/>
              <p:nvPr/>
            </p:nvSpPr>
            <p:spPr>
              <a:xfrm>
                <a:off x="4745637" y="1859434"/>
                <a:ext cx="5245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4" name="矩形 43">
                <a:extLst>
                  <a:ext uri="{FF2B5EF4-FFF2-40B4-BE49-F238E27FC236}">
                    <a16:creationId xmlns:a16="http://schemas.microsoft.com/office/drawing/2014/main" id="{0005CE82-E419-4F44-8D9D-EAE6C728CEE9}"/>
                  </a:ext>
                </a:extLst>
              </p:cNvPr>
              <p:cNvSpPr>
                <a:spLocks noRot="1" noChangeAspect="1" noMove="1" noResize="1" noEditPoints="1" noAdjustHandles="1" noChangeArrowheads="1" noChangeShapeType="1" noTextEdit="1"/>
              </p:cNvSpPr>
              <p:nvPr/>
            </p:nvSpPr>
            <p:spPr>
              <a:xfrm>
                <a:off x="4745637" y="1859434"/>
                <a:ext cx="524503" cy="3693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矩形 44">
                <a:extLst>
                  <a:ext uri="{FF2B5EF4-FFF2-40B4-BE49-F238E27FC236}">
                    <a16:creationId xmlns="" xmlns:a16="http://schemas.microsoft.com/office/drawing/2014/main" id="{CF595572-1D77-488A-A6E8-DA1043E63651}"/>
                  </a:ext>
                </a:extLst>
              </p:cNvPr>
              <p:cNvSpPr/>
              <p:nvPr/>
            </p:nvSpPr>
            <p:spPr>
              <a:xfrm>
                <a:off x="7086777" y="3004095"/>
                <a:ext cx="4253665" cy="338554"/>
              </a:xfrm>
              <a:prstGeom prst="rect">
                <a:avLst/>
              </a:prstGeom>
            </p:spPr>
            <p:txBody>
              <a:bodyPr wrap="none" anchor="b" anchorCtr="0">
                <a:spAutoFit/>
              </a:bodyPr>
              <a:lstStyle/>
              <a:p>
                <a14:m>
                  <m:oMath xmlns:m="http://schemas.openxmlformats.org/officeDocument/2006/math">
                    <m:sSub>
                      <m:sSubPr>
                        <m:ctrlPr>
                          <a:rPr lang="en-US" altLang="zh-CN" sz="1600" i="1" smtClean="0">
                            <a:solidFill>
                              <a:prstClr val="black"/>
                            </a:solidFill>
                            <a:latin typeface="Cambria Math"/>
                          </a:rPr>
                        </m:ctrlPr>
                      </m:sSubPr>
                      <m:e>
                        <m:r>
                          <a:rPr lang="en-US" altLang="zh-CN" sz="1600" i="1">
                            <a:solidFill>
                              <a:prstClr val="black"/>
                            </a:solidFill>
                            <a:latin typeface="Cambria Math"/>
                          </a:rPr>
                          <m:t>𝑂</m:t>
                        </m:r>
                      </m:e>
                      <m:sub>
                        <m:r>
                          <a:rPr lang="en-US" altLang="zh-CN" sz="1600" i="1" smtClean="0">
                            <a:solidFill>
                              <a:prstClr val="black"/>
                            </a:solidFill>
                            <a:latin typeface="Cambria Math"/>
                          </a:rPr>
                          <m:t>𝑐</m:t>
                        </m:r>
                      </m:sub>
                    </m:sSub>
                    <m:sSub>
                      <m:sSubPr>
                        <m:ctrlPr>
                          <a:rPr lang="en-US" altLang="zh-CN" sz="1600" i="1">
                            <a:solidFill>
                              <a:prstClr val="black"/>
                            </a:solidFill>
                            <a:latin typeface="Cambria Math"/>
                          </a:rPr>
                        </m:ctrlPr>
                      </m:sSubPr>
                      <m:e>
                        <m:r>
                          <m:rPr>
                            <m:nor/>
                          </m:rPr>
                          <a:rPr lang="en-US" altLang="zh-CN" sz="1600" dirty="0">
                            <a:solidFill>
                              <a:prstClr val="black"/>
                            </a:solidFill>
                            <a:latin typeface="黑体" panose="02010609060101010101" pitchFamily="49" charset="-122"/>
                            <a:ea typeface="黑体" panose="02010609060101010101" pitchFamily="49" charset="-122"/>
                          </a:rPr>
                          <m:t>−</m:t>
                        </m:r>
                        <m:r>
                          <a:rPr lang="en-US" altLang="zh-CN" sz="1600" i="1">
                            <a:solidFill>
                              <a:prstClr val="black"/>
                            </a:solidFill>
                            <a:latin typeface="Cambria Math"/>
                          </a:rPr>
                          <m:t>𝑋</m:t>
                        </m:r>
                      </m:e>
                      <m:sub>
                        <m:r>
                          <a:rPr lang="en-US" altLang="zh-CN" sz="1600" i="1" smtClean="0">
                            <a:solidFill>
                              <a:prstClr val="black"/>
                            </a:solidFill>
                            <a:latin typeface="Cambria Math"/>
                          </a:rPr>
                          <m:t>𝑐</m:t>
                        </m:r>
                      </m:sub>
                    </m:sSub>
                    <m:sSub>
                      <m:sSubPr>
                        <m:ctrlPr>
                          <a:rPr lang="en-US" altLang="zh-CN" sz="1600" i="1">
                            <a:solidFill>
                              <a:prstClr val="black"/>
                            </a:solidFill>
                            <a:latin typeface="Cambria Math"/>
                          </a:rPr>
                        </m:ctrlPr>
                      </m:sSubPr>
                      <m:e>
                        <m:r>
                          <a:rPr lang="en-US" altLang="zh-CN" sz="1600" i="1">
                            <a:solidFill>
                              <a:prstClr val="black"/>
                            </a:solidFill>
                            <a:latin typeface="Cambria Math"/>
                          </a:rPr>
                          <m:t>𝑌</m:t>
                        </m:r>
                      </m:e>
                      <m:sub>
                        <m:r>
                          <a:rPr lang="en-US" altLang="zh-CN" sz="1600" i="1" smtClean="0">
                            <a:solidFill>
                              <a:prstClr val="black"/>
                            </a:solidFill>
                            <a:latin typeface="Cambria Math"/>
                          </a:rPr>
                          <m:t>𝑐</m:t>
                        </m:r>
                      </m:sub>
                    </m:sSub>
                    <m:sSub>
                      <m:sSubPr>
                        <m:ctrlPr>
                          <a:rPr lang="en-US" altLang="zh-CN" sz="1600" i="1">
                            <a:solidFill>
                              <a:prstClr val="black"/>
                            </a:solidFill>
                            <a:latin typeface="Cambria Math"/>
                          </a:rPr>
                        </m:ctrlPr>
                      </m:sSubPr>
                      <m:e>
                        <m:r>
                          <a:rPr lang="en-US" altLang="zh-CN" sz="1600" i="1">
                            <a:solidFill>
                              <a:prstClr val="black"/>
                            </a:solidFill>
                            <a:latin typeface="Cambria Math"/>
                          </a:rPr>
                          <m:t>𝑍</m:t>
                        </m:r>
                      </m:e>
                      <m:sub>
                        <m:r>
                          <a:rPr lang="en-US" altLang="zh-CN" sz="1600" i="1" smtClean="0">
                            <a:solidFill>
                              <a:prstClr val="black"/>
                            </a:solidFill>
                            <a:latin typeface="Cambria Math"/>
                          </a:rPr>
                          <m:t>𝑐</m:t>
                        </m:r>
                      </m:sub>
                    </m:sSub>
                    <m:r>
                      <a:rPr lang="en-US" altLang="zh-CN" sz="1600" i="1">
                        <a:solidFill>
                          <a:prstClr val="black"/>
                        </a:solidFill>
                        <a:latin typeface="Cambria Math"/>
                      </a:rPr>
                      <m:t> </m:t>
                    </m:r>
                  </m:oMath>
                </a14:m>
                <a:r>
                  <a:rPr lang="zh-CN" altLang="en-US" sz="1600" dirty="0">
                    <a:solidFill>
                      <a:prstClr val="black"/>
                    </a:solidFill>
                    <a:latin typeface="黑体" panose="02010609060101010101" pitchFamily="49" charset="-122"/>
                    <a:ea typeface="黑体" panose="02010609060101010101" pitchFamily="49" charset="-122"/>
                  </a:rPr>
                  <a:t>：相机坐标系</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光心为原点</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单位</a:t>
                </a:r>
                <a:r>
                  <a:rPr lang="en-US" altLang="zh-CN" sz="1600" dirty="0">
                    <a:solidFill>
                      <a:prstClr val="black"/>
                    </a:solidFill>
                    <a:latin typeface="黑体" panose="02010609060101010101" pitchFamily="49" charset="-122"/>
                    <a:ea typeface="黑体" panose="02010609060101010101" pitchFamily="49" charset="-122"/>
                  </a:rPr>
                  <a:t>m</a:t>
                </a:r>
                <a:endParaRPr lang="zh-CN" altLang="en-US" sz="1600" dirty="0">
                  <a:solidFill>
                    <a:prstClr val="black"/>
                  </a:solidFill>
                  <a:latin typeface="黑体" panose="02010609060101010101" pitchFamily="49" charset="-122"/>
                  <a:ea typeface="黑体" panose="02010609060101010101" pitchFamily="49" charset="-122"/>
                </a:endParaRPr>
              </a:p>
            </p:txBody>
          </p:sp>
        </mc:Choice>
        <mc:Fallback xmlns="">
          <p:sp>
            <p:nvSpPr>
              <p:cNvPr id="45" name="矩形 44">
                <a:extLst>
                  <a:ext uri="{FF2B5EF4-FFF2-40B4-BE49-F238E27FC236}">
                    <a16:creationId xmlns:a16="http://schemas.microsoft.com/office/drawing/2014/main" id="{CF595572-1D77-488A-A6E8-DA1043E63651}"/>
                  </a:ext>
                </a:extLst>
              </p:cNvPr>
              <p:cNvSpPr>
                <a:spLocks noRot="1" noChangeAspect="1" noMove="1" noResize="1" noEditPoints="1" noAdjustHandles="1" noChangeArrowheads="1" noChangeShapeType="1" noTextEdit="1"/>
              </p:cNvSpPr>
              <p:nvPr/>
            </p:nvSpPr>
            <p:spPr>
              <a:xfrm>
                <a:off x="7086777" y="3004095"/>
                <a:ext cx="4253665" cy="338554"/>
              </a:xfrm>
              <a:prstGeom prst="rect">
                <a:avLst/>
              </a:prstGeom>
              <a:blipFill>
                <a:blip r:embed="rId18"/>
                <a:stretch>
                  <a:fillRect t="-7273" b="-2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a:extLst>
                  <a:ext uri="{FF2B5EF4-FFF2-40B4-BE49-F238E27FC236}">
                    <a16:creationId xmlns="" xmlns:a16="http://schemas.microsoft.com/office/drawing/2014/main" id="{6D495463-77C4-472F-A110-C8C1360646C4}"/>
                  </a:ext>
                </a:extLst>
              </p:cNvPr>
              <p:cNvSpPr/>
              <p:nvPr/>
            </p:nvSpPr>
            <p:spPr>
              <a:xfrm>
                <a:off x="7016444" y="2490712"/>
                <a:ext cx="4596066" cy="338554"/>
              </a:xfrm>
              <a:prstGeom prst="rect">
                <a:avLst/>
              </a:prstGeom>
            </p:spPr>
            <p:txBody>
              <a:bodyPr wrap="none" anchor="b" anchorCtr="0">
                <a:spAutoFit/>
              </a:bodyPr>
              <a:lstStyle/>
              <a:p>
                <a14:m>
                  <m:oMath xmlns:m="http://schemas.openxmlformats.org/officeDocument/2006/math">
                    <m:sSub>
                      <m:sSubPr>
                        <m:ctrlPr>
                          <a:rPr lang="en-US" altLang="zh-CN" sz="1600" i="1" smtClean="0">
                            <a:solidFill>
                              <a:prstClr val="black"/>
                            </a:solidFill>
                            <a:latin typeface="Cambria Math"/>
                          </a:rPr>
                        </m:ctrlPr>
                      </m:sSubPr>
                      <m:e>
                        <m:r>
                          <a:rPr lang="en-US" altLang="zh-CN" sz="1600" i="1" smtClean="0">
                            <a:solidFill>
                              <a:prstClr val="black"/>
                            </a:solidFill>
                            <a:latin typeface="Cambria Math"/>
                          </a:rPr>
                          <m:t>𝑂</m:t>
                        </m:r>
                      </m:e>
                      <m:sub>
                        <m:r>
                          <a:rPr lang="en-US" altLang="zh-CN" sz="1600" i="1" smtClean="0">
                            <a:solidFill>
                              <a:prstClr val="black"/>
                            </a:solidFill>
                            <a:latin typeface="Cambria Math"/>
                          </a:rPr>
                          <m:t>𝑤</m:t>
                        </m:r>
                      </m:sub>
                    </m:sSub>
                    <m:sSub>
                      <m:sSubPr>
                        <m:ctrlPr>
                          <a:rPr lang="en-US" altLang="zh-CN" sz="1600" i="1" smtClean="0">
                            <a:solidFill>
                              <a:prstClr val="black"/>
                            </a:solidFill>
                            <a:latin typeface="Cambria Math"/>
                          </a:rPr>
                        </m:ctrlPr>
                      </m:sSubPr>
                      <m:e>
                        <m:r>
                          <m:rPr>
                            <m:nor/>
                          </m:rPr>
                          <a:rPr lang="en-US" altLang="zh-CN" sz="1600" dirty="0">
                            <a:solidFill>
                              <a:prstClr val="black"/>
                            </a:solidFill>
                            <a:latin typeface="黑体" panose="02010609060101010101" pitchFamily="49" charset="-122"/>
                            <a:ea typeface="黑体" panose="02010609060101010101" pitchFamily="49" charset="-122"/>
                          </a:rPr>
                          <m:t>−</m:t>
                        </m:r>
                        <m:r>
                          <a:rPr lang="en-US" altLang="zh-CN" sz="1600" i="1" smtClean="0">
                            <a:solidFill>
                              <a:prstClr val="black"/>
                            </a:solidFill>
                            <a:latin typeface="Cambria Math"/>
                          </a:rPr>
                          <m:t>𝑋</m:t>
                        </m:r>
                      </m:e>
                      <m:sub>
                        <m:r>
                          <a:rPr lang="en-US" altLang="zh-CN" sz="1600" i="1" smtClean="0">
                            <a:solidFill>
                              <a:prstClr val="black"/>
                            </a:solidFill>
                            <a:latin typeface="Cambria Math"/>
                          </a:rPr>
                          <m:t>𝑤</m:t>
                        </m:r>
                      </m:sub>
                    </m:sSub>
                    <m:sSub>
                      <m:sSubPr>
                        <m:ctrlPr>
                          <a:rPr lang="en-US" altLang="zh-CN" sz="1600" i="1">
                            <a:solidFill>
                              <a:prstClr val="black"/>
                            </a:solidFill>
                            <a:latin typeface="Cambria Math"/>
                          </a:rPr>
                        </m:ctrlPr>
                      </m:sSubPr>
                      <m:e>
                        <m:r>
                          <a:rPr lang="en-US" altLang="zh-CN" sz="1600" i="1" smtClean="0">
                            <a:solidFill>
                              <a:prstClr val="black"/>
                            </a:solidFill>
                            <a:latin typeface="Cambria Math"/>
                          </a:rPr>
                          <m:t>𝑌</m:t>
                        </m:r>
                      </m:e>
                      <m:sub>
                        <m:r>
                          <a:rPr lang="en-US" altLang="zh-CN" sz="1600" i="1">
                            <a:solidFill>
                              <a:prstClr val="black"/>
                            </a:solidFill>
                            <a:latin typeface="Cambria Math"/>
                          </a:rPr>
                          <m:t>𝑤</m:t>
                        </m:r>
                      </m:sub>
                    </m:sSub>
                    <m:sSub>
                      <m:sSubPr>
                        <m:ctrlPr>
                          <a:rPr lang="en-US" altLang="zh-CN" sz="1600" i="1">
                            <a:solidFill>
                              <a:prstClr val="black"/>
                            </a:solidFill>
                            <a:latin typeface="Cambria Math"/>
                          </a:rPr>
                        </m:ctrlPr>
                      </m:sSubPr>
                      <m:e>
                        <m:r>
                          <a:rPr lang="en-US" altLang="zh-CN" sz="1600" i="1" smtClean="0">
                            <a:solidFill>
                              <a:prstClr val="black"/>
                            </a:solidFill>
                            <a:latin typeface="Cambria Math"/>
                          </a:rPr>
                          <m:t>𝑍</m:t>
                        </m:r>
                      </m:e>
                      <m:sub>
                        <m:r>
                          <a:rPr lang="en-US" altLang="zh-CN" sz="1600" i="1">
                            <a:solidFill>
                              <a:prstClr val="black"/>
                            </a:solidFill>
                            <a:latin typeface="Cambria Math"/>
                          </a:rPr>
                          <m:t>𝑤</m:t>
                        </m:r>
                      </m:sub>
                    </m:sSub>
                  </m:oMath>
                </a14:m>
                <a:r>
                  <a:rPr lang="zh-CN" altLang="en-US" sz="1600" dirty="0">
                    <a:solidFill>
                      <a:prstClr val="black"/>
                    </a:solidFill>
                    <a:latin typeface="黑体" panose="02010609060101010101" pitchFamily="49" charset="-122"/>
                    <a:ea typeface="黑体" panose="02010609060101010101" pitchFamily="49" charset="-122"/>
                  </a:rPr>
                  <a:t>：世界坐标系</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描述相机位置</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单位</a:t>
                </a:r>
                <a:r>
                  <a:rPr lang="en-US" altLang="zh-CN" sz="1600" dirty="0">
                    <a:solidFill>
                      <a:prstClr val="black"/>
                    </a:solidFill>
                    <a:latin typeface="黑体" panose="02010609060101010101" pitchFamily="49" charset="-122"/>
                    <a:ea typeface="黑体" panose="02010609060101010101" pitchFamily="49" charset="-122"/>
                  </a:rPr>
                  <a:t>m</a:t>
                </a:r>
                <a:endParaRPr lang="zh-CN" altLang="en-US" sz="1600" dirty="0">
                  <a:solidFill>
                    <a:prstClr val="black"/>
                  </a:solidFill>
                  <a:latin typeface="黑体" panose="02010609060101010101" pitchFamily="49" charset="-122"/>
                  <a:ea typeface="黑体" panose="02010609060101010101" pitchFamily="49" charset="-122"/>
                </a:endParaRPr>
              </a:p>
            </p:txBody>
          </p:sp>
        </mc:Choice>
        <mc:Fallback xmlns="">
          <p:sp>
            <p:nvSpPr>
              <p:cNvPr id="46" name="矩形 45">
                <a:extLst>
                  <a:ext uri="{FF2B5EF4-FFF2-40B4-BE49-F238E27FC236}">
                    <a16:creationId xmlns:a16="http://schemas.microsoft.com/office/drawing/2014/main" id="{6D495463-77C4-472F-A110-C8C1360646C4}"/>
                  </a:ext>
                </a:extLst>
              </p:cNvPr>
              <p:cNvSpPr>
                <a:spLocks noRot="1" noChangeAspect="1" noMove="1" noResize="1" noEditPoints="1" noAdjustHandles="1" noChangeArrowheads="1" noChangeShapeType="1" noTextEdit="1"/>
              </p:cNvSpPr>
              <p:nvPr/>
            </p:nvSpPr>
            <p:spPr>
              <a:xfrm>
                <a:off x="7016444" y="2490712"/>
                <a:ext cx="4596066" cy="338554"/>
              </a:xfrm>
              <a:prstGeom prst="rect">
                <a:avLst/>
              </a:prstGeom>
              <a:blipFill>
                <a:blip r:embed="rId19"/>
                <a:stretch>
                  <a:fillRect t="-7273" b="-2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 xmlns:a16="http://schemas.microsoft.com/office/drawing/2014/main" id="{D122B9BB-F2AA-46B4-AA1A-D691251CF07D}"/>
                  </a:ext>
                </a:extLst>
              </p:cNvPr>
              <p:cNvSpPr/>
              <p:nvPr/>
            </p:nvSpPr>
            <p:spPr>
              <a:xfrm>
                <a:off x="7101632" y="3453576"/>
                <a:ext cx="4572406" cy="338554"/>
              </a:xfrm>
              <a:prstGeom prst="rect">
                <a:avLst/>
              </a:prstGeom>
            </p:spPr>
            <p:txBody>
              <a:bodyPr wrap="none" anchor="b" anchorCtr="0">
                <a:spAutoFit/>
              </a:bodyPr>
              <a:lstStyle/>
              <a:p>
                <a14:m>
                  <m:oMath xmlns:m="http://schemas.openxmlformats.org/officeDocument/2006/math">
                    <m:r>
                      <a:rPr lang="en-US" altLang="zh-CN" sz="1600" i="1" smtClean="0">
                        <a:solidFill>
                          <a:prstClr val="black"/>
                        </a:solidFill>
                        <a:latin typeface="Cambria Math"/>
                      </a:rPr>
                      <m:t>𝑜</m:t>
                    </m:r>
                    <m:r>
                      <m:rPr>
                        <m:nor/>
                      </m:rPr>
                      <a:rPr lang="en-US" altLang="zh-CN" sz="1600" dirty="0">
                        <a:solidFill>
                          <a:prstClr val="black"/>
                        </a:solidFill>
                        <a:latin typeface="黑体" panose="02010609060101010101" pitchFamily="49" charset="-122"/>
                        <a:ea typeface="黑体" panose="02010609060101010101" pitchFamily="49" charset="-122"/>
                      </a:rPr>
                      <m:t>−</m:t>
                    </m:r>
                    <m:r>
                      <a:rPr lang="en-US" altLang="zh-CN" sz="1600" i="1" smtClean="0">
                        <a:solidFill>
                          <a:prstClr val="black"/>
                        </a:solidFill>
                        <a:latin typeface="Cambria Math"/>
                      </a:rPr>
                      <m:t>𝑥𝑦</m:t>
                    </m:r>
                  </m:oMath>
                </a14:m>
                <a:r>
                  <a:rPr lang="zh-CN" altLang="en-US" sz="1600" dirty="0">
                    <a:solidFill>
                      <a:prstClr val="black"/>
                    </a:solidFill>
                    <a:latin typeface="黑体" panose="02010609060101010101" pitchFamily="49" charset="-122"/>
                    <a:ea typeface="黑体" panose="02010609060101010101" pitchFamily="49" charset="-122"/>
                  </a:rPr>
                  <a:t>：图像坐标系</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原点为成像平面中点</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单位</a:t>
                </a:r>
                <a:r>
                  <a:rPr lang="en-US" altLang="zh-CN" sz="1600" dirty="0">
                    <a:solidFill>
                      <a:prstClr val="black"/>
                    </a:solidFill>
                    <a:latin typeface="黑体" panose="02010609060101010101" pitchFamily="49" charset="-122"/>
                    <a:ea typeface="黑体" panose="02010609060101010101" pitchFamily="49" charset="-122"/>
                  </a:rPr>
                  <a:t>mm</a:t>
                </a:r>
                <a:endParaRPr lang="zh-CN" altLang="en-US" sz="1600" dirty="0">
                  <a:solidFill>
                    <a:prstClr val="black"/>
                  </a:solidFill>
                  <a:latin typeface="黑体" panose="02010609060101010101" pitchFamily="49" charset="-122"/>
                  <a:ea typeface="黑体" panose="02010609060101010101" pitchFamily="49" charset="-122"/>
                </a:endParaRPr>
              </a:p>
            </p:txBody>
          </p:sp>
        </mc:Choice>
        <mc:Fallback xmlns="">
          <p:sp>
            <p:nvSpPr>
              <p:cNvPr id="47" name="矩形 46">
                <a:extLst>
                  <a:ext uri="{FF2B5EF4-FFF2-40B4-BE49-F238E27FC236}">
                    <a16:creationId xmlns:a16="http://schemas.microsoft.com/office/drawing/2014/main" id="{D122B9BB-F2AA-46B4-AA1A-D691251CF07D}"/>
                  </a:ext>
                </a:extLst>
              </p:cNvPr>
              <p:cNvSpPr>
                <a:spLocks noRot="1" noChangeAspect="1" noMove="1" noResize="1" noEditPoints="1" noAdjustHandles="1" noChangeArrowheads="1" noChangeShapeType="1" noTextEdit="1"/>
              </p:cNvSpPr>
              <p:nvPr/>
            </p:nvSpPr>
            <p:spPr>
              <a:xfrm>
                <a:off x="7101632" y="3453576"/>
                <a:ext cx="4572406" cy="338554"/>
              </a:xfrm>
              <a:prstGeom prst="rect">
                <a:avLst/>
              </a:prstGeom>
              <a:blipFill>
                <a:blip r:embed="rId20"/>
                <a:stretch>
                  <a:fillRect t="-7273" b="-2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TextBox 100">
                <a:extLst>
                  <a:ext uri="{FF2B5EF4-FFF2-40B4-BE49-F238E27FC236}">
                    <a16:creationId xmlns="" xmlns:a16="http://schemas.microsoft.com/office/drawing/2014/main" id="{BE3D9301-A4F8-4DD7-B25F-045E66ECB147}"/>
                  </a:ext>
                </a:extLst>
              </p:cNvPr>
              <p:cNvSpPr txBox="1"/>
              <p:nvPr/>
            </p:nvSpPr>
            <p:spPr>
              <a:xfrm>
                <a:off x="7081874" y="3963143"/>
                <a:ext cx="4421018" cy="338554"/>
              </a:xfrm>
              <a:prstGeom prst="rect">
                <a:avLst/>
              </a:prstGeom>
              <a:noFill/>
            </p:spPr>
            <p:txBody>
              <a:bodyPr wrap="none" rtlCol="0" anchor="b" anchorCtr="0">
                <a:spAutoFit/>
              </a:bodyPr>
              <a:lstStyle/>
              <a:p>
                <a14:m>
                  <m:oMath xmlns:m="http://schemas.openxmlformats.org/officeDocument/2006/math">
                    <m:r>
                      <a:rPr lang="en-US" altLang="zh-CN" sz="1600" i="1" smtClean="0">
                        <a:solidFill>
                          <a:prstClr val="black"/>
                        </a:solidFill>
                        <a:latin typeface="Cambria Math"/>
                      </a:rPr>
                      <m:t>𝑢𝑣</m:t>
                    </m:r>
                  </m:oMath>
                </a14:m>
                <a:r>
                  <a:rPr lang="zh-CN" altLang="en-US" sz="1600" dirty="0">
                    <a:solidFill>
                      <a:prstClr val="black"/>
                    </a:solidFill>
                    <a:latin typeface="黑体" panose="02010609060101010101" pitchFamily="49" charset="-122"/>
                    <a:ea typeface="黑体" panose="02010609060101010101" pitchFamily="49" charset="-122"/>
                  </a:rPr>
                  <a:t>：像素坐标系</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原点为图像左上角</a:t>
                </a:r>
                <a:r>
                  <a:rPr lang="en-US" altLang="zh-CN" sz="1600" dirty="0">
                    <a:solidFill>
                      <a:prstClr val="black"/>
                    </a:solidFill>
                    <a:latin typeface="黑体" panose="02010609060101010101" pitchFamily="49" charset="-122"/>
                    <a:ea typeface="黑体" panose="02010609060101010101" pitchFamily="49" charset="-122"/>
                  </a:rPr>
                  <a:t>,</a:t>
                </a:r>
                <a:r>
                  <a:rPr lang="zh-CN" altLang="en-US" sz="1600" dirty="0">
                    <a:solidFill>
                      <a:prstClr val="black"/>
                    </a:solidFill>
                    <a:latin typeface="黑体" panose="02010609060101010101" pitchFamily="49" charset="-122"/>
                    <a:ea typeface="黑体" panose="02010609060101010101" pitchFamily="49" charset="-122"/>
                  </a:rPr>
                  <a:t>单位</a:t>
                </a:r>
                <a:r>
                  <a:rPr lang="en-US" altLang="zh-CN" sz="1600" dirty="0">
                    <a:solidFill>
                      <a:prstClr val="black"/>
                    </a:solidFill>
                    <a:latin typeface="黑体" panose="02010609060101010101" pitchFamily="49" charset="-122"/>
                    <a:ea typeface="黑体" panose="02010609060101010101" pitchFamily="49" charset="-122"/>
                  </a:rPr>
                  <a:t>pixel</a:t>
                </a:r>
                <a:endParaRPr lang="zh-CN" altLang="en-US" sz="1600" dirty="0">
                  <a:solidFill>
                    <a:prstClr val="black"/>
                  </a:solidFill>
                  <a:latin typeface="黑体" panose="02010609060101010101" pitchFamily="49" charset="-122"/>
                  <a:ea typeface="黑体" panose="02010609060101010101" pitchFamily="49" charset="-122"/>
                </a:endParaRPr>
              </a:p>
            </p:txBody>
          </p:sp>
        </mc:Choice>
        <mc:Fallback xmlns="">
          <p:sp>
            <p:nvSpPr>
              <p:cNvPr id="48" name="TextBox 100">
                <a:extLst>
                  <a:ext uri="{FF2B5EF4-FFF2-40B4-BE49-F238E27FC236}">
                    <a16:creationId xmlns:a16="http://schemas.microsoft.com/office/drawing/2014/main" id="{BE3D9301-A4F8-4DD7-B25F-045E66ECB147}"/>
                  </a:ext>
                </a:extLst>
              </p:cNvPr>
              <p:cNvSpPr txBox="1">
                <a:spLocks noRot="1" noChangeAspect="1" noMove="1" noResize="1" noEditPoints="1" noAdjustHandles="1" noChangeArrowheads="1" noChangeShapeType="1" noTextEdit="1"/>
              </p:cNvSpPr>
              <p:nvPr/>
            </p:nvSpPr>
            <p:spPr>
              <a:xfrm>
                <a:off x="7081874" y="3963143"/>
                <a:ext cx="4421018" cy="338554"/>
              </a:xfrm>
              <a:prstGeom prst="rect">
                <a:avLst/>
              </a:prstGeom>
              <a:blipFill>
                <a:blip r:embed="rId21"/>
                <a:stretch>
                  <a:fillRect t="-5357" b="-21429"/>
                </a:stretch>
              </a:blipFill>
            </p:spPr>
            <p:txBody>
              <a:bodyPr/>
              <a:lstStyle/>
              <a:p>
                <a:r>
                  <a:rPr lang="zh-CN" altLang="en-US">
                    <a:noFill/>
                  </a:rPr>
                  <a:t> </a:t>
                </a:r>
              </a:p>
            </p:txBody>
          </p:sp>
        </mc:Fallback>
      </mc:AlternateContent>
      <p:sp>
        <p:nvSpPr>
          <p:cNvPr id="49" name="TextBox 2">
            <a:extLst>
              <a:ext uri="{FF2B5EF4-FFF2-40B4-BE49-F238E27FC236}">
                <a16:creationId xmlns="" xmlns:a16="http://schemas.microsoft.com/office/drawing/2014/main" id="{7566FBD9-F794-4024-86ED-78DBF2EA62DA}"/>
              </a:ext>
            </a:extLst>
          </p:cNvPr>
          <p:cNvSpPr txBox="1"/>
          <p:nvPr/>
        </p:nvSpPr>
        <p:spPr>
          <a:xfrm>
            <a:off x="7170301" y="1828656"/>
            <a:ext cx="4288353" cy="400110"/>
          </a:xfrm>
          <a:prstGeom prst="rect">
            <a:avLst/>
          </a:prstGeom>
          <a:noFill/>
        </p:spPr>
        <p:txBody>
          <a:bodyPr wrap="none" rtlCol="0">
            <a:spAutoFit/>
          </a:bodyPr>
          <a:lstStyle/>
          <a:p>
            <a:r>
              <a:rPr lang="zh-CN" altLang="en-US" sz="2000" dirty="0">
                <a:solidFill>
                  <a:prstClr val="black"/>
                </a:solidFill>
                <a:latin typeface="黑体" panose="02010609060101010101" pitchFamily="49" charset="-122"/>
                <a:ea typeface="黑体" panose="02010609060101010101" pitchFamily="49" charset="-122"/>
              </a:rPr>
              <a:t>图像处理中涉及到以下</a:t>
            </a:r>
            <a:r>
              <a:rPr lang="zh-CN" altLang="en-US" sz="2000" dirty="0">
                <a:solidFill>
                  <a:srgbClr val="FF0000"/>
                </a:solidFill>
                <a:latin typeface="黑体" panose="02010609060101010101" pitchFamily="49" charset="-122"/>
                <a:ea typeface="黑体" panose="02010609060101010101" pitchFamily="49" charset="-122"/>
              </a:rPr>
              <a:t>四个坐标系</a:t>
            </a:r>
            <a:r>
              <a:rPr lang="zh-CN" altLang="en-US" sz="2000" dirty="0">
                <a:solidFill>
                  <a:prstClr val="black"/>
                </a:solidFill>
                <a:latin typeface="黑体" panose="02010609060101010101" pitchFamily="49" charset="-122"/>
                <a:ea typeface="黑体" panose="02010609060101010101" pitchFamily="49" charset="-122"/>
              </a:rPr>
              <a:t>：</a:t>
            </a:r>
          </a:p>
        </p:txBody>
      </p:sp>
      <mc:AlternateContent xmlns:mc="http://schemas.openxmlformats.org/markup-compatibility/2006" xmlns:a14="http://schemas.microsoft.com/office/drawing/2010/main">
        <mc:Choice Requires="a14">
          <p:sp>
            <p:nvSpPr>
              <p:cNvPr id="50" name="TextBox 4">
                <a:extLst>
                  <a:ext uri="{FF2B5EF4-FFF2-40B4-BE49-F238E27FC236}">
                    <a16:creationId xmlns="" xmlns:a16="http://schemas.microsoft.com/office/drawing/2014/main" id="{F4BF548D-FFDD-48B5-898A-F5CF5C9DADBE}"/>
                  </a:ext>
                </a:extLst>
              </p:cNvPr>
              <p:cNvSpPr txBox="1"/>
              <p:nvPr/>
            </p:nvSpPr>
            <p:spPr>
              <a:xfrm>
                <a:off x="6718913" y="4516473"/>
                <a:ext cx="4033491" cy="733822"/>
              </a:xfrm>
              <a:prstGeom prst="rect">
                <a:avLst/>
              </a:prstGeom>
              <a:noFill/>
            </p:spPr>
            <p:txBody>
              <a:bodyPr wrap="none" rtlCol="0">
                <a:noAutofit/>
              </a:bodyPr>
              <a:lstStyle/>
              <a:p>
                <a:r>
                  <a:rPr lang="en-US" altLang="zh-CN" sz="1600" dirty="0">
                    <a:solidFill>
                      <a:prstClr val="black"/>
                    </a:solidFill>
                    <a:latin typeface="黑体" panose="02010609060101010101" pitchFamily="49" charset="-122"/>
                    <a:ea typeface="黑体" panose="02010609060101010101" pitchFamily="49" charset="-122"/>
                  </a:rPr>
                  <a:t> </a:t>
                </a:r>
                <a14:m>
                  <m:oMath xmlns:m="http://schemas.openxmlformats.org/officeDocument/2006/math">
                    <m:r>
                      <a:rPr lang="en-US" altLang="zh-CN" sz="1600" i="1" smtClean="0">
                        <a:solidFill>
                          <a:prstClr val="black"/>
                        </a:solidFill>
                        <a:latin typeface="Cambria Math"/>
                      </a:rPr>
                      <m:t>𝑃</m:t>
                    </m:r>
                  </m:oMath>
                </a14:m>
                <a:r>
                  <a:rPr lang="zh-CN" altLang="en-US" sz="1600" dirty="0">
                    <a:solidFill>
                      <a:prstClr val="black"/>
                    </a:solidFill>
                    <a:latin typeface="黑体" panose="02010609060101010101" pitchFamily="49" charset="-122"/>
                    <a:ea typeface="黑体" panose="02010609060101010101" pitchFamily="49" charset="-122"/>
                  </a:rPr>
                  <a:t>：世界坐标系中的一点，即为生活中真实的一点；</a:t>
                </a:r>
                <a:endParaRPr lang="en-US" altLang="zh-CN" sz="1600" dirty="0">
                  <a:solidFill>
                    <a:prstClr val="black"/>
                  </a:solidFill>
                  <a:latin typeface="黑体" panose="02010609060101010101" pitchFamily="49" charset="-122"/>
                  <a:ea typeface="黑体" panose="02010609060101010101" pitchFamily="49" charset="-122"/>
                </a:endParaRPr>
              </a:p>
              <a:p>
                <a:r>
                  <a:rPr lang="en-US" altLang="zh-CN" sz="1600" dirty="0">
                    <a:solidFill>
                      <a:prstClr val="black"/>
                    </a:solidFill>
                    <a:latin typeface="黑体" panose="02010609060101010101" pitchFamily="49" charset="-122"/>
                    <a:ea typeface="黑体" panose="02010609060101010101" pitchFamily="49" charset="-122"/>
                  </a:rPr>
                  <a:t> </a:t>
                </a:r>
                <a14:m>
                  <m:oMath xmlns:m="http://schemas.openxmlformats.org/officeDocument/2006/math">
                    <m:r>
                      <a:rPr lang="en-US" altLang="zh-CN" sz="1600" i="1" smtClean="0">
                        <a:solidFill>
                          <a:prstClr val="black"/>
                        </a:solidFill>
                        <a:latin typeface="Cambria Math"/>
                      </a:rPr>
                      <m:t>𝑝</m:t>
                    </m:r>
                  </m:oMath>
                </a14:m>
                <a:r>
                  <a:rPr lang="zh-CN" altLang="en-US" sz="1600" dirty="0">
                    <a:solidFill>
                      <a:prstClr val="black"/>
                    </a:solidFill>
                    <a:latin typeface="黑体" panose="02010609060101010101" pitchFamily="49" charset="-122"/>
                    <a:ea typeface="黑体" panose="02010609060101010101" pitchFamily="49" charset="-122"/>
                  </a:rPr>
                  <a:t>：点</a:t>
                </a:r>
                <a14:m>
                  <m:oMath xmlns:m="http://schemas.openxmlformats.org/officeDocument/2006/math">
                    <m:r>
                      <a:rPr lang="en-US" altLang="zh-CN" sz="1600" i="1">
                        <a:solidFill>
                          <a:prstClr val="black"/>
                        </a:solidFill>
                        <a:latin typeface="Cambria Math"/>
                      </a:rPr>
                      <m:t>𝑃</m:t>
                    </m:r>
                  </m:oMath>
                </a14:m>
                <a:r>
                  <a:rPr lang="zh-CN" altLang="en-US" sz="1600" dirty="0">
                    <a:solidFill>
                      <a:prstClr val="black"/>
                    </a:solidFill>
                    <a:latin typeface="黑体" panose="02010609060101010101" pitchFamily="49" charset="-122"/>
                    <a:ea typeface="黑体" panose="02010609060101010101" pitchFamily="49" charset="-122"/>
                  </a:rPr>
                  <a:t>在图像中的成像点，在图像坐标系中的坐标为</a:t>
                </a:r>
                <a14:m>
                  <m:oMath xmlns:m="http://schemas.openxmlformats.org/officeDocument/2006/math">
                    <m:d>
                      <m:dPr>
                        <m:ctrlPr>
                          <a:rPr lang="en-US" altLang="zh-CN" sz="1600" i="1">
                            <a:solidFill>
                              <a:prstClr val="black"/>
                            </a:solidFill>
                            <a:latin typeface="Cambria Math"/>
                          </a:rPr>
                        </m:ctrlPr>
                      </m:dPr>
                      <m:e>
                        <m:r>
                          <a:rPr lang="en-US" altLang="zh-CN" sz="1600" i="1">
                            <a:solidFill>
                              <a:prstClr val="black"/>
                            </a:solidFill>
                            <a:latin typeface="Cambria Math"/>
                          </a:rPr>
                          <m:t>𝑥</m:t>
                        </m:r>
                        <m:r>
                          <a:rPr lang="en-US" altLang="zh-CN" sz="1600" i="1">
                            <a:solidFill>
                              <a:prstClr val="black"/>
                            </a:solidFill>
                            <a:latin typeface="Cambria Math"/>
                          </a:rPr>
                          <m:t>,</m:t>
                        </m:r>
                        <m:r>
                          <a:rPr lang="en-US" altLang="zh-CN" sz="1600" i="1">
                            <a:solidFill>
                              <a:prstClr val="black"/>
                            </a:solidFill>
                            <a:latin typeface="Cambria Math"/>
                          </a:rPr>
                          <m:t>𝑦</m:t>
                        </m:r>
                      </m:e>
                    </m:d>
                  </m:oMath>
                </a14:m>
                <a:r>
                  <a:rPr lang="zh-CN" altLang="en-US" sz="1600" dirty="0">
                    <a:solidFill>
                      <a:prstClr val="black"/>
                    </a:solidFill>
                    <a:latin typeface="黑体" panose="02010609060101010101" pitchFamily="49" charset="-122"/>
                    <a:ea typeface="黑体" panose="02010609060101010101" pitchFamily="49" charset="-122"/>
                  </a:rPr>
                  <a:t>，</a:t>
                </a:r>
                <a:endParaRPr lang="en-US" altLang="zh-CN" sz="1600" dirty="0">
                  <a:solidFill>
                    <a:prstClr val="black"/>
                  </a:solidFill>
                  <a:latin typeface="黑体" panose="02010609060101010101" pitchFamily="49" charset="-122"/>
                  <a:ea typeface="黑体" panose="02010609060101010101" pitchFamily="49" charset="-122"/>
                </a:endParaRPr>
              </a:p>
              <a:p>
                <a:r>
                  <a:rPr lang="zh-CN" altLang="en-US" sz="1600" dirty="0">
                    <a:solidFill>
                      <a:prstClr val="black"/>
                    </a:solidFill>
                    <a:latin typeface="黑体" panose="02010609060101010101" pitchFamily="49" charset="-122"/>
                    <a:ea typeface="黑体" panose="02010609060101010101" pitchFamily="49" charset="-122"/>
                  </a:rPr>
                  <a:t>在像素坐标系中的坐标为</a:t>
                </a:r>
                <a14:m>
                  <m:oMath xmlns:m="http://schemas.openxmlformats.org/officeDocument/2006/math">
                    <m:r>
                      <a:rPr lang="en-US" altLang="zh-CN" sz="1600" i="1">
                        <a:solidFill>
                          <a:prstClr val="black"/>
                        </a:solidFill>
                        <a:latin typeface="Cambria Math"/>
                      </a:rPr>
                      <m:t>(</m:t>
                    </m:r>
                    <m:r>
                      <a:rPr lang="en-US" altLang="zh-CN" sz="1600" i="1" smtClean="0">
                        <a:solidFill>
                          <a:prstClr val="black"/>
                        </a:solidFill>
                        <a:latin typeface="Cambria Math"/>
                      </a:rPr>
                      <m:t>𝑢</m:t>
                    </m:r>
                    <m:r>
                      <a:rPr lang="en-US" altLang="zh-CN" sz="1600" i="1">
                        <a:solidFill>
                          <a:prstClr val="black"/>
                        </a:solidFill>
                        <a:latin typeface="Cambria Math"/>
                      </a:rPr>
                      <m:t>,</m:t>
                    </m:r>
                    <m:r>
                      <a:rPr lang="en-US" altLang="zh-CN" sz="1600" i="1" smtClean="0">
                        <a:solidFill>
                          <a:prstClr val="black"/>
                        </a:solidFill>
                        <a:latin typeface="Cambria Math"/>
                      </a:rPr>
                      <m:t>𝑣</m:t>
                    </m:r>
                    <m:r>
                      <a:rPr lang="en-US" altLang="zh-CN" sz="1600" i="1">
                        <a:solidFill>
                          <a:prstClr val="black"/>
                        </a:solidFill>
                        <a:latin typeface="Cambria Math"/>
                      </a:rPr>
                      <m:t>)</m:t>
                    </m:r>
                  </m:oMath>
                </a14:m>
                <a:r>
                  <a:rPr lang="en-US" altLang="zh-CN" sz="1600" dirty="0">
                    <a:solidFill>
                      <a:prstClr val="black"/>
                    </a:solidFill>
                    <a:latin typeface="黑体" panose="02010609060101010101" pitchFamily="49" charset="-122"/>
                    <a:ea typeface="黑体" panose="02010609060101010101" pitchFamily="49" charset="-122"/>
                  </a:rPr>
                  <a:t>;</a:t>
                </a:r>
              </a:p>
              <a:p>
                <a14:m>
                  <m:oMath xmlns:m="http://schemas.openxmlformats.org/officeDocument/2006/math">
                    <m:r>
                      <a:rPr lang="en-US" altLang="zh-CN" sz="1600" i="1" smtClean="0">
                        <a:solidFill>
                          <a:prstClr val="black"/>
                        </a:solidFill>
                        <a:latin typeface="Cambria Math"/>
                      </a:rPr>
                      <m:t>𝑓</m:t>
                    </m:r>
                  </m:oMath>
                </a14:m>
                <a:r>
                  <a:rPr lang="en-US" altLang="zh-CN" sz="1600" dirty="0">
                    <a:solidFill>
                      <a:prstClr val="black"/>
                    </a:solidFill>
                    <a:latin typeface="黑体" panose="02010609060101010101" pitchFamily="49" charset="-122"/>
                    <a:ea typeface="黑体" panose="02010609060101010101" pitchFamily="49" charset="-122"/>
                  </a:rPr>
                  <a:t> </a:t>
                </a:r>
                <a:r>
                  <a:rPr lang="zh-CN" altLang="en-US" sz="1600" dirty="0">
                    <a:solidFill>
                      <a:prstClr val="black"/>
                    </a:solidFill>
                    <a:latin typeface="黑体" panose="02010609060101010101" pitchFamily="49" charset="-122"/>
                    <a:ea typeface="黑体" panose="02010609060101010101" pitchFamily="49" charset="-122"/>
                  </a:rPr>
                  <a:t>：相机焦距，等于</a:t>
                </a:r>
                <a14:m>
                  <m:oMath xmlns:m="http://schemas.openxmlformats.org/officeDocument/2006/math">
                    <m:r>
                      <a:rPr lang="en-US" altLang="zh-CN" sz="1600" i="1" smtClean="0">
                        <a:solidFill>
                          <a:prstClr val="black"/>
                        </a:solidFill>
                        <a:latin typeface="Cambria Math"/>
                      </a:rPr>
                      <m:t>𝑜</m:t>
                    </m:r>
                  </m:oMath>
                </a14:m>
                <a:r>
                  <a:rPr lang="zh-CN" altLang="en-US" sz="1600" dirty="0">
                    <a:solidFill>
                      <a:prstClr val="black"/>
                    </a:solidFill>
                    <a:latin typeface="黑体" panose="02010609060101010101" pitchFamily="49" charset="-122"/>
                    <a:ea typeface="黑体" panose="02010609060101010101" pitchFamily="49" charset="-122"/>
                  </a:rPr>
                  <a:t>与</a:t>
                </a:r>
                <a14:m>
                  <m:oMath xmlns:m="http://schemas.openxmlformats.org/officeDocument/2006/math">
                    <m:sSub>
                      <m:sSubPr>
                        <m:ctrlPr>
                          <a:rPr lang="en-US" altLang="zh-CN" sz="1600" i="1">
                            <a:solidFill>
                              <a:prstClr val="black"/>
                            </a:solidFill>
                            <a:latin typeface="Cambria Math"/>
                          </a:rPr>
                        </m:ctrlPr>
                      </m:sSubPr>
                      <m:e>
                        <m:r>
                          <a:rPr lang="en-US" altLang="zh-CN" sz="1600" i="1">
                            <a:solidFill>
                              <a:prstClr val="black"/>
                            </a:solidFill>
                            <a:latin typeface="Cambria Math"/>
                          </a:rPr>
                          <m:t>𝑂</m:t>
                        </m:r>
                      </m:e>
                      <m:sub>
                        <m:r>
                          <a:rPr lang="en-US" altLang="zh-CN" sz="1600" i="1">
                            <a:solidFill>
                              <a:prstClr val="black"/>
                            </a:solidFill>
                            <a:latin typeface="Cambria Math"/>
                          </a:rPr>
                          <m:t>𝑐</m:t>
                        </m:r>
                      </m:sub>
                    </m:sSub>
                  </m:oMath>
                </a14:m>
                <a:r>
                  <a:rPr lang="zh-CN" altLang="en-US" sz="1600" dirty="0">
                    <a:solidFill>
                      <a:prstClr val="black"/>
                    </a:solidFill>
                    <a:latin typeface="黑体" panose="02010609060101010101" pitchFamily="49" charset="-122"/>
                    <a:ea typeface="黑体" panose="02010609060101010101" pitchFamily="49" charset="-122"/>
                  </a:rPr>
                  <a:t>的距离，</a:t>
                </a:r>
                <a14:m>
                  <m:oMath xmlns:m="http://schemas.openxmlformats.org/officeDocument/2006/math">
                    <m:r>
                      <a:rPr lang="en-US" altLang="zh-CN" sz="1600" i="1">
                        <a:solidFill>
                          <a:prstClr val="black"/>
                        </a:solidFill>
                        <a:latin typeface="Cambria Math"/>
                      </a:rPr>
                      <m:t>𝑓</m:t>
                    </m:r>
                    <m:r>
                      <a:rPr lang="en-US" altLang="zh-CN" sz="1600" i="1" smtClean="0">
                        <a:solidFill>
                          <a:prstClr val="black"/>
                        </a:solidFill>
                        <a:latin typeface="Cambria Math"/>
                      </a:rPr>
                      <m:t>=</m:t>
                    </m:r>
                    <m:d>
                      <m:dPr>
                        <m:begChr m:val="‖"/>
                        <m:endChr m:val="‖"/>
                        <m:ctrlPr>
                          <a:rPr lang="en-US" altLang="zh-CN" sz="1600" i="1" smtClean="0">
                            <a:solidFill>
                              <a:prstClr val="black"/>
                            </a:solidFill>
                            <a:latin typeface="Cambria Math"/>
                          </a:rPr>
                        </m:ctrlPr>
                      </m:dPr>
                      <m:e>
                        <m:r>
                          <a:rPr lang="en-US" altLang="zh-CN" sz="1600" i="1" smtClean="0">
                            <a:solidFill>
                              <a:prstClr val="black"/>
                            </a:solidFill>
                            <a:latin typeface="Cambria Math"/>
                          </a:rPr>
                          <m:t>𝑜</m:t>
                        </m:r>
                        <m:sSub>
                          <m:sSubPr>
                            <m:ctrlPr>
                              <a:rPr lang="en-US" altLang="zh-CN" sz="1600" i="1" smtClean="0">
                                <a:solidFill>
                                  <a:prstClr val="black"/>
                                </a:solidFill>
                                <a:latin typeface="Cambria Math"/>
                              </a:rPr>
                            </m:ctrlPr>
                          </m:sSubPr>
                          <m:e>
                            <m:r>
                              <a:rPr lang="en-US" altLang="zh-CN" sz="1600" i="1" smtClean="0">
                                <a:solidFill>
                                  <a:prstClr val="black"/>
                                </a:solidFill>
                                <a:latin typeface="Cambria Math"/>
                              </a:rPr>
                              <m:t>−</m:t>
                            </m:r>
                            <m:r>
                              <a:rPr lang="en-US" altLang="zh-CN" sz="1600" i="1" smtClean="0">
                                <a:solidFill>
                                  <a:prstClr val="black"/>
                                </a:solidFill>
                                <a:latin typeface="Cambria Math"/>
                              </a:rPr>
                              <m:t>𝑂</m:t>
                            </m:r>
                          </m:e>
                          <m:sub>
                            <m:r>
                              <a:rPr lang="en-US" altLang="zh-CN" sz="1600" i="1" smtClean="0">
                                <a:solidFill>
                                  <a:prstClr val="black"/>
                                </a:solidFill>
                                <a:latin typeface="Cambria Math"/>
                              </a:rPr>
                              <m:t>𝑐</m:t>
                            </m:r>
                          </m:sub>
                        </m:sSub>
                      </m:e>
                    </m:d>
                  </m:oMath>
                </a14:m>
                <a:r>
                  <a:rPr lang="en-US" altLang="zh-CN" sz="1600" dirty="0">
                    <a:solidFill>
                      <a:prstClr val="black"/>
                    </a:solidFill>
                    <a:latin typeface="黑体" panose="02010609060101010101" pitchFamily="49" charset="-122"/>
                    <a:ea typeface="黑体" panose="02010609060101010101" pitchFamily="49" charset="-122"/>
                  </a:rPr>
                  <a:t> </a:t>
                </a:r>
              </a:p>
            </p:txBody>
          </p:sp>
        </mc:Choice>
        <mc:Fallback xmlns="">
          <p:sp>
            <p:nvSpPr>
              <p:cNvPr id="50" name="TextBox 4">
                <a:extLst>
                  <a:ext uri="{FF2B5EF4-FFF2-40B4-BE49-F238E27FC236}">
                    <a16:creationId xmlns:a16="http://schemas.microsoft.com/office/drawing/2014/main" id="{F4BF548D-FFDD-48B5-898A-F5CF5C9DADBE}"/>
                  </a:ext>
                </a:extLst>
              </p:cNvPr>
              <p:cNvSpPr txBox="1">
                <a:spLocks noRot="1" noChangeAspect="1" noMove="1" noResize="1" noEditPoints="1" noAdjustHandles="1" noChangeArrowheads="1" noChangeShapeType="1" noTextEdit="1"/>
              </p:cNvSpPr>
              <p:nvPr/>
            </p:nvSpPr>
            <p:spPr>
              <a:xfrm>
                <a:off x="6718913" y="4516473"/>
                <a:ext cx="4033491" cy="733822"/>
              </a:xfrm>
              <a:prstGeom prst="rect">
                <a:avLst/>
              </a:prstGeom>
              <a:blipFill>
                <a:blip r:embed="rId22"/>
                <a:stretch>
                  <a:fillRect l="-755" t="-3333" r="-41541" b="-55833"/>
                </a:stretch>
              </a:blipFill>
            </p:spPr>
            <p:txBody>
              <a:bodyPr/>
              <a:lstStyle/>
              <a:p>
                <a:r>
                  <a:rPr lang="zh-CN" altLang="en-US">
                    <a:noFill/>
                  </a:rPr>
                  <a:t> </a:t>
                </a:r>
              </a:p>
            </p:txBody>
          </p:sp>
        </mc:Fallback>
      </mc:AlternateContent>
      <p:pic>
        <p:nvPicPr>
          <p:cNvPr id="6" name="图片 5">
            <a:extLst>
              <a:ext uri="{FF2B5EF4-FFF2-40B4-BE49-F238E27FC236}">
                <a16:creationId xmlns="" xmlns:a16="http://schemas.microsoft.com/office/drawing/2014/main" id="{0CB9C540-90D6-4CB2-B8FA-A7296A2737A0}"/>
              </a:ext>
            </a:extLst>
          </p:cNvPr>
          <p:cNvPicPr>
            <a:picLocks noChangeAspect="1"/>
          </p:cNvPicPr>
          <p:nvPr/>
        </p:nvPicPr>
        <p:blipFill>
          <a:blip r:embed="rId23"/>
          <a:stretch>
            <a:fillRect/>
          </a:stretch>
        </p:blipFill>
        <p:spPr>
          <a:xfrm>
            <a:off x="9213609" y="89771"/>
            <a:ext cx="2952750" cy="1038225"/>
          </a:xfrm>
          <a:prstGeom prst="rect">
            <a:avLst/>
          </a:prstGeom>
        </p:spPr>
      </p:pic>
    </p:spTree>
    <p:extLst>
      <p:ext uri="{BB962C8B-B14F-4D97-AF65-F5344CB8AC3E}">
        <p14:creationId xmlns:p14="http://schemas.microsoft.com/office/powerpoint/2010/main" val="345533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B6AFC856-DDC4-45AB-A437-5678B84F8529}"/>
              </a:ext>
            </a:extLst>
          </p:cNvPr>
          <p:cNvSpPr txBox="1"/>
          <p:nvPr/>
        </p:nvSpPr>
        <p:spPr>
          <a:xfrm>
            <a:off x="281670" y="1050092"/>
            <a:ext cx="6097554" cy="461665"/>
          </a:xfrm>
          <a:prstGeom prst="rect">
            <a:avLst/>
          </a:prstGeom>
          <a:noFill/>
        </p:spPr>
        <p:txBody>
          <a:bodyPr wrap="square">
            <a:spAutoFit/>
          </a:bodyPr>
          <a:lstStyle/>
          <a:p>
            <a:r>
              <a:rPr lang="en-US" altLang="zh-CN" sz="2400" b="1" dirty="0" smtClean="0">
                <a:latin typeface="黑体" panose="02010609060101010101" pitchFamily="49" charset="-122"/>
                <a:ea typeface="黑体" panose="02010609060101010101" pitchFamily="49" charset="-122"/>
              </a:rPr>
              <a:t>IMU </a:t>
            </a:r>
            <a:r>
              <a:rPr lang="zh-CN" altLang="en-US" sz="2400" b="1" dirty="0">
                <a:latin typeface="黑体" panose="02010609060101010101" pitchFamily="49" charset="-122"/>
                <a:ea typeface="黑体" panose="02010609060101010101" pitchFamily="49" charset="-122"/>
              </a:rPr>
              <a:t>预测</a:t>
            </a:r>
          </a:p>
        </p:txBody>
      </p:sp>
      <p:sp>
        <p:nvSpPr>
          <p:cNvPr id="14" name="文本框 13">
            <a:extLst>
              <a:ext uri="{FF2B5EF4-FFF2-40B4-BE49-F238E27FC236}">
                <a16:creationId xmlns:a16="http://schemas.microsoft.com/office/drawing/2014/main" xmlns="" id="{E331BF3B-5A82-47AD-ADC9-7D1378AA7101}"/>
              </a:ext>
            </a:extLst>
          </p:cNvPr>
          <p:cNvSpPr txBox="1"/>
          <p:nvPr/>
        </p:nvSpPr>
        <p:spPr>
          <a:xfrm>
            <a:off x="761807" y="1619093"/>
            <a:ext cx="6097554" cy="400110"/>
          </a:xfrm>
          <a:prstGeom prst="rect">
            <a:avLst/>
          </a:prstGeom>
          <a:noFill/>
        </p:spPr>
        <p:txBody>
          <a:bodyPr wrap="square">
            <a:spAutoFit/>
          </a:bodyPr>
          <a:lstStyle/>
          <a:p>
            <a:r>
              <a:rPr lang="zh-CN" altLang="en-US" sz="2000" b="1" dirty="0" smtClean="0">
                <a:latin typeface="黑体" panose="02010609060101010101" pitchFamily="49" charset="-122"/>
                <a:ea typeface="黑体" panose="02010609060101010101" pitchFamily="49" charset="-122"/>
              </a:rPr>
              <a:t>连续</a:t>
            </a:r>
            <a:r>
              <a:rPr lang="zh-CN" altLang="en-US" sz="2000" b="1" dirty="0">
                <a:latin typeface="黑体" panose="02010609060101010101" pitchFamily="49" charset="-122"/>
                <a:ea typeface="黑体" panose="02010609060101010101" pitchFamily="49" charset="-122"/>
              </a:rPr>
              <a:t>形式的误差运动方程 </a:t>
            </a:r>
          </a:p>
        </p:txBody>
      </p:sp>
      <p:pic>
        <p:nvPicPr>
          <p:cNvPr id="15" name="图片 14">
            <a:extLst>
              <a:ext uri="{FF2B5EF4-FFF2-40B4-BE49-F238E27FC236}">
                <a16:creationId xmlns:a16="http://schemas.microsoft.com/office/drawing/2014/main" xmlns="" id="{3A214CD7-F6EA-4998-B2A6-07AC5D99E2F5}"/>
              </a:ext>
            </a:extLst>
          </p:cNvPr>
          <p:cNvPicPr>
            <a:picLocks noChangeAspect="1"/>
          </p:cNvPicPr>
          <p:nvPr/>
        </p:nvPicPr>
        <p:blipFill>
          <a:blip r:embed="rId3"/>
          <a:stretch>
            <a:fillRect/>
          </a:stretch>
        </p:blipFill>
        <p:spPr>
          <a:xfrm>
            <a:off x="4274393" y="1605526"/>
            <a:ext cx="4191000" cy="581025"/>
          </a:xfrm>
          <a:prstGeom prst="rect">
            <a:avLst/>
          </a:prstGeom>
        </p:spPr>
      </p:pic>
      <p:sp>
        <p:nvSpPr>
          <p:cNvPr id="16" name="文本框 15">
            <a:extLst>
              <a:ext uri="{FF2B5EF4-FFF2-40B4-BE49-F238E27FC236}">
                <a16:creationId xmlns:a16="http://schemas.microsoft.com/office/drawing/2014/main" xmlns="" id="{5BE6B348-2B21-4F6D-9304-AC565208EBC8}"/>
              </a:ext>
            </a:extLst>
          </p:cNvPr>
          <p:cNvSpPr txBox="1"/>
          <p:nvPr/>
        </p:nvSpPr>
        <p:spPr>
          <a:xfrm>
            <a:off x="10245012" y="1732002"/>
            <a:ext cx="569168" cy="369332"/>
          </a:xfrm>
          <a:prstGeom prst="rect">
            <a:avLst/>
          </a:prstGeom>
          <a:noFill/>
        </p:spPr>
        <p:txBody>
          <a:bodyPr wrap="square" rtlCol="0">
            <a:spAutoFit/>
          </a:bodyPr>
          <a:lstStyle/>
          <a:p>
            <a:r>
              <a:rPr lang="en-US" altLang="zh-CN" dirty="0">
                <a:latin typeface="黑体" panose="02010609060101010101" pitchFamily="49" charset="-122"/>
                <a:ea typeface="黑体" panose="02010609060101010101" pitchFamily="49" charset="-122"/>
              </a:rPr>
              <a:t>(7)</a:t>
            </a:r>
            <a:endParaRPr lang="zh-CN" altLang="en-US" dirty="0">
              <a:latin typeface="黑体" panose="02010609060101010101" pitchFamily="49" charset="-122"/>
              <a:ea typeface="黑体" panose="02010609060101010101" pitchFamily="49" charset="-122"/>
            </a:endParaRPr>
          </a:p>
        </p:txBody>
      </p:sp>
      <p:sp>
        <p:nvSpPr>
          <p:cNvPr id="17" name="文本框 16">
            <a:extLst>
              <a:ext uri="{FF2B5EF4-FFF2-40B4-BE49-F238E27FC236}">
                <a16:creationId xmlns:a16="http://schemas.microsoft.com/office/drawing/2014/main" xmlns="" id="{23477486-B25E-4E91-9F44-342AC146C302}"/>
              </a:ext>
            </a:extLst>
          </p:cNvPr>
          <p:cNvSpPr txBox="1"/>
          <p:nvPr/>
        </p:nvSpPr>
        <p:spPr>
          <a:xfrm>
            <a:off x="1377820" y="2101334"/>
            <a:ext cx="1045028"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其中，</a:t>
            </a:r>
          </a:p>
        </p:txBody>
      </p:sp>
      <p:pic>
        <p:nvPicPr>
          <p:cNvPr id="18" name="图片 17">
            <a:extLst>
              <a:ext uri="{FF2B5EF4-FFF2-40B4-BE49-F238E27FC236}">
                <a16:creationId xmlns:a16="http://schemas.microsoft.com/office/drawing/2014/main" xmlns="" id="{96CA28A7-A2BB-4B64-9EEE-22624E0E3861}"/>
              </a:ext>
            </a:extLst>
          </p:cNvPr>
          <p:cNvPicPr>
            <a:picLocks noChangeAspect="1"/>
          </p:cNvPicPr>
          <p:nvPr/>
        </p:nvPicPr>
        <p:blipFill rotWithShape="1">
          <a:blip r:embed="rId4"/>
          <a:srcRect r="5253"/>
          <a:stretch/>
        </p:blipFill>
        <p:spPr>
          <a:xfrm>
            <a:off x="3337443" y="2060302"/>
            <a:ext cx="4873301" cy="1485900"/>
          </a:xfrm>
          <a:prstGeom prst="rect">
            <a:avLst/>
          </a:prstGeom>
        </p:spPr>
      </p:pic>
      <p:pic>
        <p:nvPicPr>
          <p:cNvPr id="19" name="图片 18">
            <a:extLst>
              <a:ext uri="{FF2B5EF4-FFF2-40B4-BE49-F238E27FC236}">
                <a16:creationId xmlns:a16="http://schemas.microsoft.com/office/drawing/2014/main" xmlns="" id="{1FB7A074-C630-4164-ABE6-4F836EB4A994}"/>
              </a:ext>
            </a:extLst>
          </p:cNvPr>
          <p:cNvPicPr>
            <a:picLocks noChangeAspect="1"/>
          </p:cNvPicPr>
          <p:nvPr/>
        </p:nvPicPr>
        <p:blipFill rotWithShape="1">
          <a:blip r:embed="rId5"/>
          <a:srcRect l="10834" t="8993" r="6895" b="10084"/>
          <a:stretch/>
        </p:blipFill>
        <p:spPr>
          <a:xfrm>
            <a:off x="4455368" y="3426615"/>
            <a:ext cx="2907261" cy="1240971"/>
          </a:xfrm>
          <a:prstGeom prst="rect">
            <a:avLst/>
          </a:prstGeom>
        </p:spPr>
      </p:pic>
      <p:pic>
        <p:nvPicPr>
          <p:cNvPr id="20" name="图片 19">
            <a:extLst>
              <a:ext uri="{FF2B5EF4-FFF2-40B4-BE49-F238E27FC236}">
                <a16:creationId xmlns:a16="http://schemas.microsoft.com/office/drawing/2014/main" xmlns="" id="{7E1BA46E-5E85-49B5-9803-54116BD5372D}"/>
              </a:ext>
            </a:extLst>
          </p:cNvPr>
          <p:cNvPicPr>
            <a:picLocks noChangeAspect="1"/>
          </p:cNvPicPr>
          <p:nvPr/>
        </p:nvPicPr>
        <p:blipFill rotWithShape="1">
          <a:blip r:embed="rId6"/>
          <a:srcRect l="19089" r="20313"/>
          <a:stretch/>
        </p:blipFill>
        <p:spPr>
          <a:xfrm>
            <a:off x="5242248" y="4669971"/>
            <a:ext cx="1240973" cy="1057275"/>
          </a:xfrm>
          <a:prstGeom prst="rect">
            <a:avLst/>
          </a:prstGeom>
        </p:spPr>
      </p:pic>
      <p:sp>
        <p:nvSpPr>
          <p:cNvPr id="21" name="文本框 20">
            <a:extLst>
              <a:ext uri="{FF2B5EF4-FFF2-40B4-BE49-F238E27FC236}">
                <a16:creationId xmlns:a16="http://schemas.microsoft.com/office/drawing/2014/main" xmlns="" id="{3C197E86-EB42-4B83-997B-67DB532A8A32}"/>
              </a:ext>
            </a:extLst>
          </p:cNvPr>
          <p:cNvSpPr txBox="1"/>
          <p:nvPr/>
        </p:nvSpPr>
        <p:spPr>
          <a:xfrm>
            <a:off x="10142373" y="2755450"/>
            <a:ext cx="90507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8</a:t>
            </a:r>
            <a:r>
              <a:rPr lang="zh-CN" altLang="en-US" dirty="0">
                <a:latin typeface="黑体" panose="02010609060101010101" pitchFamily="49" charset="-122"/>
                <a:ea typeface="黑体" panose="02010609060101010101" pitchFamily="49" charset="-122"/>
              </a:rPr>
              <a:t>）</a:t>
            </a:r>
          </a:p>
        </p:txBody>
      </p:sp>
      <p:sp>
        <p:nvSpPr>
          <p:cNvPr id="22" name="文本框 21">
            <a:extLst>
              <a:ext uri="{FF2B5EF4-FFF2-40B4-BE49-F238E27FC236}">
                <a16:creationId xmlns:a16="http://schemas.microsoft.com/office/drawing/2014/main" xmlns="" id="{F5FB0398-948C-4520-8A50-55BE6F56B13D}"/>
              </a:ext>
            </a:extLst>
          </p:cNvPr>
          <p:cNvSpPr txBox="1"/>
          <p:nvPr/>
        </p:nvSpPr>
        <p:spPr>
          <a:xfrm>
            <a:off x="10217020" y="3778898"/>
            <a:ext cx="105436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9</a:t>
            </a:r>
            <a:r>
              <a:rPr lang="zh-CN" altLang="en-US" dirty="0">
                <a:latin typeface="黑体" panose="02010609060101010101" pitchFamily="49" charset="-122"/>
                <a:ea typeface="黑体" panose="02010609060101010101" pitchFamily="49" charset="-122"/>
              </a:rPr>
              <a:t>）</a:t>
            </a:r>
          </a:p>
        </p:txBody>
      </p:sp>
      <p:sp>
        <p:nvSpPr>
          <p:cNvPr id="23" name="文本框 22">
            <a:extLst>
              <a:ext uri="{FF2B5EF4-FFF2-40B4-BE49-F238E27FC236}">
                <a16:creationId xmlns:a16="http://schemas.microsoft.com/office/drawing/2014/main" xmlns="" id="{345784E0-FF50-41DA-B9C9-9F916DE0BAE3}"/>
              </a:ext>
            </a:extLst>
          </p:cNvPr>
          <p:cNvSpPr txBox="1"/>
          <p:nvPr/>
        </p:nvSpPr>
        <p:spPr>
          <a:xfrm>
            <a:off x="10142373" y="4802346"/>
            <a:ext cx="905070"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10</a:t>
            </a:r>
            <a:r>
              <a:rPr lang="zh-CN" altLang="en-US" dirty="0">
                <a:latin typeface="黑体" panose="02010609060101010101" pitchFamily="49" charset="-122"/>
                <a:ea typeface="黑体" panose="02010609060101010101" pitchFamily="49" charset="-122"/>
              </a:rPr>
              <a:t>）</a:t>
            </a:r>
          </a:p>
        </p:txBody>
      </p:sp>
      <p:pic>
        <p:nvPicPr>
          <p:cNvPr id="25" name="图片 24">
            <a:extLst>
              <a:ext uri="{FF2B5EF4-FFF2-40B4-BE49-F238E27FC236}">
                <a16:creationId xmlns:a16="http://schemas.microsoft.com/office/drawing/2014/main" xmlns="" id="{056246E9-F3FF-4E49-BD7D-C6F7239BA03C}"/>
              </a:ext>
            </a:extLst>
          </p:cNvPr>
          <p:cNvPicPr>
            <a:picLocks noChangeAspect="1"/>
          </p:cNvPicPr>
          <p:nvPr/>
        </p:nvPicPr>
        <p:blipFill>
          <a:blip r:embed="rId7"/>
          <a:stretch>
            <a:fillRect/>
          </a:stretch>
        </p:blipFill>
        <p:spPr>
          <a:xfrm>
            <a:off x="2518098" y="5719986"/>
            <a:ext cx="1476375" cy="495300"/>
          </a:xfrm>
          <a:prstGeom prst="rect">
            <a:avLst/>
          </a:prstGeom>
        </p:spPr>
      </p:pic>
      <p:sp>
        <p:nvSpPr>
          <p:cNvPr id="27" name="文本框 26">
            <a:extLst>
              <a:ext uri="{FF2B5EF4-FFF2-40B4-BE49-F238E27FC236}">
                <a16:creationId xmlns:a16="http://schemas.microsoft.com/office/drawing/2014/main" xmlns="" id="{31D6CA10-1E57-4339-BF0C-4A358CC38EC4}"/>
              </a:ext>
            </a:extLst>
          </p:cNvPr>
          <p:cNvSpPr txBox="1"/>
          <p:nvPr/>
        </p:nvSpPr>
        <p:spPr>
          <a:xfrm>
            <a:off x="3994473" y="5782970"/>
            <a:ext cx="2997752"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为地球自转角速度。</a:t>
            </a:r>
          </a:p>
        </p:txBody>
      </p:sp>
      <p:sp>
        <p:nvSpPr>
          <p:cNvPr id="28" name="文本框 27">
            <a:extLst>
              <a:ext uri="{FF2B5EF4-FFF2-40B4-BE49-F238E27FC236}">
                <a16:creationId xmlns:a16="http://schemas.microsoft.com/office/drawing/2014/main" xmlns="" id="{4A367794-E1D4-4DD2-9DFB-0D79B7726EC6}"/>
              </a:ext>
            </a:extLst>
          </p:cNvPr>
          <p:cNvSpPr txBox="1"/>
          <p:nvPr/>
        </p:nvSpPr>
        <p:spPr>
          <a:xfrm>
            <a:off x="727788" y="6260841"/>
            <a:ext cx="2808514"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则（</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）可以化简为：</a:t>
            </a:r>
          </a:p>
        </p:txBody>
      </p:sp>
      <p:pic>
        <p:nvPicPr>
          <p:cNvPr id="29" name="图片 28">
            <a:extLst>
              <a:ext uri="{FF2B5EF4-FFF2-40B4-BE49-F238E27FC236}">
                <a16:creationId xmlns:a16="http://schemas.microsoft.com/office/drawing/2014/main" xmlns="" id="{1D58758A-6223-471D-BB64-083167290557}"/>
              </a:ext>
            </a:extLst>
          </p:cNvPr>
          <p:cNvPicPr>
            <a:picLocks noChangeAspect="1"/>
          </p:cNvPicPr>
          <p:nvPr/>
        </p:nvPicPr>
        <p:blipFill>
          <a:blip r:embed="rId8"/>
          <a:stretch>
            <a:fillRect/>
          </a:stretch>
        </p:blipFill>
        <p:spPr>
          <a:xfrm>
            <a:off x="3833911" y="6287273"/>
            <a:ext cx="3829050" cy="342900"/>
          </a:xfrm>
          <a:prstGeom prst="rect">
            <a:avLst/>
          </a:prstGeom>
        </p:spPr>
      </p:pic>
      <p:sp>
        <p:nvSpPr>
          <p:cNvPr id="32" name="文本框 31">
            <a:extLst>
              <a:ext uri="{FF2B5EF4-FFF2-40B4-BE49-F238E27FC236}">
                <a16:creationId xmlns:a16="http://schemas.microsoft.com/office/drawing/2014/main" xmlns="" id="{9ED05D9A-AF50-4E0F-BBAB-00FF4299CB67}"/>
              </a:ext>
            </a:extLst>
          </p:cNvPr>
          <p:cNvSpPr txBox="1"/>
          <p:nvPr/>
        </p:nvSpPr>
        <p:spPr>
          <a:xfrm>
            <a:off x="10184360" y="6096578"/>
            <a:ext cx="905069"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11</a:t>
            </a:r>
            <a:r>
              <a:rPr lang="zh-CN" altLang="en-US" dirty="0">
                <a:latin typeface="黑体" panose="02010609060101010101" pitchFamily="49" charset="-122"/>
                <a:ea typeface="黑体" panose="02010609060101010101" pitchFamily="49" charset="-122"/>
              </a:rPr>
              <a:t>）</a:t>
            </a:r>
          </a:p>
        </p:txBody>
      </p:sp>
      <p:sp>
        <p:nvSpPr>
          <p:cNvPr id="33" name="文本框 32">
            <a:extLst>
              <a:ext uri="{FF2B5EF4-FFF2-40B4-BE49-F238E27FC236}">
                <a16:creationId xmlns:a16="http://schemas.microsoft.com/office/drawing/2014/main" xmlns="" id="{A6B16613-75B3-4700-A1E2-4FBF78F8A007}"/>
              </a:ext>
            </a:extLst>
          </p:cNvPr>
          <p:cNvSpPr txBox="1"/>
          <p:nvPr/>
        </p:nvSpPr>
        <p:spPr>
          <a:xfrm>
            <a:off x="673403" y="233015"/>
            <a:ext cx="3105495" cy="646331"/>
          </a:xfrm>
          <a:prstGeom prst="rect">
            <a:avLst/>
          </a:prstGeom>
          <a:noFill/>
        </p:spPr>
        <p:txBody>
          <a:bodyPr wrap="square" rtlCol="0">
            <a:spAutoFit/>
          </a:bodyPr>
          <a:lstStyle/>
          <a:p>
            <a:r>
              <a:rPr lang="en-US" altLang="zh-CN" sz="3600" b="1" dirty="0">
                <a:solidFill>
                  <a:srgbClr val="4F4F4F"/>
                </a:solidFill>
                <a:latin typeface="黑体" panose="02010609060101010101" pitchFamily="49" charset="-122"/>
                <a:ea typeface="黑体" panose="02010609060101010101" pitchFamily="49" charset="-122"/>
                <a:cs typeface="ScriptC" panose="00000400000000000000" pitchFamily="2" charset="0"/>
              </a:rPr>
              <a:t>MSCKF</a:t>
            </a:r>
            <a:endParaRPr lang="zh-CN" altLang="en-US" sz="3600" b="1" dirty="0">
              <a:solidFill>
                <a:srgbClr val="4F4F4F"/>
              </a:solidFill>
              <a:latin typeface="黑体" panose="02010609060101010101" pitchFamily="49" charset="-122"/>
              <a:ea typeface="黑体" panose="02010609060101010101" pitchFamily="49" charset="-122"/>
              <a:cs typeface="ScriptC" panose="00000400000000000000" pitchFamily="2" charset="0"/>
            </a:endParaRPr>
          </a:p>
        </p:txBody>
      </p:sp>
      <p:cxnSp>
        <p:nvCxnSpPr>
          <p:cNvPr id="34" name="直接连接符 33">
            <a:extLst>
              <a:ext uri="{FF2B5EF4-FFF2-40B4-BE49-F238E27FC236}">
                <a16:creationId xmlns:a16="http://schemas.microsoft.com/office/drawing/2014/main" xmlns="" id="{B1B1588A-25AB-4DCF-B106-EEF60617D6B3}"/>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35" name="矩形 34">
            <a:extLst>
              <a:ext uri="{FF2B5EF4-FFF2-40B4-BE49-F238E27FC236}">
                <a16:creationId xmlns:a16="http://schemas.microsoft.com/office/drawing/2014/main" xmlns="" id="{460D85F0-88DD-47B0-A558-1371CCB16DDA}"/>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xmlns="" id="{1F2D7A0F-F365-4D69-BAC8-F345F879D8E4}"/>
              </a:ext>
            </a:extLst>
          </p:cNvPr>
          <p:cNvPicPr>
            <a:picLocks noChangeAspect="1"/>
          </p:cNvPicPr>
          <p:nvPr/>
        </p:nvPicPr>
        <p:blipFill>
          <a:blip r:embed="rId9"/>
          <a:stretch>
            <a:fillRect/>
          </a:stretch>
        </p:blipFill>
        <p:spPr>
          <a:xfrm>
            <a:off x="9239250" y="8985"/>
            <a:ext cx="2952750" cy="1038225"/>
          </a:xfrm>
          <a:prstGeom prst="rect">
            <a:avLst/>
          </a:prstGeom>
        </p:spPr>
      </p:pic>
    </p:spTree>
    <p:extLst>
      <p:ext uri="{BB962C8B-B14F-4D97-AF65-F5344CB8AC3E}">
        <p14:creationId xmlns:p14="http://schemas.microsoft.com/office/powerpoint/2010/main" val="3928097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CA96B5D1-238A-49B0-9048-F6BD1F578807}"/>
              </a:ext>
            </a:extLst>
          </p:cNvPr>
          <p:cNvSpPr txBox="1"/>
          <p:nvPr/>
        </p:nvSpPr>
        <p:spPr>
          <a:xfrm>
            <a:off x="982683" y="1014742"/>
            <a:ext cx="6097978" cy="400110"/>
          </a:xfrm>
          <a:prstGeom prst="rect">
            <a:avLst/>
          </a:prstGeom>
          <a:noFill/>
        </p:spPr>
        <p:txBody>
          <a:bodyPr wrap="square">
            <a:spAutoFit/>
          </a:bodyPr>
          <a:lstStyle/>
          <a:p>
            <a:r>
              <a:rPr lang="en-US" altLang="zh-CN" sz="2000" b="1" dirty="0">
                <a:latin typeface="黑体" panose="02010609060101010101" pitchFamily="49" charset="-122"/>
                <a:ea typeface="黑体" panose="02010609060101010101" pitchFamily="49" charset="-122"/>
              </a:rPr>
              <a:t>4.2 </a:t>
            </a:r>
            <a:r>
              <a:rPr lang="zh-CN" altLang="en-US" sz="2000" b="1" dirty="0">
                <a:latin typeface="黑体" panose="02010609060101010101" pitchFamily="49" charset="-122"/>
                <a:ea typeface="黑体" panose="02010609060101010101" pitchFamily="49" charset="-122"/>
              </a:rPr>
              <a:t>连续形式的协方差传播</a:t>
            </a:r>
          </a:p>
        </p:txBody>
      </p:sp>
      <p:sp>
        <p:nvSpPr>
          <p:cNvPr id="5" name="文本框 4">
            <a:extLst>
              <a:ext uri="{FF2B5EF4-FFF2-40B4-BE49-F238E27FC236}">
                <a16:creationId xmlns:a16="http://schemas.microsoft.com/office/drawing/2014/main" xmlns="" id="{C0BC320C-D2DF-4AD1-9E7D-9D2C5E069E07}"/>
              </a:ext>
            </a:extLst>
          </p:cNvPr>
          <p:cNvSpPr txBox="1"/>
          <p:nvPr/>
        </p:nvSpPr>
        <p:spPr>
          <a:xfrm>
            <a:off x="1527340" y="1432357"/>
            <a:ext cx="609797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k</a:t>
            </a:r>
            <a:r>
              <a:rPr lang="zh-CN" altLang="en-US" dirty="0">
                <a:latin typeface="黑体" panose="02010609060101010101" pitchFamily="49" charset="-122"/>
                <a:ea typeface="黑体" panose="02010609060101010101" pitchFamily="49" charset="-122"/>
              </a:rPr>
              <a:t>时刻的系统协方差矩阵为：</a:t>
            </a:r>
          </a:p>
        </p:txBody>
      </p:sp>
      <p:pic>
        <p:nvPicPr>
          <p:cNvPr id="6" name="图片 5">
            <a:extLst>
              <a:ext uri="{FF2B5EF4-FFF2-40B4-BE49-F238E27FC236}">
                <a16:creationId xmlns:a16="http://schemas.microsoft.com/office/drawing/2014/main" xmlns="" id="{4DDFBC67-5F7D-4722-A8FA-1E7A09DC2112}"/>
              </a:ext>
            </a:extLst>
          </p:cNvPr>
          <p:cNvPicPr>
            <a:picLocks noChangeAspect="1"/>
          </p:cNvPicPr>
          <p:nvPr/>
        </p:nvPicPr>
        <p:blipFill>
          <a:blip r:embed="rId2"/>
          <a:stretch>
            <a:fillRect/>
          </a:stretch>
        </p:blipFill>
        <p:spPr>
          <a:xfrm>
            <a:off x="4185433" y="1801689"/>
            <a:ext cx="4183490" cy="782367"/>
          </a:xfrm>
          <a:prstGeom prst="rect">
            <a:avLst/>
          </a:prstGeom>
        </p:spPr>
      </p:pic>
      <p:sp>
        <p:nvSpPr>
          <p:cNvPr id="7" name="文本框 6">
            <a:extLst>
              <a:ext uri="{FF2B5EF4-FFF2-40B4-BE49-F238E27FC236}">
                <a16:creationId xmlns:a16="http://schemas.microsoft.com/office/drawing/2014/main" xmlns="" id="{A2616915-F8D5-4FEB-9347-A18200EF3FCC}"/>
              </a:ext>
            </a:extLst>
          </p:cNvPr>
          <p:cNvSpPr txBox="1"/>
          <p:nvPr/>
        </p:nvSpPr>
        <p:spPr>
          <a:xfrm>
            <a:off x="10131347" y="2056490"/>
            <a:ext cx="1037395"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12</a:t>
            </a:r>
            <a:r>
              <a:rPr lang="zh-CN" altLang="en-US" dirty="0">
                <a:latin typeface="黑体" panose="02010609060101010101" pitchFamily="49" charset="-122"/>
                <a:ea typeface="黑体" panose="02010609060101010101" pitchFamily="49" charset="-122"/>
              </a:rPr>
              <a:t>）</a:t>
            </a:r>
          </a:p>
        </p:txBody>
      </p:sp>
      <p:sp>
        <p:nvSpPr>
          <p:cNvPr id="9" name="文本框 8">
            <a:extLst>
              <a:ext uri="{FF2B5EF4-FFF2-40B4-BE49-F238E27FC236}">
                <a16:creationId xmlns:a16="http://schemas.microsoft.com/office/drawing/2014/main" xmlns="" id="{2A3AD2D2-F969-4444-8890-A9F20B1F6CE9}"/>
              </a:ext>
            </a:extLst>
          </p:cNvPr>
          <p:cNvSpPr txBox="1"/>
          <p:nvPr/>
        </p:nvSpPr>
        <p:spPr>
          <a:xfrm>
            <a:off x="1527340" y="2478401"/>
            <a:ext cx="609797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其中，</a:t>
            </a:r>
          </a:p>
        </p:txBody>
      </p:sp>
      <p:pic>
        <p:nvPicPr>
          <p:cNvPr id="10" name="图片 9">
            <a:extLst>
              <a:ext uri="{FF2B5EF4-FFF2-40B4-BE49-F238E27FC236}">
                <a16:creationId xmlns:a16="http://schemas.microsoft.com/office/drawing/2014/main" xmlns="" id="{9C482E70-3B11-436D-B4E8-204FB7738A0F}"/>
              </a:ext>
            </a:extLst>
          </p:cNvPr>
          <p:cNvPicPr>
            <a:picLocks noChangeAspect="1"/>
          </p:cNvPicPr>
          <p:nvPr/>
        </p:nvPicPr>
        <p:blipFill>
          <a:blip r:embed="rId3"/>
          <a:stretch>
            <a:fillRect/>
          </a:stretch>
        </p:blipFill>
        <p:spPr>
          <a:xfrm>
            <a:off x="2226150" y="2358421"/>
            <a:ext cx="2114550" cy="533400"/>
          </a:xfrm>
          <a:prstGeom prst="rect">
            <a:avLst/>
          </a:prstGeom>
        </p:spPr>
      </p:pic>
      <p:sp>
        <p:nvSpPr>
          <p:cNvPr id="12" name="文本框 11">
            <a:extLst>
              <a:ext uri="{FF2B5EF4-FFF2-40B4-BE49-F238E27FC236}">
                <a16:creationId xmlns:a16="http://schemas.microsoft.com/office/drawing/2014/main" xmlns="" id="{EF85C40C-FA44-4D5D-967E-68B1F372FF23}"/>
              </a:ext>
            </a:extLst>
          </p:cNvPr>
          <p:cNvSpPr txBox="1"/>
          <p:nvPr/>
        </p:nvSpPr>
        <p:spPr>
          <a:xfrm>
            <a:off x="1242567" y="2891821"/>
            <a:ext cx="609797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下图给出了误差状态向量和协方差矩阵的对应关系：</a:t>
            </a:r>
          </a:p>
        </p:txBody>
      </p:sp>
      <p:pic>
        <p:nvPicPr>
          <p:cNvPr id="13" name="图片 12">
            <a:extLst>
              <a:ext uri="{FF2B5EF4-FFF2-40B4-BE49-F238E27FC236}">
                <a16:creationId xmlns:a16="http://schemas.microsoft.com/office/drawing/2014/main" xmlns="" id="{0BD71038-70BB-4222-9B2E-E7F7DA3B84A1}"/>
              </a:ext>
            </a:extLst>
          </p:cNvPr>
          <p:cNvPicPr>
            <a:picLocks noChangeAspect="1"/>
          </p:cNvPicPr>
          <p:nvPr/>
        </p:nvPicPr>
        <p:blipFill>
          <a:blip r:embed="rId4"/>
          <a:stretch>
            <a:fillRect/>
          </a:stretch>
        </p:blipFill>
        <p:spPr>
          <a:xfrm>
            <a:off x="4635423" y="3366602"/>
            <a:ext cx="3123884" cy="3491398"/>
          </a:xfrm>
          <a:prstGeom prst="rect">
            <a:avLst/>
          </a:prstGeom>
        </p:spPr>
      </p:pic>
      <p:sp>
        <p:nvSpPr>
          <p:cNvPr id="15" name="文本框 14">
            <a:extLst>
              <a:ext uri="{FF2B5EF4-FFF2-40B4-BE49-F238E27FC236}">
                <a16:creationId xmlns:a16="http://schemas.microsoft.com/office/drawing/2014/main" xmlns="" id="{4D960009-6BD2-4D28-95C9-859F82EDA3F0}"/>
              </a:ext>
            </a:extLst>
          </p:cNvPr>
          <p:cNvSpPr txBox="1"/>
          <p:nvPr/>
        </p:nvSpPr>
        <p:spPr>
          <a:xfrm>
            <a:off x="8119753" y="4927635"/>
            <a:ext cx="6097978" cy="369332"/>
          </a:xfrm>
          <a:prstGeom prst="rect">
            <a:avLst/>
          </a:prstGeom>
          <a:noFill/>
        </p:spPr>
        <p:txBody>
          <a:bodyPr wrap="square">
            <a:spAutoFit/>
          </a:bodyPr>
          <a:lstStyle/>
          <a:p>
            <a:r>
              <a:rPr lang="en-US" altLang="zh-CN" dirty="0" smtClean="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误差状态向量和协方差矩阵</a:t>
            </a:r>
          </a:p>
        </p:txBody>
      </p:sp>
      <p:sp>
        <p:nvSpPr>
          <p:cNvPr id="16" name="文本框 15">
            <a:extLst>
              <a:ext uri="{FF2B5EF4-FFF2-40B4-BE49-F238E27FC236}">
                <a16:creationId xmlns:a16="http://schemas.microsoft.com/office/drawing/2014/main" xmlns="" id="{F01DAFD4-C252-429B-9D2A-C74044BCA092}"/>
              </a:ext>
            </a:extLst>
          </p:cNvPr>
          <p:cNvSpPr txBox="1"/>
          <p:nvPr/>
        </p:nvSpPr>
        <p:spPr>
          <a:xfrm>
            <a:off x="673403" y="233015"/>
            <a:ext cx="3105495" cy="646331"/>
          </a:xfrm>
          <a:prstGeom prst="rect">
            <a:avLst/>
          </a:prstGeom>
          <a:noFill/>
        </p:spPr>
        <p:txBody>
          <a:bodyPr wrap="square" rtlCol="0">
            <a:spAutoFit/>
          </a:bodyPr>
          <a:lstStyle/>
          <a:p>
            <a:r>
              <a:rPr lang="en-US" altLang="zh-CN" sz="3600" b="1" dirty="0">
                <a:solidFill>
                  <a:srgbClr val="4F4F4F"/>
                </a:solidFill>
                <a:latin typeface="黑体" panose="02010609060101010101" pitchFamily="49" charset="-122"/>
                <a:ea typeface="黑体" panose="02010609060101010101" pitchFamily="49" charset="-122"/>
                <a:cs typeface="ScriptC" panose="00000400000000000000" pitchFamily="2" charset="0"/>
              </a:rPr>
              <a:t>MSCKF</a:t>
            </a:r>
            <a:endParaRPr lang="zh-CN" altLang="en-US" sz="3600" b="1" dirty="0">
              <a:solidFill>
                <a:srgbClr val="4F4F4F"/>
              </a:solidFill>
              <a:latin typeface="黑体" panose="02010609060101010101" pitchFamily="49" charset="-122"/>
              <a:ea typeface="黑体" panose="02010609060101010101" pitchFamily="49" charset="-122"/>
              <a:cs typeface="ScriptC" panose="00000400000000000000" pitchFamily="2" charset="0"/>
            </a:endParaRPr>
          </a:p>
        </p:txBody>
      </p:sp>
      <p:cxnSp>
        <p:nvCxnSpPr>
          <p:cNvPr id="17" name="直接连接符 16">
            <a:extLst>
              <a:ext uri="{FF2B5EF4-FFF2-40B4-BE49-F238E27FC236}">
                <a16:creationId xmlns:a16="http://schemas.microsoft.com/office/drawing/2014/main" xmlns="" id="{D43AD007-6EB9-40E8-B93B-B24D641F482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8" name="矩形 17">
            <a:extLst>
              <a:ext uri="{FF2B5EF4-FFF2-40B4-BE49-F238E27FC236}">
                <a16:creationId xmlns:a16="http://schemas.microsoft.com/office/drawing/2014/main" xmlns="" id="{032F2A06-BAA3-47C2-965D-339907C224FF}"/>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7DBCCC6F-0424-42E6-B9C6-49E7328412B7}"/>
              </a:ext>
            </a:extLst>
          </p:cNvPr>
          <p:cNvPicPr>
            <a:picLocks noChangeAspect="1"/>
          </p:cNvPicPr>
          <p:nvPr/>
        </p:nvPicPr>
        <p:blipFill>
          <a:blip r:embed="rId5"/>
          <a:stretch>
            <a:fillRect/>
          </a:stretch>
        </p:blipFill>
        <p:spPr>
          <a:xfrm>
            <a:off x="9239250" y="8985"/>
            <a:ext cx="2952750" cy="1038225"/>
          </a:xfrm>
          <a:prstGeom prst="rect">
            <a:avLst/>
          </a:prstGeom>
        </p:spPr>
      </p:pic>
    </p:spTree>
    <p:extLst>
      <p:ext uri="{BB962C8B-B14F-4D97-AF65-F5344CB8AC3E}">
        <p14:creationId xmlns:p14="http://schemas.microsoft.com/office/powerpoint/2010/main" val="2678905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638DF9C-96F3-49DA-8C9F-7AEECAAEED91}"/>
              </a:ext>
            </a:extLst>
          </p:cNvPr>
          <p:cNvSpPr txBox="1"/>
          <p:nvPr/>
        </p:nvSpPr>
        <p:spPr>
          <a:xfrm>
            <a:off x="818761" y="1293401"/>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下一个</a:t>
            </a:r>
            <a:r>
              <a:rPr lang="en-US" altLang="zh-CN" dirty="0">
                <a:latin typeface="黑体" panose="02010609060101010101" pitchFamily="49" charset="-122"/>
                <a:ea typeface="黑体" panose="02010609060101010101" pitchFamily="49" charset="-122"/>
              </a:rPr>
              <a:t>IMU</a:t>
            </a:r>
            <a:r>
              <a:rPr lang="zh-CN" altLang="en-US" dirty="0">
                <a:latin typeface="黑体" panose="02010609060101010101" pitchFamily="49" charset="-122"/>
                <a:ea typeface="黑体" panose="02010609060101010101" pitchFamily="49" charset="-122"/>
              </a:rPr>
              <a:t>来时，即 </a:t>
            </a:r>
            <a:r>
              <a:rPr lang="en-US" altLang="zh-CN" dirty="0">
                <a:latin typeface="黑体" panose="02010609060101010101" pitchFamily="49" charset="-122"/>
                <a:ea typeface="黑体" panose="02010609060101010101" pitchFamily="49" charset="-122"/>
              </a:rPr>
              <a:t>k+1 </a:t>
            </a:r>
            <a:r>
              <a:rPr lang="zh-CN" altLang="en-US" dirty="0">
                <a:latin typeface="黑体" panose="02010609060101010101" pitchFamily="49" charset="-122"/>
                <a:ea typeface="黑体" panose="02010609060101010101" pitchFamily="49" charset="-122"/>
              </a:rPr>
              <a:t>时刻的系统协方差可写为：</a:t>
            </a:r>
          </a:p>
        </p:txBody>
      </p:sp>
      <p:pic>
        <p:nvPicPr>
          <p:cNvPr id="4" name="图片 3">
            <a:extLst>
              <a:ext uri="{FF2B5EF4-FFF2-40B4-BE49-F238E27FC236}">
                <a16:creationId xmlns:a16="http://schemas.microsoft.com/office/drawing/2014/main" xmlns="" id="{1C217984-8F89-480B-883B-E373A1967A47}"/>
              </a:ext>
            </a:extLst>
          </p:cNvPr>
          <p:cNvPicPr>
            <a:picLocks noChangeAspect="1"/>
          </p:cNvPicPr>
          <p:nvPr/>
        </p:nvPicPr>
        <p:blipFill>
          <a:blip r:embed="rId2"/>
          <a:stretch>
            <a:fillRect/>
          </a:stretch>
        </p:blipFill>
        <p:spPr>
          <a:xfrm>
            <a:off x="2880535" y="1651876"/>
            <a:ext cx="6019800" cy="857250"/>
          </a:xfrm>
          <a:prstGeom prst="rect">
            <a:avLst/>
          </a:prstGeom>
        </p:spPr>
      </p:pic>
      <p:sp>
        <p:nvSpPr>
          <p:cNvPr id="6" name="文本框 5">
            <a:extLst>
              <a:ext uri="{FF2B5EF4-FFF2-40B4-BE49-F238E27FC236}">
                <a16:creationId xmlns:a16="http://schemas.microsoft.com/office/drawing/2014/main" xmlns="" id="{FA8844C3-D7C7-4ED7-91F1-6309BA77A3BD}"/>
              </a:ext>
            </a:extLst>
          </p:cNvPr>
          <p:cNvSpPr txBox="1"/>
          <p:nvPr/>
        </p:nvSpPr>
        <p:spPr>
          <a:xfrm>
            <a:off x="902738" y="2426021"/>
            <a:ext cx="7718748"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那么，根据 </a:t>
            </a:r>
            <a:r>
              <a:rPr lang="en-US" altLang="zh-CN" dirty="0">
                <a:latin typeface="黑体" panose="02010609060101010101" pitchFamily="49" charset="-122"/>
                <a:ea typeface="黑体" panose="02010609060101010101" pitchFamily="49" charset="-122"/>
              </a:rPr>
              <a:t>Lyapunov equation</a:t>
            </a:r>
            <a:r>
              <a:rPr lang="zh-CN" altLang="en-US" dirty="0">
                <a:latin typeface="黑体" panose="02010609060101010101" pitchFamily="49" charset="-122"/>
                <a:ea typeface="黑体" panose="02010609060101010101" pitchFamily="49" charset="-122"/>
              </a:rPr>
              <a:t>（李亚普诺夫方程）的数值积分方法：</a:t>
            </a:r>
          </a:p>
        </p:txBody>
      </p:sp>
      <p:pic>
        <p:nvPicPr>
          <p:cNvPr id="7" name="图片 6">
            <a:extLst>
              <a:ext uri="{FF2B5EF4-FFF2-40B4-BE49-F238E27FC236}">
                <a16:creationId xmlns:a16="http://schemas.microsoft.com/office/drawing/2014/main" xmlns="" id="{84E07B11-0B64-483F-947D-2C8317EA4EA8}"/>
              </a:ext>
            </a:extLst>
          </p:cNvPr>
          <p:cNvPicPr>
            <a:picLocks noChangeAspect="1"/>
          </p:cNvPicPr>
          <p:nvPr/>
        </p:nvPicPr>
        <p:blipFill>
          <a:blip r:embed="rId3"/>
          <a:stretch>
            <a:fillRect/>
          </a:stretch>
        </p:blipFill>
        <p:spPr>
          <a:xfrm>
            <a:off x="4571878" y="2809936"/>
            <a:ext cx="2781300" cy="371475"/>
          </a:xfrm>
          <a:prstGeom prst="rect">
            <a:avLst/>
          </a:prstGeom>
        </p:spPr>
      </p:pic>
      <p:sp>
        <p:nvSpPr>
          <p:cNvPr id="9" name="文本框 8">
            <a:extLst>
              <a:ext uri="{FF2B5EF4-FFF2-40B4-BE49-F238E27FC236}">
                <a16:creationId xmlns:a16="http://schemas.microsoft.com/office/drawing/2014/main" xmlns="" id="{2DB97A5E-4C80-4A9B-823B-EB363E54A13E}"/>
              </a:ext>
            </a:extLst>
          </p:cNvPr>
          <p:cNvSpPr txBox="1"/>
          <p:nvPr/>
        </p:nvSpPr>
        <p:spPr>
          <a:xfrm>
            <a:off x="901571" y="3097250"/>
            <a:ext cx="9540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计算</a:t>
            </a:r>
          </a:p>
        </p:txBody>
      </p:sp>
      <p:pic>
        <p:nvPicPr>
          <p:cNvPr id="10" name="图片 9">
            <a:extLst>
              <a:ext uri="{FF2B5EF4-FFF2-40B4-BE49-F238E27FC236}">
                <a16:creationId xmlns:a16="http://schemas.microsoft.com/office/drawing/2014/main" xmlns="" id="{A9C6F7DD-0057-4F18-80B7-B24C34757791}"/>
              </a:ext>
            </a:extLst>
          </p:cNvPr>
          <p:cNvPicPr>
            <a:picLocks noChangeAspect="1"/>
          </p:cNvPicPr>
          <p:nvPr/>
        </p:nvPicPr>
        <p:blipFill>
          <a:blip r:embed="rId4"/>
          <a:stretch>
            <a:fillRect/>
          </a:stretch>
        </p:blipFill>
        <p:spPr>
          <a:xfrm>
            <a:off x="1470202" y="3116052"/>
            <a:ext cx="633412" cy="347662"/>
          </a:xfrm>
          <a:prstGeom prst="rect">
            <a:avLst/>
          </a:prstGeom>
        </p:spPr>
      </p:pic>
      <p:pic>
        <p:nvPicPr>
          <p:cNvPr id="11" name="图片 10">
            <a:extLst>
              <a:ext uri="{FF2B5EF4-FFF2-40B4-BE49-F238E27FC236}">
                <a16:creationId xmlns:a16="http://schemas.microsoft.com/office/drawing/2014/main" xmlns="" id="{CE1A75FE-D452-465A-B146-C938AEE31FDB}"/>
              </a:ext>
            </a:extLst>
          </p:cNvPr>
          <p:cNvPicPr>
            <a:picLocks noChangeAspect="1"/>
          </p:cNvPicPr>
          <p:nvPr/>
        </p:nvPicPr>
        <p:blipFill>
          <a:blip r:embed="rId5"/>
          <a:stretch>
            <a:fillRect/>
          </a:stretch>
        </p:blipFill>
        <p:spPr>
          <a:xfrm>
            <a:off x="4479957" y="3318158"/>
            <a:ext cx="3381375" cy="409575"/>
          </a:xfrm>
          <a:prstGeom prst="rect">
            <a:avLst/>
          </a:prstGeom>
        </p:spPr>
      </p:pic>
      <p:sp>
        <p:nvSpPr>
          <p:cNvPr id="15" name="文本框 14">
            <a:extLst>
              <a:ext uri="{FF2B5EF4-FFF2-40B4-BE49-F238E27FC236}">
                <a16:creationId xmlns:a16="http://schemas.microsoft.com/office/drawing/2014/main" xmlns="" id="{8D20754E-A3B3-45E0-83EA-BF9459E38A93}"/>
              </a:ext>
            </a:extLst>
          </p:cNvPr>
          <p:cNvSpPr txBox="1"/>
          <p:nvPr/>
        </p:nvSpPr>
        <p:spPr>
          <a:xfrm>
            <a:off x="901570" y="3815556"/>
            <a:ext cx="6959761"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第 </a:t>
            </a:r>
            <a:r>
              <a:rPr lang="en-US" altLang="zh-CN" dirty="0">
                <a:latin typeface="黑体" panose="02010609060101010101" pitchFamily="49" charset="-122"/>
                <a:ea typeface="黑体" panose="02010609060101010101" pitchFamily="49" charset="-122"/>
              </a:rPr>
              <a:t>k+1</a:t>
            </a:r>
            <a:r>
              <a:rPr lang="zh-CN" altLang="en-US" dirty="0">
                <a:latin typeface="黑体" panose="02010609060101010101" pitchFamily="49" charset="-122"/>
                <a:ea typeface="黑体" panose="02010609060101010101" pitchFamily="49" charset="-122"/>
              </a:rPr>
              <a:t>时刻的</a:t>
            </a:r>
            <a:r>
              <a:rPr lang="en-US" altLang="zh-CN" dirty="0">
                <a:latin typeface="黑体" panose="02010609060101010101" pitchFamily="49" charset="-122"/>
                <a:ea typeface="黑体" panose="02010609060101010101" pitchFamily="49" charset="-122"/>
              </a:rPr>
              <a:t>IMU</a:t>
            </a:r>
            <a:r>
              <a:rPr lang="zh-CN" altLang="en-US" dirty="0">
                <a:latin typeface="黑体" panose="02010609060101010101" pitchFamily="49" charset="-122"/>
                <a:ea typeface="黑体" panose="02010609060101010101" pitchFamily="49" charset="-122"/>
              </a:rPr>
              <a:t>跟</a:t>
            </a:r>
            <a:r>
              <a:rPr lang="en-US" altLang="zh-CN" dirty="0">
                <a:latin typeface="黑体" panose="02010609060101010101" pitchFamily="49" charset="-122"/>
                <a:ea typeface="黑体" panose="02010609060101010101" pitchFamily="49" charset="-122"/>
              </a:rPr>
              <a:t>Camera </a:t>
            </a:r>
            <a:r>
              <a:rPr lang="zh-CN" altLang="en-US" dirty="0">
                <a:latin typeface="黑体" panose="02010609060101010101" pitchFamily="49" charset="-122"/>
                <a:ea typeface="黑体" panose="02010609060101010101" pitchFamily="49" charset="-122"/>
              </a:rPr>
              <a:t>位姿的协方差计算公式为：</a:t>
            </a:r>
          </a:p>
        </p:txBody>
      </p:sp>
      <p:pic>
        <p:nvPicPr>
          <p:cNvPr id="17" name="图片 16">
            <a:extLst>
              <a:ext uri="{FF2B5EF4-FFF2-40B4-BE49-F238E27FC236}">
                <a16:creationId xmlns:a16="http://schemas.microsoft.com/office/drawing/2014/main" xmlns="" id="{10460919-95CE-4EEA-A952-9743B70EC0A1}"/>
              </a:ext>
            </a:extLst>
          </p:cNvPr>
          <p:cNvPicPr>
            <a:picLocks noChangeAspect="1"/>
          </p:cNvPicPr>
          <p:nvPr/>
        </p:nvPicPr>
        <p:blipFill>
          <a:blip r:embed="rId6"/>
          <a:stretch>
            <a:fillRect/>
          </a:stretch>
        </p:blipFill>
        <p:spPr>
          <a:xfrm>
            <a:off x="4479957" y="4294151"/>
            <a:ext cx="2771775" cy="419100"/>
          </a:xfrm>
          <a:prstGeom prst="rect">
            <a:avLst/>
          </a:prstGeom>
        </p:spPr>
      </p:pic>
      <p:sp>
        <p:nvSpPr>
          <p:cNvPr id="19" name="文本框 18">
            <a:extLst>
              <a:ext uri="{FF2B5EF4-FFF2-40B4-BE49-F238E27FC236}">
                <a16:creationId xmlns:a16="http://schemas.microsoft.com/office/drawing/2014/main" xmlns="" id="{972E5049-3E3D-4619-A6EE-3296331A8DB8}"/>
              </a:ext>
            </a:extLst>
          </p:cNvPr>
          <p:cNvSpPr txBox="1"/>
          <p:nvPr/>
        </p:nvSpPr>
        <p:spPr>
          <a:xfrm>
            <a:off x="1006540" y="4727834"/>
            <a:ext cx="6097554"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上面公式可以理解为（</a:t>
            </a:r>
            <a:r>
              <a:rPr lang="en-US" altLang="zh-CN" dirty="0">
                <a:latin typeface="黑体" panose="02010609060101010101" pitchFamily="49" charset="-122"/>
                <a:ea typeface="黑体" panose="02010609060101010101" pitchFamily="49" charset="-122"/>
              </a:rPr>
              <a:t>P</a:t>
            </a:r>
            <a:r>
              <a:rPr lang="zh-CN" altLang="en-US" dirty="0">
                <a:latin typeface="黑体" panose="02010609060101010101" pitchFamily="49" charset="-122"/>
                <a:ea typeface="黑体" panose="02010609060101010101" pitchFamily="49" charset="-122"/>
              </a:rPr>
              <a:t>为条件概率）：</a:t>
            </a:r>
          </a:p>
        </p:txBody>
      </p:sp>
      <p:pic>
        <p:nvPicPr>
          <p:cNvPr id="20" name="图片 19">
            <a:extLst>
              <a:ext uri="{FF2B5EF4-FFF2-40B4-BE49-F238E27FC236}">
                <a16:creationId xmlns:a16="http://schemas.microsoft.com/office/drawing/2014/main" xmlns="" id="{BC284102-8B14-42FB-8364-64C258D6A2EB}"/>
              </a:ext>
            </a:extLst>
          </p:cNvPr>
          <p:cNvPicPr>
            <a:picLocks noChangeAspect="1"/>
          </p:cNvPicPr>
          <p:nvPr/>
        </p:nvPicPr>
        <p:blipFill>
          <a:blip r:embed="rId7"/>
          <a:stretch>
            <a:fillRect/>
          </a:stretch>
        </p:blipFill>
        <p:spPr>
          <a:xfrm>
            <a:off x="4323572" y="5182628"/>
            <a:ext cx="3133725" cy="400050"/>
          </a:xfrm>
          <a:prstGeom prst="rect">
            <a:avLst/>
          </a:prstGeom>
        </p:spPr>
      </p:pic>
      <p:sp>
        <p:nvSpPr>
          <p:cNvPr id="22" name="文本框 21">
            <a:extLst>
              <a:ext uri="{FF2B5EF4-FFF2-40B4-BE49-F238E27FC236}">
                <a16:creationId xmlns:a16="http://schemas.microsoft.com/office/drawing/2014/main" xmlns="" id="{B4D65154-A69F-4723-B2CA-47F101F0CA59}"/>
              </a:ext>
            </a:extLst>
          </p:cNvPr>
          <p:cNvSpPr txBox="1"/>
          <p:nvPr/>
        </p:nvSpPr>
        <p:spPr>
          <a:xfrm>
            <a:off x="1171381" y="5844229"/>
            <a:ext cx="8429819" cy="369332"/>
          </a:xfrm>
          <a:prstGeom prst="rect">
            <a:avLst/>
          </a:prstGeom>
          <a:noFill/>
        </p:spPr>
        <p:txBody>
          <a:bodyPr wrap="square">
            <a:spAutoFit/>
          </a:bodyPr>
          <a:lstStyle/>
          <a:p>
            <a:r>
              <a:rPr lang="en-US" altLang="zh-CN" dirty="0">
                <a:latin typeface="黑体" panose="02010609060101010101" pitchFamily="49" charset="-122"/>
                <a:ea typeface="黑体" panose="02010609060101010101" pitchFamily="49" charset="-122"/>
              </a:rPr>
              <a:t>MSCKF</a:t>
            </a:r>
            <a:r>
              <a:rPr lang="zh-CN" altLang="en-US" dirty="0">
                <a:latin typeface="黑体" panose="02010609060101010101" pitchFamily="49" charset="-122"/>
                <a:ea typeface="黑体" panose="02010609060101010101" pitchFamily="49" charset="-122"/>
              </a:rPr>
              <a:t>在离散形式的误差运动方程采用五阶龙格</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库塔数值积分方法。</a:t>
            </a:r>
          </a:p>
        </p:txBody>
      </p:sp>
      <p:sp>
        <p:nvSpPr>
          <p:cNvPr id="24" name="文本框 23">
            <a:extLst>
              <a:ext uri="{FF2B5EF4-FFF2-40B4-BE49-F238E27FC236}">
                <a16:creationId xmlns:a16="http://schemas.microsoft.com/office/drawing/2014/main" xmlns="" id="{A286953C-8AF1-4FF9-B480-3AC2DF8BDA5D}"/>
              </a:ext>
            </a:extLst>
          </p:cNvPr>
          <p:cNvSpPr txBox="1"/>
          <p:nvPr/>
        </p:nvSpPr>
        <p:spPr>
          <a:xfrm>
            <a:off x="10308088" y="1864245"/>
            <a:ext cx="1066022" cy="369332"/>
          </a:xfrm>
          <a:prstGeom prst="rect">
            <a:avLst/>
          </a:prstGeom>
          <a:noFill/>
        </p:spPr>
        <p:txBody>
          <a:bodyPr wrap="square">
            <a:spAutoFit/>
          </a:bodyPr>
          <a:lstStyle/>
          <a:p>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13</a:t>
            </a:r>
            <a:r>
              <a:rPr lang="zh-CN" altLang="en-US" b="1" dirty="0">
                <a:latin typeface="黑体" panose="02010609060101010101" pitchFamily="49" charset="-122"/>
                <a:ea typeface="黑体" panose="02010609060101010101" pitchFamily="49" charset="-122"/>
              </a:rPr>
              <a:t>）</a:t>
            </a:r>
          </a:p>
        </p:txBody>
      </p:sp>
      <p:sp>
        <p:nvSpPr>
          <p:cNvPr id="25" name="文本框 24">
            <a:extLst>
              <a:ext uri="{FF2B5EF4-FFF2-40B4-BE49-F238E27FC236}">
                <a16:creationId xmlns:a16="http://schemas.microsoft.com/office/drawing/2014/main" xmlns="" id="{C9477994-45B6-4AF3-9BE3-484E2E437BD4}"/>
              </a:ext>
            </a:extLst>
          </p:cNvPr>
          <p:cNvSpPr txBox="1"/>
          <p:nvPr/>
        </p:nvSpPr>
        <p:spPr>
          <a:xfrm>
            <a:off x="10317420" y="2847218"/>
            <a:ext cx="914401" cy="369332"/>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14</a:t>
            </a:r>
            <a:r>
              <a:rPr lang="zh-CN" altLang="en-US" b="1" dirty="0">
                <a:latin typeface="黑体" panose="02010609060101010101" pitchFamily="49" charset="-122"/>
                <a:ea typeface="黑体" panose="02010609060101010101" pitchFamily="49" charset="-122"/>
              </a:rPr>
              <a:t>）</a:t>
            </a:r>
          </a:p>
        </p:txBody>
      </p:sp>
      <p:sp>
        <p:nvSpPr>
          <p:cNvPr id="27" name="文本框 26">
            <a:extLst>
              <a:ext uri="{FF2B5EF4-FFF2-40B4-BE49-F238E27FC236}">
                <a16:creationId xmlns:a16="http://schemas.microsoft.com/office/drawing/2014/main" xmlns="" id="{258A435A-23A1-49DA-9450-B7598F5CFBDF}"/>
              </a:ext>
            </a:extLst>
          </p:cNvPr>
          <p:cNvSpPr txBox="1"/>
          <p:nvPr/>
        </p:nvSpPr>
        <p:spPr>
          <a:xfrm>
            <a:off x="10366309" y="3334700"/>
            <a:ext cx="914400" cy="369332"/>
          </a:xfrm>
          <a:prstGeom prst="rect">
            <a:avLst/>
          </a:prstGeom>
          <a:noFill/>
        </p:spPr>
        <p:txBody>
          <a:bodyPr wrap="square">
            <a:spAutoFit/>
          </a:bodyPr>
          <a:lstStyle/>
          <a:p>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15</a:t>
            </a:r>
            <a:r>
              <a:rPr lang="zh-CN" altLang="en-US" b="1" dirty="0">
                <a:latin typeface="黑体" panose="02010609060101010101" pitchFamily="49" charset="-122"/>
                <a:ea typeface="黑体" panose="02010609060101010101" pitchFamily="49" charset="-122"/>
              </a:rPr>
              <a:t>）</a:t>
            </a:r>
          </a:p>
        </p:txBody>
      </p:sp>
      <p:sp>
        <p:nvSpPr>
          <p:cNvPr id="28" name="文本框 27">
            <a:extLst>
              <a:ext uri="{FF2B5EF4-FFF2-40B4-BE49-F238E27FC236}">
                <a16:creationId xmlns:a16="http://schemas.microsoft.com/office/drawing/2014/main" xmlns="" id="{B338DF41-6731-42BF-B3BF-544AAB1C90F7}"/>
              </a:ext>
            </a:extLst>
          </p:cNvPr>
          <p:cNvSpPr txBox="1"/>
          <p:nvPr/>
        </p:nvSpPr>
        <p:spPr>
          <a:xfrm>
            <a:off x="10429388" y="4358502"/>
            <a:ext cx="1252539" cy="369332"/>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16</a:t>
            </a:r>
            <a:r>
              <a:rPr lang="zh-CN" altLang="en-US" b="1" dirty="0">
                <a:latin typeface="黑体" panose="02010609060101010101" pitchFamily="49" charset="-122"/>
                <a:ea typeface="黑体" panose="02010609060101010101" pitchFamily="49" charset="-122"/>
              </a:rPr>
              <a:t>）</a:t>
            </a:r>
          </a:p>
        </p:txBody>
      </p:sp>
      <p:sp>
        <p:nvSpPr>
          <p:cNvPr id="29" name="文本框 28">
            <a:extLst>
              <a:ext uri="{FF2B5EF4-FFF2-40B4-BE49-F238E27FC236}">
                <a16:creationId xmlns:a16="http://schemas.microsoft.com/office/drawing/2014/main" xmlns="" id="{5FB0A7C5-09C6-432C-A486-C51C74B828A4}"/>
              </a:ext>
            </a:extLst>
          </p:cNvPr>
          <p:cNvSpPr txBox="1"/>
          <p:nvPr/>
        </p:nvSpPr>
        <p:spPr>
          <a:xfrm>
            <a:off x="10455143" y="5153817"/>
            <a:ext cx="951722" cy="369332"/>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17</a:t>
            </a:r>
            <a:r>
              <a:rPr lang="zh-CN" altLang="en-US" b="1" dirty="0">
                <a:latin typeface="黑体" panose="02010609060101010101" pitchFamily="49" charset="-122"/>
                <a:ea typeface="黑体" panose="02010609060101010101" pitchFamily="49" charset="-122"/>
              </a:rPr>
              <a:t>）</a:t>
            </a:r>
          </a:p>
        </p:txBody>
      </p:sp>
      <p:sp>
        <p:nvSpPr>
          <p:cNvPr id="30" name="文本框 29">
            <a:extLst>
              <a:ext uri="{FF2B5EF4-FFF2-40B4-BE49-F238E27FC236}">
                <a16:creationId xmlns:a16="http://schemas.microsoft.com/office/drawing/2014/main" xmlns="" id="{231F4F19-2D8E-47D4-B7F8-12740634B094}"/>
              </a:ext>
            </a:extLst>
          </p:cNvPr>
          <p:cNvSpPr txBox="1"/>
          <p:nvPr/>
        </p:nvSpPr>
        <p:spPr>
          <a:xfrm>
            <a:off x="673403" y="233015"/>
            <a:ext cx="3105495" cy="646331"/>
          </a:xfrm>
          <a:prstGeom prst="rect">
            <a:avLst/>
          </a:prstGeom>
          <a:noFill/>
        </p:spPr>
        <p:txBody>
          <a:bodyPr wrap="square" rtlCol="0">
            <a:spAutoFit/>
          </a:bodyPr>
          <a:lstStyle/>
          <a:p>
            <a:r>
              <a:rPr lang="en-US" altLang="zh-CN" sz="3600" b="1" dirty="0">
                <a:solidFill>
                  <a:srgbClr val="4F4F4F"/>
                </a:solidFill>
                <a:latin typeface="黑体" panose="02010609060101010101" pitchFamily="49" charset="-122"/>
                <a:ea typeface="黑体" panose="02010609060101010101" pitchFamily="49" charset="-122"/>
                <a:cs typeface="ScriptC" panose="00000400000000000000" pitchFamily="2" charset="0"/>
              </a:rPr>
              <a:t>MSCKF</a:t>
            </a:r>
            <a:endParaRPr lang="zh-CN" altLang="en-US" sz="3600" b="1" dirty="0">
              <a:solidFill>
                <a:srgbClr val="4F4F4F"/>
              </a:solidFill>
              <a:latin typeface="黑体" panose="02010609060101010101" pitchFamily="49" charset="-122"/>
              <a:ea typeface="黑体" panose="02010609060101010101" pitchFamily="49" charset="-122"/>
              <a:cs typeface="ScriptC" panose="00000400000000000000" pitchFamily="2" charset="0"/>
            </a:endParaRPr>
          </a:p>
        </p:txBody>
      </p:sp>
      <p:cxnSp>
        <p:nvCxnSpPr>
          <p:cNvPr id="31" name="直接连接符 30">
            <a:extLst>
              <a:ext uri="{FF2B5EF4-FFF2-40B4-BE49-F238E27FC236}">
                <a16:creationId xmlns:a16="http://schemas.microsoft.com/office/drawing/2014/main" xmlns="" id="{9FFA45EA-D83F-4E50-A1AD-940EE12DB697}"/>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32" name="矩形 31">
            <a:extLst>
              <a:ext uri="{FF2B5EF4-FFF2-40B4-BE49-F238E27FC236}">
                <a16:creationId xmlns:a16="http://schemas.microsoft.com/office/drawing/2014/main" xmlns="" id="{F9C70F65-223D-45B7-BAC5-7B669FF13447}"/>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a:extLst>
              <a:ext uri="{FF2B5EF4-FFF2-40B4-BE49-F238E27FC236}">
                <a16:creationId xmlns:a16="http://schemas.microsoft.com/office/drawing/2014/main" xmlns="" id="{4C214557-0C14-463A-9DAE-B2A53C7100D2}"/>
              </a:ext>
            </a:extLst>
          </p:cNvPr>
          <p:cNvPicPr>
            <a:picLocks noChangeAspect="1"/>
          </p:cNvPicPr>
          <p:nvPr/>
        </p:nvPicPr>
        <p:blipFill>
          <a:blip r:embed="rId8"/>
          <a:stretch>
            <a:fillRect/>
          </a:stretch>
        </p:blipFill>
        <p:spPr>
          <a:xfrm>
            <a:off x="9239250" y="8985"/>
            <a:ext cx="2952750" cy="1038225"/>
          </a:xfrm>
          <a:prstGeom prst="rect">
            <a:avLst/>
          </a:prstGeom>
        </p:spPr>
      </p:pic>
    </p:spTree>
    <p:extLst>
      <p:ext uri="{BB962C8B-B14F-4D97-AF65-F5344CB8AC3E}">
        <p14:creationId xmlns:p14="http://schemas.microsoft.com/office/powerpoint/2010/main" val="709811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2232EDDC-BC16-4B26-A714-28D55653CAFD}"/>
              </a:ext>
            </a:extLst>
          </p:cNvPr>
          <p:cNvSpPr txBox="1"/>
          <p:nvPr/>
        </p:nvSpPr>
        <p:spPr>
          <a:xfrm>
            <a:off x="1154665" y="1186518"/>
            <a:ext cx="739450" cy="369332"/>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即：</a:t>
            </a:r>
          </a:p>
        </p:txBody>
      </p:sp>
      <p:pic>
        <p:nvPicPr>
          <p:cNvPr id="6" name="图片 5">
            <a:extLst>
              <a:ext uri="{FF2B5EF4-FFF2-40B4-BE49-F238E27FC236}">
                <a16:creationId xmlns:a16="http://schemas.microsoft.com/office/drawing/2014/main" xmlns="" id="{EDF4F95B-EB84-4C77-8F07-B39A691F9BE5}"/>
              </a:ext>
            </a:extLst>
          </p:cNvPr>
          <p:cNvPicPr>
            <a:picLocks noChangeAspect="1"/>
          </p:cNvPicPr>
          <p:nvPr/>
        </p:nvPicPr>
        <p:blipFill>
          <a:blip r:embed="rId2"/>
          <a:stretch>
            <a:fillRect/>
          </a:stretch>
        </p:blipFill>
        <p:spPr>
          <a:xfrm>
            <a:off x="2511459" y="1231641"/>
            <a:ext cx="7169081" cy="689121"/>
          </a:xfrm>
          <a:prstGeom prst="rect">
            <a:avLst/>
          </a:prstGeom>
        </p:spPr>
      </p:pic>
      <p:pic>
        <p:nvPicPr>
          <p:cNvPr id="7" name="图片 6">
            <a:extLst>
              <a:ext uri="{FF2B5EF4-FFF2-40B4-BE49-F238E27FC236}">
                <a16:creationId xmlns:a16="http://schemas.microsoft.com/office/drawing/2014/main" xmlns="" id="{3C853CEE-F625-4D1D-AAF4-E767AE99915A}"/>
              </a:ext>
            </a:extLst>
          </p:cNvPr>
          <p:cNvPicPr>
            <a:picLocks noChangeAspect="1"/>
          </p:cNvPicPr>
          <p:nvPr/>
        </p:nvPicPr>
        <p:blipFill>
          <a:blip r:embed="rId3"/>
          <a:stretch>
            <a:fillRect/>
          </a:stretch>
        </p:blipFill>
        <p:spPr>
          <a:xfrm>
            <a:off x="3589952" y="2003028"/>
            <a:ext cx="4546341" cy="4621957"/>
          </a:xfrm>
          <a:prstGeom prst="rect">
            <a:avLst/>
          </a:prstGeom>
        </p:spPr>
      </p:pic>
      <p:sp>
        <p:nvSpPr>
          <p:cNvPr id="9" name="文本框 8">
            <a:extLst>
              <a:ext uri="{FF2B5EF4-FFF2-40B4-BE49-F238E27FC236}">
                <a16:creationId xmlns:a16="http://schemas.microsoft.com/office/drawing/2014/main" xmlns="" id="{98AB4001-FDC6-4CA7-9588-B7EAA0C39C85}"/>
              </a:ext>
            </a:extLst>
          </p:cNvPr>
          <p:cNvSpPr txBox="1"/>
          <p:nvPr/>
        </p:nvSpPr>
        <p:spPr>
          <a:xfrm>
            <a:off x="8319788" y="4416171"/>
            <a:ext cx="6097554" cy="369332"/>
          </a:xfrm>
          <a:prstGeom prst="rect">
            <a:avLst/>
          </a:prstGeom>
          <a:noFill/>
        </p:spPr>
        <p:txBody>
          <a:bodyPr wrap="square">
            <a:spAutoFit/>
          </a:bodyPr>
          <a:lstStyle/>
          <a:p>
            <a:r>
              <a:rPr lang="en-US" altLang="zh-CN" dirty="0" smtClean="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视觉增广后的协方差矩阵</a:t>
            </a:r>
          </a:p>
        </p:txBody>
      </p:sp>
      <p:sp>
        <p:nvSpPr>
          <p:cNvPr id="11" name="文本框 10">
            <a:extLst>
              <a:ext uri="{FF2B5EF4-FFF2-40B4-BE49-F238E27FC236}">
                <a16:creationId xmlns:a16="http://schemas.microsoft.com/office/drawing/2014/main" xmlns="" id="{078A8A0C-E30C-4866-A3A9-A5CF7BFF8668}"/>
              </a:ext>
            </a:extLst>
          </p:cNvPr>
          <p:cNvSpPr txBox="1"/>
          <p:nvPr/>
        </p:nvSpPr>
        <p:spPr>
          <a:xfrm>
            <a:off x="673403" y="233015"/>
            <a:ext cx="3105495" cy="646331"/>
          </a:xfrm>
          <a:prstGeom prst="rect">
            <a:avLst/>
          </a:prstGeom>
          <a:noFill/>
        </p:spPr>
        <p:txBody>
          <a:bodyPr wrap="square" rtlCol="0">
            <a:spAutoFit/>
          </a:bodyPr>
          <a:lstStyle/>
          <a:p>
            <a:r>
              <a:rPr lang="en-US" altLang="zh-CN" sz="3600" b="1" dirty="0">
                <a:solidFill>
                  <a:srgbClr val="4F4F4F"/>
                </a:solidFill>
                <a:latin typeface="黑体" panose="02010609060101010101" pitchFamily="49" charset="-122"/>
                <a:ea typeface="黑体" panose="02010609060101010101" pitchFamily="49" charset="-122"/>
                <a:cs typeface="ScriptC" panose="00000400000000000000" pitchFamily="2" charset="0"/>
              </a:rPr>
              <a:t>MSCKF</a:t>
            </a:r>
            <a:endParaRPr lang="zh-CN" altLang="en-US" sz="3600" b="1" dirty="0">
              <a:solidFill>
                <a:srgbClr val="4F4F4F"/>
              </a:solidFill>
              <a:latin typeface="黑体" panose="02010609060101010101" pitchFamily="49" charset="-122"/>
              <a:ea typeface="黑体" panose="02010609060101010101" pitchFamily="49" charset="-122"/>
              <a:cs typeface="ScriptC" panose="00000400000000000000" pitchFamily="2" charset="0"/>
            </a:endParaRPr>
          </a:p>
        </p:txBody>
      </p:sp>
      <p:cxnSp>
        <p:nvCxnSpPr>
          <p:cNvPr id="12" name="直接连接符 11">
            <a:extLst>
              <a:ext uri="{FF2B5EF4-FFF2-40B4-BE49-F238E27FC236}">
                <a16:creationId xmlns:a16="http://schemas.microsoft.com/office/drawing/2014/main" xmlns="" id="{9A2CFD13-0131-4754-A3EE-3546EDCF8947}"/>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3" name="矩形 12">
            <a:extLst>
              <a:ext uri="{FF2B5EF4-FFF2-40B4-BE49-F238E27FC236}">
                <a16:creationId xmlns:a16="http://schemas.microsoft.com/office/drawing/2014/main" xmlns="" id="{19AA221D-4C93-410F-845B-51E51C0CFC06}"/>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xmlns="" id="{5E4A02A2-4DB0-4CA9-BC33-D1DBB9B77DA3}"/>
              </a:ext>
            </a:extLst>
          </p:cNvPr>
          <p:cNvPicPr>
            <a:picLocks noChangeAspect="1"/>
          </p:cNvPicPr>
          <p:nvPr/>
        </p:nvPicPr>
        <p:blipFill>
          <a:blip r:embed="rId4"/>
          <a:stretch>
            <a:fillRect/>
          </a:stretch>
        </p:blipFill>
        <p:spPr>
          <a:xfrm>
            <a:off x="9239250" y="8985"/>
            <a:ext cx="2952750" cy="1038225"/>
          </a:xfrm>
          <a:prstGeom prst="rect">
            <a:avLst/>
          </a:prstGeom>
        </p:spPr>
      </p:pic>
    </p:spTree>
    <p:extLst>
      <p:ext uri="{BB962C8B-B14F-4D97-AF65-F5344CB8AC3E}">
        <p14:creationId xmlns:p14="http://schemas.microsoft.com/office/powerpoint/2010/main" val="576667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latin typeface="Times New Roman" panose="02020603050405020304" pitchFamily="18" charset="0"/>
                <a:cs typeface="Times New Roman" panose="02020603050405020304" pitchFamily="18" charset="0"/>
              </a:rPr>
              <a:t>RTK/INS</a:t>
            </a:r>
            <a:r>
              <a:rPr lang="zh-CN" altLang="en-US" sz="3600" b="1" dirty="0">
                <a:latin typeface="Times New Roman" panose="02020603050405020304" pitchFamily="18" charset="0"/>
                <a:cs typeface="Times New Roman" panose="02020603050405020304" pitchFamily="18" charset="0"/>
              </a:rPr>
              <a:t>紧组合</a:t>
            </a:r>
            <a:r>
              <a:rPr lang="zh-CN" altLang="en-US" sz="3600" b="1" dirty="0"/>
              <a:t>与视觉</a:t>
            </a:r>
            <a:r>
              <a:rPr lang="en-US" altLang="zh-CN" sz="3600" b="1" dirty="0">
                <a:latin typeface="Times New Roman" panose="02020603050405020304" pitchFamily="18" charset="0"/>
                <a:cs typeface="Times New Roman" panose="02020603050405020304" pitchFamily="18" charset="0"/>
              </a:rPr>
              <a:t>/INS</a:t>
            </a:r>
            <a:r>
              <a:rPr lang="zh-CN" altLang="en-US" sz="3600" b="1" dirty="0"/>
              <a:t>紧组合滤波模型的统一</a:t>
            </a:r>
          </a:p>
        </p:txBody>
      </p:sp>
      <p:sp>
        <p:nvSpPr>
          <p:cNvPr id="3" name="内容占位符 2"/>
          <p:cNvSpPr>
            <a:spLocks noGrp="1"/>
          </p:cNvSpPr>
          <p:nvPr>
            <p:ph idx="1"/>
          </p:nvPr>
        </p:nvSpPr>
        <p:spPr>
          <a:xfrm>
            <a:off x="719666" y="1484316"/>
            <a:ext cx="10857567" cy="4897437"/>
          </a:xfrm>
        </p:spPr>
        <p:txBody>
          <a:bodyPr/>
          <a:lstStyle/>
          <a:p>
            <a:pPr>
              <a:buFont typeface="Wingdings" panose="05000000000000000000" pitchFamily="2" charset="2"/>
              <a:buChar char="p"/>
            </a:pPr>
            <a:r>
              <a:rPr lang="zh-CN" altLang="en-US" sz="2800" dirty="0"/>
              <a:t>状态模型</a:t>
            </a:r>
            <a:endParaRPr lang="en-US" altLang="zh-CN" sz="2800" dirty="0"/>
          </a:p>
          <a:p>
            <a:pPr>
              <a:buFont typeface="Wingdings" panose="05000000000000000000" pitchFamily="2" charset="2"/>
              <a:buChar char="Ø"/>
            </a:pPr>
            <a:r>
              <a:rPr lang="zh-CN" altLang="en-US" sz="2400" dirty="0">
                <a:latin typeface="楷体" panose="02010609060101010101" pitchFamily="49" charset="-122"/>
                <a:ea typeface="楷体" panose="02010609060101010101" pitchFamily="49" charset="-122"/>
              </a:rPr>
              <a:t>与多状态约束视觉</a:t>
            </a:r>
            <a:r>
              <a:rPr lang="en-US" altLang="zh-CN" sz="2400" dirty="0">
                <a:latin typeface="楷体" panose="02010609060101010101" pitchFamily="49" charset="-122"/>
                <a:ea typeface="楷体" panose="02010609060101010101" pitchFamily="49" charset="-122"/>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INS</a:t>
            </a:r>
            <a:r>
              <a:rPr lang="zh-CN" altLang="en-US" sz="2400" dirty="0">
                <a:latin typeface="楷体" panose="02010609060101010101" pitchFamily="49" charset="-122"/>
                <a:ea typeface="楷体" panose="02010609060101010101" pitchFamily="49" charset="-122"/>
              </a:rPr>
              <a:t>紧组合滤波的状态模型一致</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Ø"/>
            </a:pP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p"/>
            </a:pPr>
            <a:r>
              <a:rPr lang="zh-CN" altLang="en-US" sz="2800" dirty="0"/>
              <a:t>量测模型</a:t>
            </a:r>
            <a:endParaRPr lang="en-US" altLang="zh-CN" sz="2800" dirty="0"/>
          </a:p>
          <a:p>
            <a:pPr>
              <a:buFont typeface="Wingdings" panose="05000000000000000000" pitchFamily="2" charset="2"/>
              <a:buChar char="Ø"/>
            </a:pPr>
            <a:r>
              <a:rPr lang="zh-CN" altLang="en-US" sz="2400" dirty="0">
                <a:latin typeface="楷体" panose="02010609060101010101" pitchFamily="49" charset="-122"/>
                <a:ea typeface="楷体" panose="02010609060101010101" pitchFamily="49" charset="-122"/>
              </a:rPr>
              <a:t>基于多状态约束的观测模型：设计矩阵保持不变</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Ø"/>
            </a:pPr>
            <a:r>
              <a:rPr lang="zh-CN" altLang="zh-CN" sz="2400" dirty="0">
                <a:latin typeface="楷体" panose="02010609060101010101" pitchFamily="49" charset="-122"/>
                <a:ea typeface="楷体" panose="02010609060101010101" pitchFamily="49" charset="-122"/>
              </a:rPr>
              <a:t>基于已知特征点的</a:t>
            </a:r>
            <a:r>
              <a:rPr lang="zh-CN" altLang="en-US" sz="2400" dirty="0">
                <a:latin typeface="楷体" panose="02010609060101010101" pitchFamily="49" charset="-122"/>
                <a:ea typeface="楷体" panose="02010609060101010101" pitchFamily="49" charset="-122"/>
              </a:rPr>
              <a:t>观测模型：增广设计矩阵的列数，与状态向量的维数一致</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Ø"/>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RTK/INS</a:t>
            </a:r>
            <a:r>
              <a:rPr lang="zh-CN" altLang="en-US" sz="2400" dirty="0">
                <a:latin typeface="楷体" panose="02010609060101010101" pitchFamily="49" charset="-122"/>
                <a:ea typeface="楷体" panose="02010609060101010101" pitchFamily="49" charset="-122"/>
              </a:rPr>
              <a:t>紧组合的观测模型：增广设计矩阵的列数，与状态向量维数一致</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Ø"/>
            </a:pP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p"/>
            </a:pPr>
            <a:r>
              <a:rPr lang="zh-CN" altLang="en-US" sz="2800" dirty="0"/>
              <a:t>滤波更新</a:t>
            </a:r>
            <a:endParaRPr lang="en-US" altLang="zh-CN" sz="2800" dirty="0"/>
          </a:p>
          <a:p>
            <a:pPr>
              <a:buFont typeface="Wingdings" panose="05000000000000000000" pitchFamily="2" charset="2"/>
              <a:buChar char="Ø"/>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RTK</a:t>
            </a:r>
            <a:r>
              <a:rPr lang="zh-CN" altLang="en-US" sz="2400" dirty="0">
                <a:latin typeface="楷体" panose="02010609060101010101" pitchFamily="49" charset="-122"/>
                <a:ea typeface="楷体" panose="02010609060101010101" pitchFamily="49" charset="-122"/>
              </a:rPr>
              <a:t>与视觉测量信息分别通过</a:t>
            </a:r>
            <a:r>
              <a:rPr lang="zh-CN" altLang="en-US" sz="2400" dirty="0">
                <a:solidFill>
                  <a:srgbClr val="FF0000"/>
                </a:solidFill>
                <a:latin typeface="楷体" panose="02010609060101010101" pitchFamily="49" charset="-122"/>
                <a:ea typeface="楷体" panose="02010609060101010101" pitchFamily="49" charset="-122"/>
              </a:rPr>
              <a:t>序贯卡尔曼滤波</a:t>
            </a:r>
            <a:r>
              <a:rPr lang="zh-CN" altLang="en-US" sz="2400" dirty="0">
                <a:latin typeface="楷体" panose="02010609060101010101" pitchFamily="49" charset="-122"/>
                <a:ea typeface="楷体" panose="02010609060101010101" pitchFamily="49" charset="-122"/>
              </a:rPr>
              <a:t>完成测量更新</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Char char="p"/>
            </a:pPr>
            <a:endParaRPr lang="zh-CN" altLang="en-US" sz="2400"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54</a:t>
            </a:fld>
            <a:endParaRPr lang="en-US" altLang="en-US">
              <a:solidFill>
                <a:srgbClr val="000000"/>
              </a:solidFill>
            </a:endParaRPr>
          </a:p>
        </p:txBody>
      </p:sp>
    </p:spTree>
    <p:extLst>
      <p:ext uri="{BB962C8B-B14F-4D97-AF65-F5344CB8AC3E}">
        <p14:creationId xmlns:p14="http://schemas.microsoft.com/office/powerpoint/2010/main" val="351649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55</a:t>
            </a:fld>
            <a:endParaRPr lang="en-US" altLang="en-US">
              <a:solidFill>
                <a:srgbClr val="000000"/>
              </a:solidFill>
            </a:endParaRPr>
          </a:p>
        </p:txBody>
      </p:sp>
      <p:sp>
        <p:nvSpPr>
          <p:cNvPr id="42" name="AutoShape 6"/>
          <p:cNvSpPr>
            <a:spLocks noChangeArrowheads="1"/>
          </p:cNvSpPr>
          <p:nvPr/>
        </p:nvSpPr>
        <p:spPr bwMode="auto">
          <a:xfrm>
            <a:off x="3163255" y="1756571"/>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3" name="AutoShape 9"/>
          <p:cNvSpPr>
            <a:spLocks noChangeArrowheads="1"/>
          </p:cNvSpPr>
          <p:nvPr/>
        </p:nvSpPr>
        <p:spPr bwMode="auto">
          <a:xfrm>
            <a:off x="3162779" y="2544368"/>
            <a:ext cx="5621388" cy="533400"/>
          </a:xfrm>
          <a:prstGeom prst="roundRect">
            <a:avLst>
              <a:gd name="adj" fmla="val 16667"/>
            </a:avLst>
          </a:prstGeom>
          <a:solidFill>
            <a:srgbClr val="00B050"/>
          </a:solidFill>
          <a:ln>
            <a:solidFill>
              <a:srgbClr val="B2B2B2"/>
            </a:solidFill>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4" name="AutoShape 12"/>
          <p:cNvSpPr>
            <a:spLocks noChangeArrowheads="1"/>
          </p:cNvSpPr>
          <p:nvPr/>
        </p:nvSpPr>
        <p:spPr bwMode="auto">
          <a:xfrm>
            <a:off x="3163255" y="3340896"/>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algn="ctr" defTabSz="914377">
              <a:defRPr/>
            </a:pPr>
            <a:endParaRPr lang="zh-CN" altLang="zh-CN" i="1" kern="0">
              <a:solidFill>
                <a:sysClr val="windowText" lastClr="000000"/>
              </a:solidFill>
              <a:latin typeface="微软雅黑" pitchFamily="34" charset="-122"/>
            </a:endParaRPr>
          </a:p>
        </p:txBody>
      </p:sp>
      <p:sp>
        <p:nvSpPr>
          <p:cNvPr id="45" name="AutoShape 15"/>
          <p:cNvSpPr>
            <a:spLocks noChangeArrowheads="1"/>
          </p:cNvSpPr>
          <p:nvPr/>
        </p:nvSpPr>
        <p:spPr bwMode="auto">
          <a:xfrm>
            <a:off x="3125155" y="4133059"/>
            <a:ext cx="56590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6" name="AutoShape 18"/>
          <p:cNvSpPr>
            <a:spLocks noChangeArrowheads="1"/>
          </p:cNvSpPr>
          <p:nvPr/>
        </p:nvSpPr>
        <p:spPr bwMode="auto">
          <a:xfrm>
            <a:off x="3163255" y="4925221"/>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8" name="WordArt 20"/>
          <p:cNvSpPr>
            <a:spLocks noChangeArrowheads="1" noChangeShapeType="1" noTextEdit="1"/>
          </p:cNvSpPr>
          <p:nvPr/>
        </p:nvSpPr>
        <p:spPr bwMode="auto">
          <a:xfrm>
            <a:off x="3415665" y="1899447"/>
            <a:ext cx="1206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dirty="0">
                <a:ln w="3175">
                  <a:solidFill>
                    <a:srgbClr val="0875F8"/>
                  </a:solidFill>
                  <a:round/>
                  <a:headEnd/>
                  <a:tailEnd/>
                </a:ln>
                <a:solidFill>
                  <a:srgbClr val="0875F8"/>
                </a:solidFill>
                <a:latin typeface="黑体"/>
                <a:ea typeface="黑体"/>
              </a:rPr>
              <a:t>1</a:t>
            </a:r>
            <a:endParaRPr lang="zh-CN" altLang="en-US" sz="3600" kern="10" dirty="0">
              <a:ln w="3175">
                <a:solidFill>
                  <a:srgbClr val="0875F8"/>
                </a:solidFill>
                <a:round/>
                <a:headEnd/>
                <a:tailEnd/>
              </a:ln>
              <a:solidFill>
                <a:srgbClr val="0875F8"/>
              </a:solidFill>
              <a:latin typeface="黑体"/>
              <a:ea typeface="黑体"/>
            </a:endParaRPr>
          </a:p>
        </p:txBody>
      </p:sp>
      <p:sp>
        <p:nvSpPr>
          <p:cNvPr id="49" name="WordArt 21"/>
          <p:cNvSpPr>
            <a:spLocks noChangeArrowheads="1" noChangeShapeType="1" noTextEdit="1"/>
          </p:cNvSpPr>
          <p:nvPr/>
        </p:nvSpPr>
        <p:spPr bwMode="auto">
          <a:xfrm>
            <a:off x="3412490" y="2664622"/>
            <a:ext cx="184151" cy="282575"/>
          </a:xfrm>
          <a:prstGeom prst="rect">
            <a:avLst/>
          </a:prstGeom>
        </p:spPr>
        <p:txBody>
          <a:bodyPr wrap="none" numCol="1" fromWordArt="1">
            <a:prstTxWarp prst="textPlain">
              <a:avLst>
                <a:gd name="adj" fmla="val 50000"/>
              </a:avLst>
            </a:prstTxWarp>
          </a:bodyPr>
          <a:lstStyle/>
          <a:p>
            <a:pPr algn="ctr"/>
            <a:r>
              <a:rPr lang="en-US" altLang="zh-CN" sz="3600" kern="10" dirty="0">
                <a:ln w="3175">
                  <a:solidFill>
                    <a:srgbClr val="0875F8"/>
                  </a:solidFill>
                  <a:round/>
                  <a:headEnd/>
                  <a:tailEnd/>
                </a:ln>
                <a:solidFill>
                  <a:srgbClr val="0875F8"/>
                </a:solidFill>
                <a:latin typeface="黑体"/>
                <a:ea typeface="黑体"/>
              </a:rPr>
              <a:t>2</a:t>
            </a:r>
            <a:endParaRPr lang="zh-CN" altLang="en-US" sz="3600" kern="10" dirty="0">
              <a:ln w="3175">
                <a:solidFill>
                  <a:srgbClr val="0875F8"/>
                </a:solidFill>
                <a:round/>
                <a:headEnd/>
                <a:tailEnd/>
              </a:ln>
              <a:solidFill>
                <a:srgbClr val="0875F8"/>
              </a:solidFill>
              <a:latin typeface="黑体"/>
              <a:ea typeface="黑体"/>
            </a:endParaRPr>
          </a:p>
        </p:txBody>
      </p:sp>
      <p:sp>
        <p:nvSpPr>
          <p:cNvPr id="50" name="WordArt 22"/>
          <p:cNvSpPr>
            <a:spLocks noChangeArrowheads="1" noChangeShapeType="1" noTextEdit="1"/>
          </p:cNvSpPr>
          <p:nvPr/>
        </p:nvSpPr>
        <p:spPr bwMode="auto">
          <a:xfrm>
            <a:off x="3390266" y="34742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3</a:t>
            </a:r>
            <a:endParaRPr lang="zh-CN" altLang="en-US" sz="3600" kern="10">
              <a:ln w="3175">
                <a:solidFill>
                  <a:srgbClr val="0875F8"/>
                </a:solidFill>
                <a:round/>
                <a:headEnd/>
                <a:tailEnd/>
              </a:ln>
              <a:solidFill>
                <a:srgbClr val="0875F8"/>
              </a:solidFill>
              <a:latin typeface="黑体"/>
              <a:ea typeface="黑体"/>
            </a:endParaRPr>
          </a:p>
        </p:txBody>
      </p:sp>
      <p:sp>
        <p:nvSpPr>
          <p:cNvPr id="51" name="WordArt 23"/>
          <p:cNvSpPr>
            <a:spLocks noChangeArrowheads="1" noChangeShapeType="1" noTextEdit="1"/>
          </p:cNvSpPr>
          <p:nvPr/>
        </p:nvSpPr>
        <p:spPr bwMode="auto">
          <a:xfrm>
            <a:off x="3371215" y="42743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4</a:t>
            </a:r>
            <a:endParaRPr lang="zh-CN" altLang="en-US" sz="3600" kern="10">
              <a:ln w="3175">
                <a:solidFill>
                  <a:srgbClr val="0875F8"/>
                </a:solidFill>
                <a:round/>
                <a:headEnd/>
                <a:tailEnd/>
              </a:ln>
              <a:solidFill>
                <a:srgbClr val="0875F8"/>
              </a:solidFill>
              <a:latin typeface="黑体"/>
              <a:ea typeface="黑体"/>
            </a:endParaRPr>
          </a:p>
        </p:txBody>
      </p:sp>
      <p:sp>
        <p:nvSpPr>
          <p:cNvPr id="52" name="WordArt 24"/>
          <p:cNvSpPr>
            <a:spLocks noChangeArrowheads="1" noChangeShapeType="1" noTextEdit="1"/>
          </p:cNvSpPr>
          <p:nvPr/>
        </p:nvSpPr>
        <p:spPr bwMode="auto">
          <a:xfrm>
            <a:off x="3371215" y="50744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5</a:t>
            </a:r>
            <a:endParaRPr lang="zh-CN" altLang="en-US" sz="3600" kern="10">
              <a:ln w="3175">
                <a:solidFill>
                  <a:srgbClr val="0875F8"/>
                </a:solidFill>
                <a:round/>
                <a:headEnd/>
                <a:tailEnd/>
              </a:ln>
              <a:solidFill>
                <a:srgbClr val="0875F8"/>
              </a:solidFill>
              <a:latin typeface="黑体"/>
              <a:ea typeface="黑体"/>
            </a:endParaRPr>
          </a:p>
        </p:txBody>
      </p:sp>
      <p:sp>
        <p:nvSpPr>
          <p:cNvPr id="53" name="AutoShape 25"/>
          <p:cNvSpPr>
            <a:spLocks noChangeArrowheads="1"/>
          </p:cNvSpPr>
          <p:nvPr/>
        </p:nvSpPr>
        <p:spPr bwMode="auto">
          <a:xfrm>
            <a:off x="3705198" y="1747767"/>
            <a:ext cx="3542030"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zh-CN" altLang="en-US" sz="2400" dirty="0"/>
              <a:t>研究背景与意义</a:t>
            </a:r>
            <a:endParaRPr lang="en-US" altLang="zh-CN" sz="2400" dirty="0"/>
          </a:p>
        </p:txBody>
      </p:sp>
      <p:sp>
        <p:nvSpPr>
          <p:cNvPr id="54" name="AutoShape 26"/>
          <p:cNvSpPr>
            <a:spLocks noChangeArrowheads="1"/>
          </p:cNvSpPr>
          <p:nvPr/>
        </p:nvSpPr>
        <p:spPr bwMode="auto">
          <a:xfrm>
            <a:off x="3740520" y="2578896"/>
            <a:ext cx="3506708"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pPr indent="-457200">
              <a:defRPr/>
            </a:pPr>
            <a:r>
              <a:rPr lang="en-US" altLang="zh-CN" sz="2400" dirty="0">
                <a:latin typeface="Times New Roman" panose="02020603050405020304" pitchFamily="18" charset="0"/>
                <a:cs typeface="Times New Roman" panose="02020603050405020304" pitchFamily="18" charset="0"/>
              </a:rPr>
              <a:t>RTK/INS</a:t>
            </a:r>
            <a:r>
              <a:rPr lang="zh-CN" altLang="en-US" sz="2400" dirty="0"/>
              <a:t>紧组合滤波模型</a:t>
            </a:r>
            <a:endParaRPr lang="en-US" altLang="zh-CN" sz="2400" dirty="0"/>
          </a:p>
        </p:txBody>
      </p:sp>
      <p:sp>
        <p:nvSpPr>
          <p:cNvPr id="55" name="AutoShape 27"/>
          <p:cNvSpPr>
            <a:spLocks noChangeArrowheads="1"/>
          </p:cNvSpPr>
          <p:nvPr/>
        </p:nvSpPr>
        <p:spPr bwMode="auto">
          <a:xfrm>
            <a:off x="3777231" y="3352408"/>
            <a:ext cx="4746837"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anchor="ctr"/>
          <a:lstStyle/>
          <a:p>
            <a:r>
              <a:rPr lang="en-US" altLang="zh-CN" sz="2400" dirty="0">
                <a:latin typeface="Times New Roman" panose="02020603050405020304" pitchFamily="18" charset="0"/>
                <a:cs typeface="Times New Roman" panose="02020603050405020304" pitchFamily="18" charset="0"/>
              </a:rPr>
              <a:t>INS</a:t>
            </a:r>
            <a:r>
              <a:rPr lang="zh-CN" altLang="en-US" sz="2400" dirty="0">
                <a:latin typeface="微软雅黑" pitchFamily="34" charset="-122"/>
              </a:rPr>
              <a:t>相对约束辅助模糊度固定模型</a:t>
            </a:r>
            <a:endParaRPr lang="en-US" altLang="zh-CN" sz="2400" dirty="0">
              <a:latin typeface="微软雅黑" pitchFamily="34" charset="-122"/>
            </a:endParaRPr>
          </a:p>
        </p:txBody>
      </p:sp>
      <p:sp>
        <p:nvSpPr>
          <p:cNvPr id="56" name="AutoShape 28"/>
          <p:cNvSpPr>
            <a:spLocks noChangeArrowheads="1"/>
          </p:cNvSpPr>
          <p:nvPr/>
        </p:nvSpPr>
        <p:spPr bwMode="auto">
          <a:xfrm>
            <a:off x="3705199" y="4194180"/>
            <a:ext cx="5078968"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mn-ea"/>
              </a:rPr>
              <a:t>视觉紧组合滤波模型</a:t>
            </a:r>
            <a:endParaRPr lang="en-US" altLang="zh-CN" sz="2400" dirty="0">
              <a:latin typeface="+mn-ea"/>
            </a:endParaRPr>
          </a:p>
        </p:txBody>
      </p:sp>
      <p:sp>
        <p:nvSpPr>
          <p:cNvPr id="57" name="AutoShape 29"/>
          <p:cNvSpPr>
            <a:spLocks noChangeArrowheads="1"/>
          </p:cNvSpPr>
          <p:nvPr/>
        </p:nvSpPr>
        <p:spPr bwMode="auto">
          <a:xfrm>
            <a:off x="3717448" y="4953165"/>
            <a:ext cx="4962843"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mn-ea"/>
              </a:rPr>
              <a:t>视觉紧组合性能测试与验证</a:t>
            </a:r>
            <a:endParaRPr lang="en-US" altLang="zh-CN" sz="2400" dirty="0">
              <a:latin typeface="+mn-ea"/>
            </a:endParaRPr>
          </a:p>
        </p:txBody>
      </p:sp>
      <p:sp>
        <p:nvSpPr>
          <p:cNvPr id="60" name="AutoShape 18"/>
          <p:cNvSpPr>
            <a:spLocks noChangeArrowheads="1"/>
          </p:cNvSpPr>
          <p:nvPr/>
        </p:nvSpPr>
        <p:spPr bwMode="auto">
          <a:xfrm>
            <a:off x="3163255" y="5758819"/>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61" name="WordArt 24"/>
          <p:cNvSpPr>
            <a:spLocks noChangeArrowheads="1" noChangeShapeType="1" noTextEdit="1"/>
          </p:cNvSpPr>
          <p:nvPr/>
        </p:nvSpPr>
        <p:spPr bwMode="auto">
          <a:xfrm>
            <a:off x="3371215" y="5902489"/>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dirty="0">
                <a:ln w="3175">
                  <a:solidFill>
                    <a:srgbClr val="0875F8"/>
                  </a:solidFill>
                  <a:round/>
                  <a:headEnd/>
                  <a:tailEnd/>
                </a:ln>
                <a:solidFill>
                  <a:srgbClr val="0875F8"/>
                </a:solidFill>
                <a:latin typeface="黑体"/>
                <a:ea typeface="黑体"/>
              </a:rPr>
              <a:t>6</a:t>
            </a:r>
            <a:endParaRPr lang="zh-CN" altLang="en-US" sz="3600" kern="10" dirty="0">
              <a:ln w="3175">
                <a:solidFill>
                  <a:srgbClr val="0875F8"/>
                </a:solidFill>
                <a:round/>
                <a:headEnd/>
                <a:tailEnd/>
              </a:ln>
              <a:solidFill>
                <a:srgbClr val="0875F8"/>
              </a:solidFill>
              <a:latin typeface="黑体"/>
              <a:ea typeface="黑体"/>
            </a:endParaRPr>
          </a:p>
        </p:txBody>
      </p:sp>
      <p:sp>
        <p:nvSpPr>
          <p:cNvPr id="62" name="AutoShape 29"/>
          <p:cNvSpPr>
            <a:spLocks noChangeArrowheads="1"/>
          </p:cNvSpPr>
          <p:nvPr/>
        </p:nvSpPr>
        <p:spPr bwMode="auto">
          <a:xfrm>
            <a:off x="3729924" y="5745009"/>
            <a:ext cx="2506343"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zh-CN" altLang="en-US" sz="2400" dirty="0">
                <a:latin typeface="+mn-ea"/>
              </a:rPr>
              <a:t>总结与展望</a:t>
            </a:r>
          </a:p>
        </p:txBody>
      </p:sp>
    </p:spTree>
    <p:extLst>
      <p:ext uri="{BB962C8B-B14F-4D97-AF65-F5344CB8AC3E}">
        <p14:creationId xmlns:p14="http://schemas.microsoft.com/office/powerpoint/2010/main" val="1518429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75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RTK/INS</a:t>
            </a:r>
            <a:r>
              <a:rPr lang="zh-CN" altLang="en-US" dirty="0"/>
              <a:t>紧组合分类</a:t>
            </a:r>
          </a:p>
        </p:txBody>
      </p:sp>
      <p:sp>
        <p:nvSpPr>
          <p:cNvPr id="3" name="内容占位符 2"/>
          <p:cNvSpPr>
            <a:spLocks noGrp="1"/>
          </p:cNvSpPr>
          <p:nvPr>
            <p:ph idx="1"/>
          </p:nvPr>
        </p:nvSpPr>
        <p:spPr>
          <a:xfrm>
            <a:off x="622298" y="1499086"/>
            <a:ext cx="5254413" cy="562605"/>
          </a:xfrm>
        </p:spPr>
        <p:txBody>
          <a:bodyPr/>
          <a:lstStyle/>
          <a:p>
            <a:r>
              <a:rPr lang="zh-CN" altLang="en-US" sz="2400" dirty="0"/>
              <a:t>附加模糊度参数的</a:t>
            </a: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buFont typeface="Wingdings" panose="05000000000000000000" pitchFamily="2" charset="2"/>
              <a:buChar char="l"/>
            </a:pPr>
            <a:endParaRPr lang="en-US" altLang="zh-CN" sz="2000"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56</a:t>
            </a:fld>
            <a:endParaRPr lang="en-US" altLang="en-US">
              <a:solidFill>
                <a:srgbClr val="000000"/>
              </a:solidFill>
            </a:endParaRPr>
          </a:p>
        </p:txBody>
      </p:sp>
      <p:sp>
        <p:nvSpPr>
          <p:cNvPr id="12" name="内容占位符 2"/>
          <p:cNvSpPr txBox="1">
            <a:spLocks/>
          </p:cNvSpPr>
          <p:nvPr/>
        </p:nvSpPr>
        <p:spPr bwMode="auto">
          <a:xfrm>
            <a:off x="5876711" y="1476440"/>
            <a:ext cx="5254413" cy="7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888" indent="-469888" algn="just"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Arial" panose="020B0604020202020204" pitchFamily="34" charset="0"/>
                <a:ea typeface="+mn-ea"/>
                <a:cs typeface="Arial" panose="020B0604020202020204" pitchFamily="34" charset="0"/>
              </a:defRPr>
            </a:lvl1pPr>
            <a:lvl2pPr marL="908028" indent="-436552" algn="just"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893" indent="-395278" algn="just"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20" indent="-387341" algn="just"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861" indent="-398453" algn="just"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独立解算模糊度的</a:t>
            </a: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buFont typeface="Wingdings" panose="05000000000000000000" pitchFamily="2" charset="2"/>
              <a:buChar char="l"/>
            </a:pPr>
            <a:endParaRPr lang="en-US" altLang="zh-CN" sz="2000" dirty="0"/>
          </a:p>
        </p:txBody>
      </p:sp>
      <p:sp>
        <p:nvSpPr>
          <p:cNvPr id="13" name="流程图: 过程 12"/>
          <p:cNvSpPr/>
          <p:nvPr/>
        </p:nvSpPr>
        <p:spPr bwMode="auto">
          <a:xfrm>
            <a:off x="923711" y="2489832"/>
            <a:ext cx="1127760" cy="39052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IMU</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流程图: 过程 13"/>
          <p:cNvSpPr/>
          <p:nvPr/>
        </p:nvSpPr>
        <p:spPr bwMode="auto">
          <a:xfrm>
            <a:off x="2782992" y="2322192"/>
            <a:ext cx="1331807" cy="72580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INS</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机械编排</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流程图: 过程 14"/>
          <p:cNvSpPr/>
          <p:nvPr/>
        </p:nvSpPr>
        <p:spPr bwMode="auto">
          <a:xfrm>
            <a:off x="2782992" y="3906916"/>
            <a:ext cx="1331807" cy="72580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GNSS/INS</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滤波器</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流程图: 过程 15"/>
          <p:cNvSpPr/>
          <p:nvPr/>
        </p:nvSpPr>
        <p:spPr bwMode="auto">
          <a:xfrm>
            <a:off x="2782992" y="5765960"/>
            <a:ext cx="1338828" cy="638176"/>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GNSS</a:t>
            </a: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接收机</a:t>
            </a:r>
            <a:endPar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文本框 16"/>
          <p:cNvSpPr txBox="1"/>
          <p:nvPr/>
        </p:nvSpPr>
        <p:spPr>
          <a:xfrm>
            <a:off x="2782992" y="5014676"/>
            <a:ext cx="1338828" cy="369332"/>
          </a:xfrm>
          <a:prstGeom prst="rect">
            <a:avLst/>
          </a:prstGeom>
          <a:noFill/>
        </p:spPr>
        <p:txBody>
          <a:bodyPr wrap="none" rtlCol="0">
            <a:spAutoFit/>
          </a:bodyPr>
          <a:lstStyle/>
          <a:p>
            <a:r>
              <a:rPr lang="zh-CN" altLang="en-US" dirty="0"/>
              <a:t>伪距、载波</a:t>
            </a:r>
          </a:p>
        </p:txBody>
      </p:sp>
      <p:cxnSp>
        <p:nvCxnSpPr>
          <p:cNvPr id="19" name="直接箭头连接符 18"/>
          <p:cNvCxnSpPr/>
          <p:nvPr/>
        </p:nvCxnSpPr>
        <p:spPr bwMode="auto">
          <a:xfrm flipV="1">
            <a:off x="3448895" y="4637964"/>
            <a:ext cx="3511" cy="381952"/>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p:cNvCxnSpPr>
            <a:stCxn id="16" idx="0"/>
            <a:endCxn id="17" idx="2"/>
          </p:cNvCxnSpPr>
          <p:nvPr/>
        </p:nvCxnSpPr>
        <p:spPr bwMode="auto">
          <a:xfrm flipV="1">
            <a:off x="3452406" y="5384008"/>
            <a:ext cx="0" cy="381952"/>
          </a:xfrm>
          <a:prstGeom prst="straightConnector1">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箭头连接符 22"/>
          <p:cNvCxnSpPr>
            <a:stCxn id="15" idx="0"/>
            <a:endCxn id="14" idx="2"/>
          </p:cNvCxnSpPr>
          <p:nvPr/>
        </p:nvCxnSpPr>
        <p:spPr bwMode="auto">
          <a:xfrm flipV="1">
            <a:off x="3448896" y="3048000"/>
            <a:ext cx="0" cy="858916"/>
          </a:xfrm>
          <a:prstGeom prst="straightConnector1">
            <a:avLst/>
          </a:prstGeom>
          <a:noFill/>
          <a:ln w="254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箭头连接符 24"/>
          <p:cNvCxnSpPr>
            <a:stCxn id="13" idx="3"/>
            <a:endCxn id="14" idx="1"/>
          </p:cNvCxnSpPr>
          <p:nvPr/>
        </p:nvCxnSpPr>
        <p:spPr bwMode="auto">
          <a:xfrm>
            <a:off x="2051471" y="2685096"/>
            <a:ext cx="731521" cy="0"/>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箭头连接符 25"/>
          <p:cNvCxnSpPr/>
          <p:nvPr/>
        </p:nvCxnSpPr>
        <p:spPr bwMode="auto">
          <a:xfrm>
            <a:off x="4121820" y="2687952"/>
            <a:ext cx="731521" cy="0"/>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文本框 26"/>
          <p:cNvSpPr txBox="1"/>
          <p:nvPr/>
        </p:nvSpPr>
        <p:spPr>
          <a:xfrm>
            <a:off x="4212524" y="2268581"/>
            <a:ext cx="1107996" cy="369332"/>
          </a:xfrm>
          <a:prstGeom prst="rect">
            <a:avLst/>
          </a:prstGeom>
          <a:noFill/>
        </p:spPr>
        <p:txBody>
          <a:bodyPr wrap="none" rtlCol="0">
            <a:spAutoFit/>
          </a:bodyPr>
          <a:lstStyle/>
          <a:p>
            <a:r>
              <a:rPr lang="zh-CN" altLang="en-US" dirty="0"/>
              <a:t>导航结果</a:t>
            </a:r>
          </a:p>
        </p:txBody>
      </p:sp>
      <p:sp>
        <p:nvSpPr>
          <p:cNvPr id="29" name="流程图: 过程 28"/>
          <p:cNvSpPr/>
          <p:nvPr/>
        </p:nvSpPr>
        <p:spPr bwMode="auto">
          <a:xfrm>
            <a:off x="843913" y="5014676"/>
            <a:ext cx="1573318" cy="40258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模糊度解算</a:t>
            </a:r>
            <a:endPar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31" name="肘形连接符 30"/>
          <p:cNvCxnSpPr>
            <a:stCxn id="15" idx="1"/>
            <a:endCxn id="29" idx="0"/>
          </p:cNvCxnSpPr>
          <p:nvPr/>
        </p:nvCxnSpPr>
        <p:spPr bwMode="auto">
          <a:xfrm rot="10800000" flipV="1">
            <a:off x="1630572" y="4269820"/>
            <a:ext cx="1152420" cy="744856"/>
          </a:xfrm>
          <a:prstGeom prst="bentConnector2">
            <a:avLst/>
          </a:prstGeom>
          <a:noFill/>
          <a:ln w="254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流程图: 过程 31"/>
          <p:cNvSpPr/>
          <p:nvPr/>
        </p:nvSpPr>
        <p:spPr bwMode="auto">
          <a:xfrm>
            <a:off x="6090071" y="2439400"/>
            <a:ext cx="1127760" cy="39052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IMU</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流程图: 过程 32"/>
          <p:cNvSpPr/>
          <p:nvPr/>
        </p:nvSpPr>
        <p:spPr bwMode="auto">
          <a:xfrm>
            <a:off x="8452272" y="2259376"/>
            <a:ext cx="1331807" cy="72580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INS</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机械编排</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34" name="直接箭头连接符 33"/>
          <p:cNvCxnSpPr>
            <a:stCxn id="32" idx="3"/>
          </p:cNvCxnSpPr>
          <p:nvPr/>
        </p:nvCxnSpPr>
        <p:spPr bwMode="auto">
          <a:xfrm>
            <a:off x="7217831" y="2634664"/>
            <a:ext cx="1234441" cy="0"/>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p:cNvCxnSpPr/>
          <p:nvPr/>
        </p:nvCxnSpPr>
        <p:spPr bwMode="auto">
          <a:xfrm>
            <a:off x="9784079" y="2622280"/>
            <a:ext cx="731521" cy="0"/>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文本框 35"/>
          <p:cNvSpPr txBox="1"/>
          <p:nvPr/>
        </p:nvSpPr>
        <p:spPr>
          <a:xfrm>
            <a:off x="9784079" y="2212920"/>
            <a:ext cx="1107996" cy="369332"/>
          </a:xfrm>
          <a:prstGeom prst="rect">
            <a:avLst/>
          </a:prstGeom>
          <a:noFill/>
        </p:spPr>
        <p:txBody>
          <a:bodyPr wrap="none" rtlCol="0">
            <a:spAutoFit/>
          </a:bodyPr>
          <a:lstStyle/>
          <a:p>
            <a:r>
              <a:rPr lang="zh-CN" altLang="en-US" dirty="0"/>
              <a:t>导航结果</a:t>
            </a:r>
          </a:p>
        </p:txBody>
      </p:sp>
      <p:sp>
        <p:nvSpPr>
          <p:cNvPr id="37" name="流程图: 过程 36"/>
          <p:cNvSpPr/>
          <p:nvPr/>
        </p:nvSpPr>
        <p:spPr bwMode="auto">
          <a:xfrm>
            <a:off x="6130886" y="5384008"/>
            <a:ext cx="1282700" cy="655365"/>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GNSS</a:t>
            </a: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接收机</a:t>
            </a:r>
            <a:endPar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流程图: 过程 38"/>
          <p:cNvSpPr/>
          <p:nvPr/>
        </p:nvSpPr>
        <p:spPr bwMode="auto">
          <a:xfrm>
            <a:off x="8452272" y="3906916"/>
            <a:ext cx="1331807" cy="72580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GNSS/INS</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滤波器</a:t>
            </a:r>
            <a:endParaRPr kumimoji="0" lang="zh-CN" altLang="en-US"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40" name="直接箭头连接符 39"/>
          <p:cNvCxnSpPr/>
          <p:nvPr/>
        </p:nvCxnSpPr>
        <p:spPr bwMode="auto">
          <a:xfrm flipV="1">
            <a:off x="9118175" y="2985184"/>
            <a:ext cx="0" cy="858916"/>
          </a:xfrm>
          <a:prstGeom prst="straightConnector1">
            <a:avLst/>
          </a:prstGeom>
          <a:noFill/>
          <a:ln w="254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流程图: 过程 44"/>
          <p:cNvSpPr/>
          <p:nvPr/>
        </p:nvSpPr>
        <p:spPr bwMode="auto">
          <a:xfrm>
            <a:off x="8345592" y="5523944"/>
            <a:ext cx="1573318" cy="402588"/>
          </a:xfrm>
          <a:prstGeom prst="flowChartProcess">
            <a:avLst/>
          </a:prstGeom>
          <a:ln w="25400"/>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模糊度解算</a:t>
            </a:r>
            <a:endParaRPr kumimoji="0" lang="en-US" altLang="zh-CN" sz="200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48" name="直接箭头连接符 47"/>
          <p:cNvCxnSpPr/>
          <p:nvPr/>
        </p:nvCxnSpPr>
        <p:spPr bwMode="auto">
          <a:xfrm flipV="1">
            <a:off x="9118175" y="4632724"/>
            <a:ext cx="0" cy="858916"/>
          </a:xfrm>
          <a:prstGeom prst="straightConnector1">
            <a:avLst/>
          </a:prstGeom>
          <a:noFill/>
          <a:ln w="25400" cap="flat" cmpd="sng" algn="ctr">
            <a:solidFill>
              <a:schemeClr val="tx1"/>
            </a:solidFill>
            <a:prstDash val="solid"/>
            <a:round/>
            <a:headEnd type="non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箭头连接符 50"/>
          <p:cNvCxnSpPr>
            <a:stCxn id="37" idx="3"/>
            <a:endCxn id="45" idx="1"/>
          </p:cNvCxnSpPr>
          <p:nvPr/>
        </p:nvCxnSpPr>
        <p:spPr bwMode="auto">
          <a:xfrm>
            <a:off x="7413586" y="5711691"/>
            <a:ext cx="932006" cy="13547"/>
          </a:xfrm>
          <a:prstGeom prst="straightConnector1">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肘形连接符 52"/>
          <p:cNvCxnSpPr>
            <a:stCxn id="39" idx="3"/>
            <a:endCxn id="45" idx="3"/>
          </p:cNvCxnSpPr>
          <p:nvPr/>
        </p:nvCxnSpPr>
        <p:spPr bwMode="auto">
          <a:xfrm>
            <a:off x="9784079" y="4269820"/>
            <a:ext cx="134831" cy="1455418"/>
          </a:xfrm>
          <a:prstGeom prst="bentConnector3">
            <a:avLst>
              <a:gd name="adj1" fmla="val 461698"/>
            </a:avLst>
          </a:prstGeom>
          <a:noFill/>
          <a:ln w="254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文本框 53"/>
          <p:cNvSpPr txBox="1"/>
          <p:nvPr/>
        </p:nvSpPr>
        <p:spPr>
          <a:xfrm rot="5400000">
            <a:off x="9904229" y="4871013"/>
            <a:ext cx="1535998"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INS</a:t>
            </a:r>
            <a:r>
              <a:rPr lang="zh-CN" altLang="en-US" dirty="0"/>
              <a:t>先验约束</a:t>
            </a:r>
          </a:p>
        </p:txBody>
      </p:sp>
      <p:sp>
        <p:nvSpPr>
          <p:cNvPr id="55" name="文本框 54"/>
          <p:cNvSpPr txBox="1"/>
          <p:nvPr/>
        </p:nvSpPr>
        <p:spPr>
          <a:xfrm>
            <a:off x="7511885" y="5325731"/>
            <a:ext cx="646331" cy="369332"/>
          </a:xfrm>
          <a:prstGeom prst="rect">
            <a:avLst/>
          </a:prstGeom>
          <a:noFill/>
        </p:spPr>
        <p:txBody>
          <a:bodyPr wrap="none" rtlCol="0">
            <a:spAutoFit/>
          </a:bodyPr>
          <a:lstStyle/>
          <a:p>
            <a:r>
              <a:rPr lang="zh-CN" altLang="en-US" dirty="0"/>
              <a:t>伪距</a:t>
            </a:r>
          </a:p>
        </p:txBody>
      </p:sp>
      <p:sp>
        <p:nvSpPr>
          <p:cNvPr id="56" name="文本框 55"/>
          <p:cNvSpPr txBox="1"/>
          <p:nvPr/>
        </p:nvSpPr>
        <p:spPr>
          <a:xfrm>
            <a:off x="7541183" y="5765960"/>
            <a:ext cx="646331" cy="369332"/>
          </a:xfrm>
          <a:prstGeom prst="rect">
            <a:avLst/>
          </a:prstGeom>
          <a:noFill/>
        </p:spPr>
        <p:txBody>
          <a:bodyPr wrap="none" rtlCol="0">
            <a:spAutoFit/>
          </a:bodyPr>
          <a:lstStyle/>
          <a:p>
            <a:r>
              <a:rPr lang="zh-CN" altLang="en-US" dirty="0"/>
              <a:t>载波</a:t>
            </a:r>
          </a:p>
        </p:txBody>
      </p:sp>
      <p:sp>
        <p:nvSpPr>
          <p:cNvPr id="57" name="文本框 56"/>
          <p:cNvSpPr txBox="1"/>
          <p:nvPr/>
        </p:nvSpPr>
        <p:spPr>
          <a:xfrm>
            <a:off x="9077029" y="4875688"/>
            <a:ext cx="646331" cy="369332"/>
          </a:xfrm>
          <a:prstGeom prst="rect">
            <a:avLst/>
          </a:prstGeom>
          <a:noFill/>
        </p:spPr>
        <p:txBody>
          <a:bodyPr wrap="none" rtlCol="0">
            <a:spAutoFit/>
          </a:bodyPr>
          <a:lstStyle/>
          <a:p>
            <a:r>
              <a:rPr lang="zh-CN" altLang="en-US" dirty="0"/>
              <a:t>载波</a:t>
            </a:r>
          </a:p>
        </p:txBody>
      </p:sp>
      <p:sp>
        <p:nvSpPr>
          <p:cNvPr id="60" name="流程图: 过程 59"/>
          <p:cNvSpPr/>
          <p:nvPr/>
        </p:nvSpPr>
        <p:spPr bwMode="auto">
          <a:xfrm>
            <a:off x="719668" y="2086299"/>
            <a:ext cx="4649228" cy="4395464"/>
          </a:xfrm>
          <a:prstGeom prst="flowChartProcess">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61" name="流程图: 过程 60"/>
          <p:cNvSpPr/>
          <p:nvPr/>
        </p:nvSpPr>
        <p:spPr bwMode="auto">
          <a:xfrm>
            <a:off x="5974080" y="2086299"/>
            <a:ext cx="5044439" cy="4395464"/>
          </a:xfrm>
          <a:prstGeom prst="flowChartProcess">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Tree>
    <p:extLst>
      <p:ext uri="{BB962C8B-B14F-4D97-AF65-F5344CB8AC3E}">
        <p14:creationId xmlns:p14="http://schemas.microsoft.com/office/powerpoint/2010/main" val="2937243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RTK/INS</a:t>
            </a:r>
            <a:r>
              <a:rPr lang="zh-CN" altLang="en-US" dirty="0"/>
              <a:t>紧组合滤波模型（</a:t>
            </a:r>
            <a:r>
              <a:rPr lang="zh-CN" altLang="en-US" dirty="0">
                <a:solidFill>
                  <a:srgbClr val="0070C0"/>
                </a:solidFill>
                <a:latin typeface="Times New Roman" panose="02020603050405020304" pitchFamily="18" charset="0"/>
                <a:cs typeface="Times New Roman" panose="02020603050405020304" pitchFamily="18" charset="0"/>
              </a:rPr>
              <a:t>附加模糊度参数</a:t>
            </a:r>
            <a:r>
              <a:rPr lang="zh-CN" altLang="en-US" dirty="0"/>
              <a:t>）</a:t>
            </a:r>
          </a:p>
        </p:txBody>
      </p:sp>
      <p:sp>
        <p:nvSpPr>
          <p:cNvPr id="3" name="内容占位符 2"/>
          <p:cNvSpPr>
            <a:spLocks noGrp="1"/>
          </p:cNvSpPr>
          <p:nvPr>
            <p:ph sz="half" idx="1"/>
          </p:nvPr>
        </p:nvSpPr>
        <p:spPr>
          <a:xfrm>
            <a:off x="719669" y="1484315"/>
            <a:ext cx="3837091" cy="3529645"/>
          </a:xfrm>
        </p:spPr>
        <p:txBody>
          <a:bodyPr/>
          <a:lstStyle/>
          <a:p>
            <a:r>
              <a:rPr lang="zh-CN" altLang="en-US" sz="2400" dirty="0"/>
              <a:t>状态模型</a:t>
            </a:r>
            <a:endParaRPr lang="en-US" altLang="zh-CN" sz="24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pPr marL="0" indent="0">
              <a:buNone/>
            </a:pPr>
            <a:endParaRPr lang="en-US" altLang="zh-CN" sz="2000" dirty="0"/>
          </a:p>
          <a:p>
            <a:pPr>
              <a:buFont typeface="Wingdings" panose="05000000000000000000" pitchFamily="2" charset="2"/>
              <a:buChar char="l"/>
            </a:pPr>
            <a:endParaRPr lang="en-US" altLang="zh-CN" sz="1800" dirty="0"/>
          </a:p>
          <a:p>
            <a:endParaRPr lang="en-US" altLang="zh-CN" sz="2000" dirty="0"/>
          </a:p>
          <a:p>
            <a:endParaRPr lang="zh-CN" altLang="en-US" dirty="0"/>
          </a:p>
        </p:txBody>
      </p:sp>
      <mc:AlternateContent xmlns:mc="http://schemas.openxmlformats.org/markup-compatibility/2006" xmlns:a14="http://schemas.microsoft.com/office/drawing/2010/main">
        <mc:Choice Requires="a14">
          <p:sp>
            <p:nvSpPr>
              <p:cNvPr id="4" name="内容占位符 3"/>
              <p:cNvSpPr>
                <a:spLocks noGrp="1"/>
              </p:cNvSpPr>
              <p:nvPr>
                <p:ph sz="half" idx="2"/>
              </p:nvPr>
            </p:nvSpPr>
            <p:spPr>
              <a:xfrm>
                <a:off x="4556760" y="1484315"/>
                <a:ext cx="6830907" cy="3087685"/>
              </a:xfrm>
              <a:ln>
                <a:solidFill>
                  <a:schemeClr val="bg1"/>
                </a:solidFill>
              </a:ln>
            </p:spPr>
            <p:txBody>
              <a:bodyPr/>
              <a:lstStyle/>
              <a:p>
                <a:r>
                  <a:rPr lang="zh-CN" altLang="en-US" sz="2400" dirty="0"/>
                  <a:t>量测模型</a:t>
                </a:r>
                <a:endParaRPr lang="en-US" altLang="zh-CN" sz="2400" dirty="0"/>
              </a:p>
              <a:p>
                <a:pPr>
                  <a:buFont typeface="Wingdings" panose="05000000000000000000" pitchFamily="2" charset="2"/>
                  <a:buChar char="l"/>
                </a:pPr>
                <a14:m>
                  <m:oMath xmlns:m="http://schemas.openxmlformats.org/officeDocument/2006/math">
                    <m:sSub>
                      <m:sSubPr>
                        <m:ctrlPr>
                          <a:rPr lang="zh-CN" altLang="zh-CN" sz="2000" i="1">
                            <a:solidFill>
                              <a:srgbClr val="000000"/>
                            </a:solidFill>
                            <a:latin typeface="Cambria Math"/>
                          </a:rPr>
                        </m:ctrlPr>
                      </m:sSubPr>
                      <m:e>
                        <m:r>
                          <a:rPr lang="en-US" altLang="zh-CN" sz="2000" b="1" i="1">
                            <a:solidFill>
                              <a:srgbClr val="000000"/>
                            </a:solidFill>
                            <a:latin typeface="Cambria Math" panose="02040503050406030204" pitchFamily="18" charset="0"/>
                          </a:rPr>
                          <m:t>𝒁</m:t>
                        </m:r>
                      </m:e>
                      <m:sub>
                        <m:r>
                          <a:rPr lang="en-US" altLang="zh-CN" sz="2000" i="1">
                            <a:solidFill>
                              <a:srgbClr val="000000"/>
                            </a:solidFill>
                            <a:latin typeface="Cambria Math" panose="02040503050406030204" pitchFamily="18" charset="0"/>
                          </a:rPr>
                          <m:t>𝑘</m:t>
                        </m:r>
                      </m:sub>
                    </m:sSub>
                    <m:r>
                      <a:rPr lang="en-US" altLang="zh-CN" sz="2000" i="1">
                        <a:solidFill>
                          <a:srgbClr val="000000"/>
                        </a:solidFill>
                        <a:latin typeface="Cambria Math" panose="02040503050406030204" pitchFamily="18" charset="0"/>
                      </a:rPr>
                      <m:t>=</m:t>
                    </m:r>
                    <m:sSub>
                      <m:sSubPr>
                        <m:ctrlPr>
                          <a:rPr lang="zh-CN" altLang="zh-CN" sz="2000" i="1">
                            <a:solidFill>
                              <a:srgbClr val="000000"/>
                            </a:solidFill>
                            <a:latin typeface="Cambria Math"/>
                          </a:rPr>
                        </m:ctrlPr>
                      </m:sSubPr>
                      <m:e>
                        <m:r>
                          <a:rPr lang="en-US" altLang="zh-CN" sz="2000" b="1" i="1">
                            <a:solidFill>
                              <a:srgbClr val="000000"/>
                            </a:solidFill>
                            <a:latin typeface="Cambria Math" panose="02040503050406030204" pitchFamily="18" charset="0"/>
                          </a:rPr>
                          <m:t>𝑯</m:t>
                        </m:r>
                      </m:e>
                      <m:sub>
                        <m:r>
                          <a:rPr lang="en-US" altLang="zh-CN" sz="2000" i="1">
                            <a:solidFill>
                              <a:srgbClr val="000000"/>
                            </a:solidFill>
                            <a:latin typeface="Cambria Math" panose="02040503050406030204" pitchFamily="18" charset="0"/>
                          </a:rPr>
                          <m:t>𝑘</m:t>
                        </m:r>
                      </m:sub>
                    </m:sSub>
                    <m:r>
                      <a:rPr lang="en-US" altLang="zh-CN" sz="2000" i="1">
                        <a:solidFill>
                          <a:srgbClr val="000000"/>
                        </a:solidFill>
                        <a:latin typeface="Cambria Math" panose="02040503050406030204" pitchFamily="18" charset="0"/>
                      </a:rPr>
                      <m:t>𝛿</m:t>
                    </m:r>
                    <m:sSub>
                      <m:sSubPr>
                        <m:ctrlPr>
                          <a:rPr lang="zh-CN" altLang="zh-CN" sz="2000" b="1" i="1">
                            <a:solidFill>
                              <a:srgbClr val="000000"/>
                            </a:solidFill>
                            <a:latin typeface="Cambria Math"/>
                          </a:rPr>
                        </m:ctrlPr>
                      </m:sSubPr>
                      <m:e>
                        <m:r>
                          <a:rPr lang="en-US" altLang="zh-CN" sz="2000" b="1" i="1">
                            <a:solidFill>
                              <a:srgbClr val="000000"/>
                            </a:solidFill>
                            <a:latin typeface="Cambria Math" panose="02040503050406030204" pitchFamily="18" charset="0"/>
                          </a:rPr>
                          <m:t>𝒙</m:t>
                        </m:r>
                      </m:e>
                      <m:sub>
                        <m:r>
                          <a:rPr lang="en-US" altLang="zh-CN" sz="2000" i="1">
                            <a:solidFill>
                              <a:srgbClr val="000000"/>
                            </a:solidFill>
                            <a:latin typeface="Cambria Math" panose="02040503050406030204" pitchFamily="18" charset="0"/>
                          </a:rPr>
                          <m:t>𝑘</m:t>
                        </m:r>
                      </m:sub>
                    </m:sSub>
                    <m:r>
                      <a:rPr lang="en-US" altLang="zh-CN" sz="2000" i="1">
                        <a:solidFill>
                          <a:srgbClr val="000000"/>
                        </a:solidFill>
                        <a:latin typeface="Cambria Math" panose="02040503050406030204" pitchFamily="18" charset="0"/>
                      </a:rPr>
                      <m:t>+</m:t>
                    </m:r>
                    <m:sSub>
                      <m:sSubPr>
                        <m:ctrlPr>
                          <a:rPr lang="zh-CN" altLang="zh-CN" sz="2000" i="1">
                            <a:solidFill>
                              <a:srgbClr val="000000"/>
                            </a:solidFill>
                            <a:latin typeface="Cambria Math"/>
                          </a:rPr>
                        </m:ctrlPr>
                      </m:sSubPr>
                      <m:e>
                        <m:r>
                          <a:rPr lang="en-US" altLang="zh-CN" sz="2000" b="1" i="1">
                            <a:solidFill>
                              <a:srgbClr val="000000"/>
                            </a:solidFill>
                            <a:latin typeface="Cambria Math" panose="02040503050406030204" pitchFamily="18" charset="0"/>
                          </a:rPr>
                          <m:t>𝑽</m:t>
                        </m:r>
                      </m:e>
                      <m:sub>
                        <m:r>
                          <a:rPr lang="en-US" altLang="zh-CN" sz="2000" i="1">
                            <a:solidFill>
                              <a:srgbClr val="000000"/>
                            </a:solidFill>
                            <a:latin typeface="Cambria Math" panose="02040503050406030204" pitchFamily="18" charset="0"/>
                          </a:rPr>
                          <m:t>𝑘</m:t>
                        </m:r>
                      </m:sub>
                    </m:sSub>
                  </m:oMath>
                </a14:m>
                <a:endParaRPr lang="en-US" altLang="zh-CN" sz="2000" dirty="0"/>
              </a:p>
              <a:p>
                <a:pPr>
                  <a:buFont typeface="Wingdings" panose="05000000000000000000" pitchFamily="2" charset="2"/>
                  <a:buChar char="l"/>
                </a:pPr>
                <a14:m>
                  <m:oMath xmlns:m="http://schemas.openxmlformats.org/officeDocument/2006/math">
                    <m:sSub>
                      <m:sSubPr>
                        <m:ctrlPr>
                          <a:rPr lang="zh-CN" altLang="zh-CN" sz="2000" i="1">
                            <a:latin typeface="Cambria Math"/>
                          </a:rPr>
                        </m:ctrlPr>
                      </m:sSubPr>
                      <m:e>
                        <m:r>
                          <a:rPr lang="en-US" altLang="zh-CN" sz="2000" b="1" i="1">
                            <a:latin typeface="Cambria Math" panose="02040503050406030204" pitchFamily="18" charset="0"/>
                          </a:rPr>
                          <m:t>𝒁</m:t>
                        </m:r>
                      </m:e>
                      <m:sub>
                        <m:r>
                          <a:rPr lang="en-US" altLang="zh-CN" sz="2000" i="1">
                            <a:latin typeface="Cambria Math" panose="02040503050406030204" pitchFamily="18" charset="0"/>
                          </a:rPr>
                          <m:t>𝑘</m:t>
                        </m:r>
                      </m:sub>
                    </m:sSub>
                    <m:r>
                      <a:rPr lang="en-US" altLang="zh-CN" sz="2000">
                        <a:latin typeface="Cambria Math" panose="02040503050406030204" pitchFamily="18" charset="0"/>
                      </a:rPr>
                      <m:t>=</m:t>
                    </m:r>
                    <m:d>
                      <m:dPr>
                        <m:begChr m:val="["/>
                        <m:endChr m:val="]"/>
                        <m:ctrlPr>
                          <a:rPr lang="zh-CN" altLang="zh-CN" sz="2000" i="1">
                            <a:latin typeface="Cambria Math"/>
                          </a:rPr>
                        </m:ctrlPr>
                      </m:dPr>
                      <m:e>
                        <m:m>
                          <m:mPr>
                            <m:mcs>
                              <m:mc>
                                <m:mcPr>
                                  <m:count m:val="1"/>
                                  <m:mcJc m:val="center"/>
                                </m:mcPr>
                              </m:mc>
                            </m:mcs>
                            <m:ctrlPr>
                              <a:rPr lang="zh-CN" altLang="zh-CN" sz="2000" i="1">
                                <a:latin typeface="Cambria Math"/>
                              </a:rPr>
                            </m:ctrlPr>
                          </m:mPr>
                          <m:mr>
                            <m:e>
                              <m:r>
                                <a:rPr lang="en-US" altLang="zh-CN" sz="2000">
                                  <a:latin typeface="Cambria Math" panose="02040503050406030204" pitchFamily="18" charset="0"/>
                                </a:rPr>
                                <m:t>𝛻</m:t>
                              </m:r>
                              <m:r>
                                <a:rPr lang="en-US" altLang="zh-CN" sz="2000">
                                  <a:latin typeface="Cambria Math" panose="02040503050406030204" pitchFamily="18" charset="0"/>
                                </a:rPr>
                                <m:t>∆</m:t>
                              </m:r>
                              <m:sSub>
                                <m:sSubPr>
                                  <m:ctrlPr>
                                    <a:rPr lang="zh-CN" altLang="zh-CN" sz="2000" i="1">
                                      <a:latin typeface="Cambria Math"/>
                                    </a:rPr>
                                  </m:ctrlPr>
                                </m:sSubPr>
                                <m:e>
                                  <m:acc>
                                    <m:accPr>
                                      <m:chr m:val="̂"/>
                                      <m:ctrlPr>
                                        <a:rPr lang="zh-CN" altLang="zh-CN" sz="2000" i="1">
                                          <a:latin typeface="Cambria Math"/>
                                        </a:rPr>
                                      </m:ctrlPr>
                                    </m:accPr>
                                    <m:e>
                                      <m:r>
                                        <a:rPr lang="en-US" altLang="zh-CN" sz="2000" b="1" i="1">
                                          <a:latin typeface="Cambria Math" panose="02040503050406030204" pitchFamily="18" charset="0"/>
                                        </a:rPr>
                                        <m:t>𝝆</m:t>
                                      </m:r>
                                    </m:e>
                                  </m:acc>
                                </m:e>
                                <m:sub>
                                  <m:r>
                                    <a:rPr lang="en-US" altLang="zh-CN" sz="2000" i="1">
                                      <a:latin typeface="Cambria Math" panose="02040503050406030204" pitchFamily="18" charset="0"/>
                                    </a:rPr>
                                    <m:t>𝐼𝑁𝑆</m:t>
                                  </m:r>
                                </m:sub>
                              </m:sSub>
                              <m:r>
                                <a:rPr lang="en-US" altLang="zh-CN" sz="2000" i="1">
                                  <a:latin typeface="Cambria Math" panose="02040503050406030204" pitchFamily="18" charset="0"/>
                                </a:rPr>
                                <m:t>−</m:t>
                              </m:r>
                              <m:r>
                                <a:rPr lang="en-US" altLang="zh-CN" sz="2000">
                                  <a:latin typeface="Cambria Math" panose="02040503050406030204" pitchFamily="18" charset="0"/>
                                </a:rPr>
                                <m:t>𝛻</m:t>
                              </m:r>
                              <m:r>
                                <a:rPr lang="en-US" altLang="zh-CN" sz="2000">
                                  <a:latin typeface="Cambria Math" panose="02040503050406030204" pitchFamily="18" charset="0"/>
                                </a:rPr>
                                <m:t>∆</m:t>
                              </m:r>
                              <m:sSub>
                                <m:sSubPr>
                                  <m:ctrlPr>
                                    <a:rPr lang="zh-CN" altLang="zh-CN" sz="2000" i="1">
                                      <a:latin typeface="Cambria Math"/>
                                    </a:rPr>
                                  </m:ctrlPr>
                                </m:sSubPr>
                                <m:e>
                                  <m:r>
                                    <a:rPr lang="en-US" altLang="zh-CN" sz="2000" b="1" i="1">
                                      <a:latin typeface="Cambria Math" panose="02040503050406030204" pitchFamily="18" charset="0"/>
                                    </a:rPr>
                                    <m:t>𝑷</m:t>
                                  </m:r>
                                </m:e>
                                <m:sub>
                                  <m:r>
                                    <a:rPr lang="en-US" altLang="zh-CN" sz="2000" i="1">
                                      <a:latin typeface="Cambria Math" panose="02040503050406030204" pitchFamily="18" charset="0"/>
                                    </a:rPr>
                                    <m:t>𝐺𝑁𝑆𝑆</m:t>
                                  </m:r>
                                </m:sub>
                              </m:sSub>
                            </m:e>
                          </m:mr>
                          <m:mr>
                            <m:e>
                              <m:r>
                                <a:rPr lang="en-US" altLang="zh-CN" sz="2000">
                                  <a:latin typeface="Cambria Math" panose="02040503050406030204" pitchFamily="18" charset="0"/>
                                </a:rPr>
                                <m:t>𝛻</m:t>
                              </m:r>
                              <m:r>
                                <a:rPr lang="en-US" altLang="zh-CN" sz="2000">
                                  <a:latin typeface="Cambria Math" panose="02040503050406030204" pitchFamily="18" charset="0"/>
                                </a:rPr>
                                <m:t>∆</m:t>
                              </m:r>
                              <m:sSub>
                                <m:sSubPr>
                                  <m:ctrlPr>
                                    <a:rPr lang="zh-CN" altLang="zh-CN" sz="2000" i="1">
                                      <a:latin typeface="Cambria Math"/>
                                    </a:rPr>
                                  </m:ctrlPr>
                                </m:sSubPr>
                                <m:e>
                                  <m:acc>
                                    <m:accPr>
                                      <m:chr m:val="̂"/>
                                      <m:ctrlPr>
                                        <a:rPr lang="zh-CN" altLang="zh-CN" sz="2000" i="1">
                                          <a:latin typeface="Cambria Math"/>
                                        </a:rPr>
                                      </m:ctrlPr>
                                    </m:accPr>
                                    <m:e>
                                      <m:r>
                                        <a:rPr lang="en-US" altLang="zh-CN" sz="2000" b="1" i="1">
                                          <a:latin typeface="Cambria Math" panose="02040503050406030204" pitchFamily="18" charset="0"/>
                                        </a:rPr>
                                        <m:t>𝝆</m:t>
                                      </m:r>
                                    </m:e>
                                  </m:acc>
                                </m:e>
                                <m:sub>
                                  <m:r>
                                    <a:rPr lang="en-US" altLang="zh-CN" sz="2000" i="1">
                                      <a:latin typeface="Cambria Math" panose="02040503050406030204" pitchFamily="18" charset="0"/>
                                    </a:rPr>
                                    <m:t>𝐼𝑁𝑆</m:t>
                                  </m:r>
                                </m:sub>
                              </m:sSub>
                              <m:r>
                                <a:rPr lang="en-US" altLang="zh-CN" sz="2000" i="1">
                                  <a:latin typeface="Cambria Math" panose="02040503050406030204" pitchFamily="18" charset="0"/>
                                </a:rPr>
                                <m:t>−</m:t>
                              </m:r>
                              <m:r>
                                <a:rPr lang="en-US" altLang="zh-CN" sz="2000" i="1">
                                  <a:latin typeface="Cambria Math" panose="02040503050406030204" pitchFamily="18" charset="0"/>
                                </a:rPr>
                                <m:t>𝜆</m:t>
                              </m:r>
                              <m:r>
                                <a:rPr lang="en-US" altLang="zh-CN" sz="2000">
                                  <a:latin typeface="Cambria Math" panose="02040503050406030204" pitchFamily="18" charset="0"/>
                                </a:rPr>
                                <m:t>𝛻</m:t>
                              </m:r>
                              <m:r>
                                <a:rPr lang="en-US" altLang="zh-CN" sz="2000">
                                  <a:latin typeface="Cambria Math" panose="02040503050406030204" pitchFamily="18" charset="0"/>
                                </a:rPr>
                                <m:t>∆</m:t>
                              </m:r>
                              <m:sSub>
                                <m:sSubPr>
                                  <m:ctrlPr>
                                    <a:rPr lang="zh-CN" altLang="zh-CN" sz="2000" i="1">
                                      <a:latin typeface="Cambria Math"/>
                                    </a:rPr>
                                  </m:ctrlPr>
                                </m:sSubPr>
                                <m:e>
                                  <m:r>
                                    <a:rPr lang="en-US" altLang="zh-CN" sz="2000" b="1" i="1">
                                      <a:latin typeface="Cambria Math" panose="02040503050406030204" pitchFamily="18" charset="0"/>
                                    </a:rPr>
                                    <m:t>𝝋</m:t>
                                  </m:r>
                                </m:e>
                                <m:sub>
                                  <m:r>
                                    <a:rPr lang="en-US" altLang="zh-CN" sz="2000" i="1">
                                      <a:latin typeface="Cambria Math" panose="02040503050406030204" pitchFamily="18" charset="0"/>
                                    </a:rPr>
                                    <m:t>𝐺𝑁𝑆𝑆</m:t>
                                  </m:r>
                                </m:sub>
                              </m:sSub>
                            </m:e>
                          </m:mr>
                        </m:m>
                      </m:e>
                    </m:d>
                  </m:oMath>
                </a14:m>
                <a:endParaRPr lang="en-US" altLang="zh-CN" sz="2000" dirty="0"/>
              </a:p>
              <a:p>
                <a:pPr>
                  <a:buFont typeface="Wingdings" panose="05000000000000000000" pitchFamily="2" charset="2"/>
                  <a:buChar char="l"/>
                </a:pPr>
                <a14:m>
                  <m:oMath xmlns:m="http://schemas.openxmlformats.org/officeDocument/2006/math">
                    <m:sSub>
                      <m:sSubPr>
                        <m:ctrlPr>
                          <a:rPr lang="zh-CN" altLang="zh-CN" sz="2000" i="1">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𝑯</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𝑘</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𝑃</m:t>
                        </m:r>
                      </m:sub>
                    </m:sSub>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effectLst/>
                            <a:latin typeface="Cambria Math"/>
                            <a:ea typeface="Cambria Math" panose="02040503050406030204" pitchFamily="18" charset="0"/>
                          </a:rPr>
                        </m:ctrlPr>
                      </m:dPr>
                      <m:e>
                        <m:m>
                          <m:mPr>
                            <m:mcs>
                              <m:mc>
                                <m:mcPr>
                                  <m:count m:val="5"/>
                                  <m:mcJc m:val="center"/>
                                </m:mcPr>
                              </m:mc>
                            </m:mcs>
                            <m:ctrlPr>
                              <a:rPr lang="zh-CN" altLang="zh-CN" sz="2000" i="1">
                                <a:effectLst/>
                                <a:latin typeface="Cambria Math"/>
                                <a:ea typeface="Cambria Math" panose="02040503050406030204" pitchFamily="18" charset="0"/>
                              </a:rPr>
                            </m:ctrlPr>
                          </m:mPr>
                          <m:m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𝑯</m:t>
                              </m:r>
                            </m:e>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×3</m:t>
                                  </m:r>
                                </m:sub>
                              </m:sSub>
                            </m:e>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𝑯</m:t>
                              </m:r>
                              <m:r>
                                <a:rPr lang="en-US" altLang="zh-CN" sz="2000" b="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effectLst/>
                                      <a:latin typeface="Cambria Math"/>
                                      <a:ea typeface="Cambria Math" panose="02040503050406030204" pitchFamily="18" charset="0"/>
                                    </a:rPr>
                                  </m:ctrlPr>
                                </m:dPr>
                                <m:e>
                                  <m:sSubSup>
                                    <m:sSubSupPr>
                                      <m:ctrlPr>
                                        <a:rPr lang="zh-CN" altLang="zh-CN" sz="2000" i="1">
                                          <a:effectLst/>
                                          <a:latin typeface="Cambria Math"/>
                                          <a:ea typeface="Cambria Math" panose="02040503050406030204" pitchFamily="18" charset="0"/>
                                        </a:rPr>
                                      </m:ctrlPr>
                                    </m:sSubSup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𝑹</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𝑏</m:t>
                                      </m:r>
                                    </m:sub>
                                    <m:sup>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𝑒</m:t>
                                      </m:r>
                                    </m:sup>
                                  </m:sSubSup>
                                  <m:sSubSup>
                                    <m:sSubSupPr>
                                      <m:ctrlPr>
                                        <a:rPr lang="zh-CN" altLang="zh-CN" sz="2000" i="1">
                                          <a:effectLst/>
                                          <a:latin typeface="Cambria Math"/>
                                          <a:ea typeface="Cambria Math" panose="02040503050406030204" pitchFamily="18" charset="0"/>
                                        </a:rPr>
                                      </m:ctrlPr>
                                    </m:sSubSup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𝓵</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𝐺𝑁𝑆𝑆</m:t>
                                      </m:r>
                                    </m:sub>
                                    <m:sup>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𝑏</m:t>
                                      </m:r>
                                    </m:sup>
                                  </m:sSubSup>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e>
                              </m:d>
                            </m:e>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×6</m:t>
                                  </m:r>
                                </m:sub>
                              </m:sSub>
                            </m:e>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sub>
                              </m:sSub>
                            </m:e>
                          </m:mr>
                        </m:m>
                      </m:e>
                    </m:d>
                  </m:oMath>
                </a14:m>
                <a:r>
                  <a:rPr lang="en-US" altLang="zh-CN" sz="2000" dirty="0">
                    <a:effectLst/>
                    <a:latin typeface="Times New Roman" panose="02020603050405020304" pitchFamily="18" charset="0"/>
                    <a:ea typeface="宋体" panose="02010600030101010101" pitchFamily="2" charset="-122"/>
                  </a:rPr>
                  <a:t> </a:t>
                </a:r>
              </a:p>
              <a:p>
                <a:pPr>
                  <a:buFont typeface="Wingdings" panose="05000000000000000000" pitchFamily="2" charset="2"/>
                  <a:buChar char="l"/>
                </a:pPr>
                <a14:m>
                  <m:oMath xmlns:m="http://schemas.openxmlformats.org/officeDocument/2006/math">
                    <m:sSub>
                      <m:sSubPr>
                        <m:ctrlPr>
                          <a:rPr lang="zh-CN" altLang="zh-CN" sz="2000" i="1">
                            <a:latin typeface="Cambria Math"/>
                          </a:rPr>
                        </m:ctrlPr>
                      </m:sSubPr>
                      <m:e>
                        <m:r>
                          <a:rPr lang="en-US" altLang="zh-CN" sz="2000" b="1" i="1">
                            <a:latin typeface="Cambria Math" panose="02040503050406030204" pitchFamily="18" charset="0"/>
                          </a:rPr>
                          <m:t>𝑯</m:t>
                        </m:r>
                      </m:e>
                      <m:sub>
                        <m:r>
                          <a:rPr lang="en-US" altLang="zh-CN" sz="2000" i="1">
                            <a:latin typeface="Cambria Math" panose="02040503050406030204" pitchFamily="18" charset="0"/>
                          </a:rPr>
                          <m:t>𝑘</m:t>
                        </m:r>
                        <m:r>
                          <a:rPr lang="en-US" altLang="zh-CN" sz="2000">
                            <a:latin typeface="Cambria Math" panose="02040503050406030204" pitchFamily="18" charset="0"/>
                          </a:rPr>
                          <m:t>,</m:t>
                        </m:r>
                        <m:r>
                          <a:rPr lang="en-US" altLang="zh-CN" sz="2000" i="1">
                            <a:latin typeface="Cambria Math" panose="02040503050406030204" pitchFamily="18" charset="0"/>
                          </a:rPr>
                          <m:t>𝜑</m:t>
                        </m:r>
                      </m:sub>
                    </m:sSub>
                    <m:r>
                      <a:rPr lang="en-US" altLang="zh-CN" sz="2000">
                        <a:latin typeface="Cambria Math" panose="02040503050406030204" pitchFamily="18" charset="0"/>
                      </a:rPr>
                      <m:t>=</m:t>
                    </m:r>
                    <m:d>
                      <m:dPr>
                        <m:begChr m:val="["/>
                        <m:endChr m:val="]"/>
                        <m:ctrlPr>
                          <a:rPr lang="zh-CN" altLang="zh-CN" sz="2000" i="1">
                            <a:latin typeface="Cambria Math"/>
                          </a:rPr>
                        </m:ctrlPr>
                      </m:dPr>
                      <m:e>
                        <m:m>
                          <m:mPr>
                            <m:mcs>
                              <m:mc>
                                <m:mcPr>
                                  <m:count m:val="5"/>
                                  <m:mcJc m:val="center"/>
                                </m:mcPr>
                              </m:mc>
                            </m:mcs>
                            <m:ctrlPr>
                              <a:rPr lang="zh-CN" altLang="zh-CN" sz="2000" i="1">
                                <a:latin typeface="Cambria Math"/>
                              </a:rPr>
                            </m:ctrlPr>
                          </m:mPr>
                          <m:mr>
                            <m:e>
                              <m:r>
                                <a:rPr lang="en-US" altLang="zh-CN" sz="2000" b="1" i="1">
                                  <a:latin typeface="Cambria Math" panose="02040503050406030204" pitchFamily="18" charset="0"/>
                                </a:rPr>
                                <m:t>𝑯</m:t>
                              </m:r>
                            </m:e>
                            <m:e>
                              <m:sSub>
                                <m:sSubPr>
                                  <m:ctrlPr>
                                    <a:rPr lang="zh-CN" altLang="zh-CN" sz="2000" i="1">
                                      <a:latin typeface="Cambria Math"/>
                                    </a:rPr>
                                  </m:ctrlPr>
                                </m:sSubPr>
                                <m:e>
                                  <m:r>
                                    <a:rPr lang="en-US" altLang="zh-CN" sz="2000" b="1" i="1">
                                      <a:latin typeface="Cambria Math" panose="02040503050406030204" pitchFamily="18" charset="0"/>
                                    </a:rPr>
                                    <m:t>𝟎</m:t>
                                  </m:r>
                                </m:e>
                                <m:sub>
                                  <m:r>
                                    <a:rPr lang="en-US" altLang="zh-CN" sz="2000" i="1">
                                      <a:latin typeface="Cambria Math" panose="02040503050406030204" pitchFamily="18" charset="0"/>
                                    </a:rPr>
                                    <m:t>𝑛</m:t>
                                  </m:r>
                                  <m:r>
                                    <a:rPr lang="en-US" altLang="zh-CN" sz="2000">
                                      <a:latin typeface="Cambria Math" panose="02040503050406030204" pitchFamily="18" charset="0"/>
                                    </a:rPr>
                                    <m:t>×3</m:t>
                                  </m:r>
                                </m:sub>
                              </m:sSub>
                            </m:e>
                            <m:e>
                              <m:r>
                                <a:rPr lang="en-US" altLang="zh-CN" sz="2000" b="0" i="1" smtClean="0">
                                  <a:latin typeface="Cambria Math" panose="02040503050406030204" pitchFamily="18" charset="0"/>
                                </a:rPr>
                                <m:t> </m:t>
                              </m:r>
                              <m:r>
                                <a:rPr lang="en-US" altLang="zh-CN" sz="2000" b="1" i="1">
                                  <a:latin typeface="Cambria Math" panose="02040503050406030204" pitchFamily="18" charset="0"/>
                                </a:rPr>
                                <m:t>𝑯</m:t>
                              </m:r>
                              <m:r>
                                <a:rPr lang="en-US" altLang="zh-CN" sz="2000" b="1">
                                  <a:latin typeface="Cambria Math" panose="02040503050406030204" pitchFamily="18" charset="0"/>
                                </a:rPr>
                                <m:t>∙</m:t>
                              </m:r>
                              <m:d>
                                <m:dPr>
                                  <m:begChr m:val="["/>
                                  <m:endChr m:val="]"/>
                                  <m:ctrlPr>
                                    <a:rPr lang="zh-CN" altLang="zh-CN" sz="2000" i="1">
                                      <a:latin typeface="Cambria Math"/>
                                    </a:rPr>
                                  </m:ctrlPr>
                                </m:dPr>
                                <m:e>
                                  <m:sSubSup>
                                    <m:sSubSupPr>
                                      <m:ctrlPr>
                                        <a:rPr lang="zh-CN" altLang="zh-CN" sz="2000" i="1">
                                          <a:latin typeface="Cambria Math"/>
                                        </a:rPr>
                                      </m:ctrlPr>
                                    </m:sSubSupPr>
                                    <m:e>
                                      <m:r>
                                        <a:rPr lang="en-US" altLang="zh-CN" sz="2000" b="1" i="1">
                                          <a:latin typeface="Cambria Math" panose="02040503050406030204" pitchFamily="18" charset="0"/>
                                        </a:rPr>
                                        <m:t>𝑹</m:t>
                                      </m:r>
                                    </m:e>
                                    <m:sub>
                                      <m:r>
                                        <a:rPr lang="en-US" altLang="zh-CN" sz="2000" i="1">
                                          <a:latin typeface="Cambria Math" panose="02040503050406030204" pitchFamily="18" charset="0"/>
                                        </a:rPr>
                                        <m:t>𝑏</m:t>
                                      </m:r>
                                    </m:sub>
                                    <m:sup>
                                      <m:r>
                                        <a:rPr lang="en-US" altLang="zh-CN" sz="2000" i="1">
                                          <a:latin typeface="Cambria Math" panose="02040503050406030204" pitchFamily="18" charset="0"/>
                                        </a:rPr>
                                        <m:t>𝑒</m:t>
                                      </m:r>
                                    </m:sup>
                                  </m:sSubSup>
                                  <m:sSubSup>
                                    <m:sSubSupPr>
                                      <m:ctrlPr>
                                        <a:rPr lang="zh-CN" altLang="zh-CN" sz="2000" i="1">
                                          <a:latin typeface="Cambria Math"/>
                                        </a:rPr>
                                      </m:ctrlPr>
                                    </m:sSubSupPr>
                                    <m:e>
                                      <m:r>
                                        <a:rPr lang="en-US" altLang="zh-CN" sz="2000" b="1" i="1">
                                          <a:latin typeface="Cambria Math" panose="02040503050406030204" pitchFamily="18" charset="0"/>
                                        </a:rPr>
                                        <m:t>𝓵</m:t>
                                      </m:r>
                                    </m:e>
                                    <m:sub>
                                      <m:r>
                                        <a:rPr lang="en-US" altLang="zh-CN" sz="2000" i="1">
                                          <a:latin typeface="Cambria Math" panose="02040503050406030204" pitchFamily="18" charset="0"/>
                                        </a:rPr>
                                        <m:t>𝐺𝑁𝑆𝑆</m:t>
                                      </m:r>
                                    </m:sub>
                                    <m:sup>
                                      <m:r>
                                        <a:rPr lang="en-US" altLang="zh-CN" sz="2000" i="1">
                                          <a:latin typeface="Cambria Math" panose="02040503050406030204" pitchFamily="18" charset="0"/>
                                        </a:rPr>
                                        <m:t>𝑏</m:t>
                                      </m:r>
                                    </m:sup>
                                  </m:sSubSup>
                                  <m:r>
                                    <a:rPr lang="en-US" altLang="zh-CN" sz="2000">
                                      <a:latin typeface="Cambria Math" panose="02040503050406030204" pitchFamily="18" charset="0"/>
                                    </a:rPr>
                                    <m:t>×</m:t>
                                  </m:r>
                                </m:e>
                              </m:d>
                            </m:e>
                            <m:e>
                              <m:sSub>
                                <m:sSubPr>
                                  <m:ctrlPr>
                                    <a:rPr lang="zh-CN" altLang="zh-CN" sz="2000" i="1">
                                      <a:latin typeface="Cambria Math"/>
                                    </a:rPr>
                                  </m:ctrlPr>
                                </m:sSubPr>
                                <m:e>
                                  <m:r>
                                    <a:rPr lang="en-US" altLang="zh-CN" sz="2000" b="1" i="1">
                                      <a:latin typeface="Cambria Math" panose="02040503050406030204" pitchFamily="18" charset="0"/>
                                    </a:rPr>
                                    <m:t>𝟎</m:t>
                                  </m:r>
                                </m:e>
                                <m:sub>
                                  <m:r>
                                    <a:rPr lang="en-US" altLang="zh-CN" sz="2000" i="1">
                                      <a:latin typeface="Cambria Math" panose="02040503050406030204" pitchFamily="18" charset="0"/>
                                    </a:rPr>
                                    <m:t>𝑛</m:t>
                                  </m:r>
                                  <m:r>
                                    <a:rPr lang="en-US" altLang="zh-CN" sz="2000">
                                      <a:latin typeface="Cambria Math" panose="02040503050406030204" pitchFamily="18" charset="0"/>
                                    </a:rPr>
                                    <m:t>×6</m:t>
                                  </m:r>
                                </m:sub>
                              </m:sSub>
                            </m:e>
                            <m:e>
                              <m:sSub>
                                <m:sSubPr>
                                  <m:ctrlPr>
                                    <a:rPr lang="zh-CN" altLang="zh-CN" sz="2000" i="1">
                                      <a:latin typeface="Cambria Math"/>
                                    </a:rPr>
                                  </m:ctrlPr>
                                </m:sSubPr>
                                <m:e>
                                  <m:r>
                                    <a:rPr lang="en-US" altLang="zh-CN" sz="2000" b="1" i="1">
                                      <a:latin typeface="Cambria Math" panose="02040503050406030204" pitchFamily="18" charset="0"/>
                                    </a:rPr>
                                    <m:t>𝚲</m:t>
                                  </m:r>
                                </m:e>
                                <m:sub>
                                  <m:r>
                                    <a:rPr lang="en-US" altLang="zh-CN" sz="2000" i="1">
                                      <a:latin typeface="Cambria Math" panose="02040503050406030204" pitchFamily="18" charset="0"/>
                                    </a:rPr>
                                    <m:t>𝑛</m:t>
                                  </m:r>
                                  <m:r>
                                    <a:rPr lang="en-US" altLang="zh-CN" sz="2000">
                                      <a:latin typeface="Cambria Math" panose="02040503050406030204" pitchFamily="18" charset="0"/>
                                    </a:rPr>
                                    <m:t>×</m:t>
                                  </m:r>
                                  <m:r>
                                    <a:rPr lang="en-US" altLang="zh-CN" sz="2000" i="1">
                                      <a:latin typeface="Cambria Math" panose="02040503050406030204" pitchFamily="18" charset="0"/>
                                    </a:rPr>
                                    <m:t>𝑛</m:t>
                                  </m:r>
                                </m:sub>
                              </m:sSub>
                            </m:e>
                          </m:mr>
                        </m:m>
                      </m:e>
                    </m:d>
                  </m:oMath>
                </a14:m>
                <a:endParaRPr lang="en-US" altLang="zh-CN" sz="2000" dirty="0"/>
              </a:p>
              <a:p>
                <a:pPr>
                  <a:buFont typeface="Wingdings" panose="05000000000000000000" pitchFamily="2" charset="2"/>
                  <a:buChar char="l"/>
                </a:pPr>
                <a14:m>
                  <m:oMath xmlns:m="http://schemas.openxmlformats.org/officeDocument/2006/math">
                    <m:sSub>
                      <m:sSubPr>
                        <m:ctrlPr>
                          <a:rPr lang="zh-CN" altLang="zh-CN" sz="2000" i="1">
                            <a:latin typeface="Cambria Math"/>
                          </a:rPr>
                        </m:ctrlPr>
                      </m:sSubPr>
                      <m:e>
                        <m:r>
                          <a:rPr lang="en-US" altLang="zh-CN" sz="2000" b="1" i="1">
                            <a:latin typeface="Cambria Math" panose="02040503050406030204" pitchFamily="18" charset="0"/>
                          </a:rPr>
                          <m:t>𝑯</m:t>
                        </m:r>
                      </m:e>
                      <m:sub>
                        <m:r>
                          <a:rPr lang="en-US" altLang="zh-CN" sz="2000" i="1">
                            <a:latin typeface="Cambria Math" panose="02040503050406030204" pitchFamily="18" charset="0"/>
                          </a:rPr>
                          <m:t>𝑘</m:t>
                        </m:r>
                        <m:r>
                          <a:rPr lang="en-US" altLang="zh-CN" sz="2000">
                            <a:latin typeface="Cambria Math" panose="02040503050406030204" pitchFamily="18" charset="0"/>
                          </a:rPr>
                          <m:t>,</m:t>
                        </m:r>
                        <m:r>
                          <a:rPr lang="en-US" altLang="zh-CN" sz="2000" i="1">
                            <a:latin typeface="Cambria Math" panose="02040503050406030204" pitchFamily="18" charset="0"/>
                          </a:rPr>
                          <m:t>𝜑</m:t>
                        </m:r>
                      </m:sub>
                    </m:sSub>
                    <m:r>
                      <a:rPr lang="en-US" altLang="zh-CN" sz="2000">
                        <a:latin typeface="Cambria Math" panose="02040503050406030204" pitchFamily="18" charset="0"/>
                      </a:rPr>
                      <m:t>=</m:t>
                    </m:r>
                    <m:d>
                      <m:dPr>
                        <m:begChr m:val="["/>
                        <m:endChr m:val="]"/>
                        <m:ctrlPr>
                          <a:rPr lang="zh-CN" altLang="zh-CN" sz="2000" i="1">
                            <a:latin typeface="Cambria Math"/>
                          </a:rPr>
                        </m:ctrlPr>
                      </m:dPr>
                      <m:e>
                        <m:m>
                          <m:mPr>
                            <m:mcs>
                              <m:mc>
                                <m:mcPr>
                                  <m:count m:val="4"/>
                                  <m:mcJc m:val="center"/>
                                </m:mcPr>
                              </m:mc>
                            </m:mcs>
                            <m:ctrlPr>
                              <a:rPr lang="zh-CN" altLang="zh-CN" sz="2000" i="1">
                                <a:latin typeface="Cambria Math"/>
                              </a:rPr>
                            </m:ctrlPr>
                          </m:mPr>
                          <m:mr>
                            <m:e>
                              <m:r>
                                <a:rPr lang="en-US" altLang="zh-CN" sz="2000" b="1" i="1">
                                  <a:latin typeface="Cambria Math" panose="02040503050406030204" pitchFamily="18" charset="0"/>
                                </a:rPr>
                                <m:t>𝑯</m:t>
                              </m:r>
                            </m:e>
                            <m:e>
                              <m:sSub>
                                <m:sSubPr>
                                  <m:ctrlPr>
                                    <a:rPr lang="zh-CN" altLang="zh-CN" sz="2000" i="1">
                                      <a:latin typeface="Cambria Math"/>
                                    </a:rPr>
                                  </m:ctrlPr>
                                </m:sSubPr>
                                <m:e>
                                  <m:r>
                                    <a:rPr lang="en-US" altLang="zh-CN" sz="2000" b="1" i="1">
                                      <a:latin typeface="Cambria Math" panose="02040503050406030204" pitchFamily="18" charset="0"/>
                                    </a:rPr>
                                    <m:t>𝟎</m:t>
                                  </m:r>
                                </m:e>
                                <m:sub>
                                  <m:r>
                                    <a:rPr lang="en-US" altLang="zh-CN" sz="2000" i="1">
                                      <a:latin typeface="Cambria Math" panose="02040503050406030204" pitchFamily="18" charset="0"/>
                                    </a:rPr>
                                    <m:t>𝑛</m:t>
                                  </m:r>
                                  <m:r>
                                    <a:rPr lang="en-US" altLang="zh-CN" sz="2000">
                                      <a:latin typeface="Cambria Math" panose="02040503050406030204" pitchFamily="18" charset="0"/>
                                    </a:rPr>
                                    <m:t>×3</m:t>
                                  </m:r>
                                </m:sub>
                              </m:sSub>
                            </m:e>
                            <m:e>
                              <m:r>
                                <a:rPr lang="en-US" altLang="zh-CN" sz="2000" b="1" i="1">
                                  <a:latin typeface="Cambria Math" panose="02040503050406030204" pitchFamily="18" charset="0"/>
                                </a:rPr>
                                <m:t>𝑯</m:t>
                              </m:r>
                              <m:r>
                                <a:rPr lang="en-US" altLang="zh-CN" sz="2000" b="1">
                                  <a:latin typeface="Cambria Math" panose="02040503050406030204" pitchFamily="18" charset="0"/>
                                </a:rPr>
                                <m:t>∙</m:t>
                              </m:r>
                              <m:d>
                                <m:dPr>
                                  <m:begChr m:val="["/>
                                  <m:endChr m:val="]"/>
                                  <m:ctrlPr>
                                    <a:rPr lang="zh-CN" altLang="zh-CN" sz="2000" i="1">
                                      <a:latin typeface="Cambria Math"/>
                                    </a:rPr>
                                  </m:ctrlPr>
                                </m:dPr>
                                <m:e>
                                  <m:sSubSup>
                                    <m:sSubSupPr>
                                      <m:ctrlPr>
                                        <a:rPr lang="zh-CN" altLang="zh-CN" sz="2000" i="1">
                                          <a:latin typeface="Cambria Math"/>
                                        </a:rPr>
                                      </m:ctrlPr>
                                    </m:sSubSupPr>
                                    <m:e>
                                      <m:r>
                                        <a:rPr lang="en-US" altLang="zh-CN" sz="2000" b="1" i="1">
                                          <a:latin typeface="Cambria Math" panose="02040503050406030204" pitchFamily="18" charset="0"/>
                                        </a:rPr>
                                        <m:t>𝑹</m:t>
                                      </m:r>
                                    </m:e>
                                    <m:sub>
                                      <m:r>
                                        <a:rPr lang="en-US" altLang="zh-CN" sz="2000" i="1">
                                          <a:latin typeface="Cambria Math" panose="02040503050406030204" pitchFamily="18" charset="0"/>
                                        </a:rPr>
                                        <m:t>𝑏</m:t>
                                      </m:r>
                                    </m:sub>
                                    <m:sup>
                                      <m:r>
                                        <a:rPr lang="en-US" altLang="zh-CN" sz="2000" i="1">
                                          <a:latin typeface="Cambria Math" panose="02040503050406030204" pitchFamily="18" charset="0"/>
                                        </a:rPr>
                                        <m:t>𝑒</m:t>
                                      </m:r>
                                    </m:sup>
                                  </m:sSubSup>
                                  <m:sSubSup>
                                    <m:sSubSupPr>
                                      <m:ctrlPr>
                                        <a:rPr lang="zh-CN" altLang="zh-CN" sz="2000" i="1">
                                          <a:latin typeface="Cambria Math"/>
                                        </a:rPr>
                                      </m:ctrlPr>
                                    </m:sSubSupPr>
                                    <m:e>
                                      <m:r>
                                        <a:rPr lang="en-US" altLang="zh-CN" sz="2000" b="1" i="1">
                                          <a:latin typeface="Cambria Math" panose="02040503050406030204" pitchFamily="18" charset="0"/>
                                        </a:rPr>
                                        <m:t>𝓵</m:t>
                                      </m:r>
                                    </m:e>
                                    <m:sub>
                                      <m:r>
                                        <a:rPr lang="en-US" altLang="zh-CN" sz="2000" i="1">
                                          <a:latin typeface="Cambria Math" panose="02040503050406030204" pitchFamily="18" charset="0"/>
                                        </a:rPr>
                                        <m:t>𝐺𝑁𝑆𝑆</m:t>
                                      </m:r>
                                    </m:sub>
                                    <m:sup>
                                      <m:r>
                                        <a:rPr lang="en-US" altLang="zh-CN" sz="2000" i="1">
                                          <a:latin typeface="Cambria Math" panose="02040503050406030204" pitchFamily="18" charset="0"/>
                                        </a:rPr>
                                        <m:t>𝑏</m:t>
                                      </m:r>
                                    </m:sup>
                                  </m:sSubSup>
                                  <m:r>
                                    <a:rPr lang="en-US" altLang="zh-CN" sz="2000">
                                      <a:latin typeface="Cambria Math" panose="02040503050406030204" pitchFamily="18" charset="0"/>
                                    </a:rPr>
                                    <m:t>×</m:t>
                                  </m:r>
                                </m:e>
                              </m:d>
                            </m:e>
                            <m:e>
                              <m:sSub>
                                <m:sSubPr>
                                  <m:ctrlPr>
                                    <a:rPr lang="zh-CN" altLang="zh-CN" sz="2000" i="1">
                                      <a:latin typeface="Cambria Math"/>
                                    </a:rPr>
                                  </m:ctrlPr>
                                </m:sSubPr>
                                <m:e>
                                  <m:r>
                                    <a:rPr lang="en-US" altLang="zh-CN" sz="2000" b="1" i="1">
                                      <a:latin typeface="Cambria Math" panose="02040503050406030204" pitchFamily="18" charset="0"/>
                                    </a:rPr>
                                    <m:t>𝟎</m:t>
                                  </m:r>
                                </m:e>
                                <m:sub>
                                  <m:r>
                                    <a:rPr lang="en-US" altLang="zh-CN" sz="2000" i="1">
                                      <a:latin typeface="Cambria Math" panose="02040503050406030204" pitchFamily="18" charset="0"/>
                                    </a:rPr>
                                    <m:t>𝑛</m:t>
                                  </m:r>
                                  <m:r>
                                    <a:rPr lang="en-US" altLang="zh-CN" sz="2000">
                                      <a:latin typeface="Cambria Math" panose="02040503050406030204" pitchFamily="18" charset="0"/>
                                    </a:rPr>
                                    <m:t>×6</m:t>
                                  </m:r>
                                </m:sub>
                              </m:sSub>
                            </m:e>
                          </m:mr>
                        </m:m>
                      </m:e>
                    </m:d>
                  </m:oMath>
                </a14:m>
                <a:endParaRPr lang="en-US" altLang="zh-CN" sz="2000" dirty="0"/>
              </a:p>
            </p:txBody>
          </p:sp>
        </mc:Choice>
        <mc:Fallback xmlns="">
          <p:sp>
            <p:nvSpPr>
              <p:cNvPr id="4" name="内容占位符 3"/>
              <p:cNvSpPr>
                <a:spLocks noGrp="1" noRot="1" noChangeAspect="1" noMove="1" noResize="1" noEditPoints="1" noAdjustHandles="1" noChangeArrowheads="1" noChangeShapeType="1" noTextEdit="1"/>
              </p:cNvSpPr>
              <p:nvPr>
                <p:ph sz="half" idx="2"/>
              </p:nvPr>
            </p:nvSpPr>
            <p:spPr>
              <a:xfrm>
                <a:off x="4556760" y="1484315"/>
                <a:ext cx="6830907" cy="3087685"/>
              </a:xfrm>
              <a:blipFill rotWithShape="0">
                <a:blip r:embed="rId3"/>
                <a:stretch>
                  <a:fillRect l="-1159" t="-1768"/>
                </a:stretch>
              </a:blipFill>
              <a:ln>
                <a:solidFill>
                  <a:schemeClr val="bg1"/>
                </a:solidFill>
              </a:ln>
            </p:spPr>
            <p:txBody>
              <a:bodyPr/>
              <a:lstStyle/>
              <a:p>
                <a:r>
                  <a:rPr lang="zh-CN" altLang="en-US">
                    <a:noFill/>
                  </a:rPr>
                  <a:t> </a:t>
                </a:r>
              </a:p>
            </p:txBody>
          </p:sp>
        </mc:Fallback>
      </mc:AlternateContent>
      <p:sp>
        <p:nvSpPr>
          <p:cNvPr id="5" name="灯片编号占位符 4"/>
          <p:cNvSpPr>
            <a:spLocks noGrp="1"/>
          </p:cNvSpPr>
          <p:nvPr>
            <p:ph type="sldNum" sz="quarter" idx="12"/>
          </p:nvPr>
        </p:nvSpPr>
        <p:spPr/>
        <p:txBody>
          <a:bodyPr/>
          <a:lstStyle/>
          <a:p>
            <a:pPr>
              <a:defRPr/>
            </a:pPr>
            <a:fld id="{EB919334-A80A-4102-B1A9-F205DD5892F5}" type="slidenum">
              <a:rPr lang="zh-CN" altLang="en-US" smtClean="0">
                <a:solidFill>
                  <a:srgbClr val="000000"/>
                </a:solidFill>
              </a:rPr>
              <a:pPr>
                <a:defRPr/>
              </a:pPr>
              <a:t>57</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6" name="矩形 5"/>
              <p:cNvSpPr/>
              <p:nvPr/>
            </p:nvSpPr>
            <p:spPr>
              <a:xfrm>
                <a:off x="878162" y="1857340"/>
                <a:ext cx="3552383" cy="29947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a:rPr>
                          </m:ctrlPr>
                        </m:dPr>
                        <m:e>
                          <m:eqArr>
                            <m:eqArrPr>
                              <m:ctrlPr>
                                <a:rPr lang="zh-CN" altLang="en-US" i="1">
                                  <a:latin typeface="Cambria Math"/>
                                </a:rPr>
                              </m:ctrlPr>
                            </m:eqArrPr>
                            <m:e>
                              <m:r>
                                <a:rPr lang="zh-CN" altLang="en-US" i="1">
                                  <a:latin typeface="Cambria Math" panose="02040503050406030204" pitchFamily="18" charset="0"/>
                                </a:rPr>
                                <m:t>𝛿</m:t>
                              </m:r>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𝒓</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𝝂</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0" i="1">
                                      <a:latin typeface="Cambria Math" panose="02040503050406030204" pitchFamily="18" charset="0"/>
                                    </a:rPr>
                                    <m:t>𝛿</m:t>
                                  </m:r>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e>
                            <m:e>
                              <m:r>
                                <a:rPr lang="zh-CN" altLang="en-US" b="0" i="0">
                                  <a:latin typeface="Cambria Math" panose="02040503050406030204" pitchFamily="18" charset="0"/>
                                </a:rPr>
                                <m:t>−2</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p>
                                <m:sSupPr>
                                  <m:ctrlPr>
                                    <a:rPr lang="zh-CN" altLang="en-US" b="0" i="1">
                                      <a:latin typeface="Cambria Math"/>
                                    </a:rPr>
                                  </m:ctrlPr>
                                </m:sSupPr>
                                <m:e>
                                  <m:r>
                                    <a:rPr lang="zh-CN" altLang="en-US" b="1" i="1">
                                      <a:latin typeface="Cambria Math" panose="02040503050406030204" pitchFamily="18" charset="0"/>
                                    </a:rPr>
                                    <m:t>𝒈</m:t>
                                  </m:r>
                                </m:e>
                                <m:sup>
                                  <m:r>
                                    <a:rPr lang="zh-CN" altLang="en-US" b="0" i="1">
                                      <a:latin typeface="Cambria Math" panose="02040503050406030204" pitchFamily="18" charset="0"/>
                                    </a:rPr>
                                    <m:t>𝑒</m:t>
                                  </m:r>
                                </m:sup>
                              </m:sSup>
                            </m:e>
                            <m:e>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𝝓</m:t>
                                      </m:r>
                                    </m:e>
                                  </m:acc>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0" i="0">
                                      <a:latin typeface="Cambria Math" panose="02040503050406030204" pitchFamily="18" charset="0"/>
                                    </a:rPr>
                                    <m:t>−</m:t>
                                  </m:r>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𝑖𝑏</m:t>
                                  </m:r>
                                </m:sub>
                                <m:sup>
                                  <m:r>
                                    <a:rPr lang="zh-CN" altLang="en-US" b="0" i="1">
                                      <a:latin typeface="Cambria Math" panose="02040503050406030204" pitchFamily="18" charset="0"/>
                                    </a:rPr>
                                    <m:t>𝑏</m:t>
                                  </m:r>
                                </m:sup>
                              </m:sSubSup>
                              <m:r>
                                <a:rPr lang="zh-CN" altLang="en-US" b="0" i="0">
                                  <a:latin typeface="Cambria Math" panose="02040503050406030204" pitchFamily="18" charset="0"/>
                                </a:rPr>
                                <m:t>−</m:t>
                              </m:r>
                              <m:d>
                                <m:dPr>
                                  <m:ctrlPr>
                                    <a:rPr lang="zh-CN" altLang="en-US" b="0" i="1">
                                      <a:latin typeface="Cambria Math"/>
                                    </a:rPr>
                                  </m:ctrlPr>
                                </m:dPr>
                                <m:e>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e>
                              </m:d>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𝒈</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𝑔</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𝑔</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𝑔</m:t>
                                  </m:r>
                                </m:sub>
                              </m:sSub>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𝒂</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𝑎</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𝑎</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𝑎</m:t>
                                  </m:r>
                                </m:sub>
                              </m:sSub>
                            </m:e>
                            <m:e>
                              <m:r>
                                <a:rPr lang="zh-CN" altLang="en-US" b="0" i="1" smtClean="0">
                                  <a:solidFill>
                                    <a:srgbClr val="FF0000"/>
                                  </a:solidFill>
                                  <a:latin typeface="Cambria Math" panose="02040503050406030204" pitchFamily="18" charset="0"/>
                                </a:rPr>
                                <m:t>𝛿</m:t>
                              </m:r>
                              <m:acc>
                                <m:accPr>
                                  <m:chr m:val="̇"/>
                                  <m:ctrlPr>
                                    <a:rPr lang="zh-CN" altLang="en-US" b="0" i="1">
                                      <a:solidFill>
                                        <a:srgbClr val="FF0000"/>
                                      </a:solidFill>
                                      <a:latin typeface="Cambria Math"/>
                                    </a:rPr>
                                  </m:ctrlPr>
                                </m:accPr>
                                <m:e>
                                  <m:r>
                                    <a:rPr lang="zh-CN" altLang="en-US" b="1" i="1">
                                      <a:solidFill>
                                        <a:srgbClr val="FF0000"/>
                                      </a:solidFill>
                                      <a:latin typeface="Cambria Math" panose="02040503050406030204" pitchFamily="18" charset="0"/>
                                    </a:rPr>
                                    <m:t>𝑵</m:t>
                                  </m:r>
                                </m:e>
                              </m:acc>
                              <m:r>
                                <a:rPr lang="zh-CN" altLang="en-US" b="0" i="0">
                                  <a:solidFill>
                                    <a:srgbClr val="FF0000"/>
                                  </a:solidFill>
                                  <a:latin typeface="Cambria Math" panose="02040503050406030204" pitchFamily="18" charset="0"/>
                                </a:rPr>
                                <m:t>&amp;=0</m:t>
                              </m:r>
                            </m:e>
                          </m:eqArr>
                        </m:e>
                      </m:d>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878162" y="1857340"/>
                <a:ext cx="3552383" cy="2994794"/>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内容占位符 2"/>
              <p:cNvSpPr txBox="1">
                <a:spLocks/>
              </p:cNvSpPr>
              <p:nvPr/>
            </p:nvSpPr>
            <p:spPr bwMode="auto">
              <a:xfrm>
                <a:off x="4430545" y="4572001"/>
                <a:ext cx="7609055" cy="10323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888" indent="-469888" algn="just"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mn-lt"/>
                    <a:ea typeface="+mn-ea"/>
                    <a:cs typeface="+mn-cs"/>
                  </a:defRPr>
                </a:lvl1pPr>
                <a:lvl2pPr marL="908028" indent="-436552" algn="just"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893" indent="-395278" algn="just"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20" indent="-387341" algn="just"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861" indent="-398453" algn="just"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Times New Roman" panose="02020603050405020304" pitchFamily="18" charset="0"/>
                    <a:cs typeface="Times New Roman" panose="02020603050405020304" pitchFamily="18" charset="0"/>
                  </a:rPr>
                  <a:t>INS</a:t>
                </a:r>
                <a:r>
                  <a:rPr lang="zh-CN" altLang="en-US" sz="2400" dirty="0"/>
                  <a:t>辅助模糊度固定</a:t>
                </a:r>
                <a:endParaRPr lang="en-US" altLang="zh-CN" sz="2400" dirty="0"/>
              </a:p>
              <a:p>
                <a:pPr>
                  <a:buFont typeface="Wingdings" panose="05000000000000000000" pitchFamily="2" charset="2"/>
                  <a:buChar char="l"/>
                </a:pPr>
                <a14:m>
                  <m:oMath xmlns:m="http://schemas.openxmlformats.org/officeDocument/2006/math">
                    <m:sSubSup>
                      <m:sSubSupPr>
                        <m:ctrlPr>
                          <a:rPr lang="zh-CN" altLang="en-US" sz="1800" b="1" i="1">
                            <a:solidFill>
                              <a:srgbClr val="000000"/>
                            </a:solidFill>
                            <a:latin typeface="Cambria Math"/>
                          </a:rPr>
                        </m:ctrlPr>
                      </m:sSubSupPr>
                      <m:e>
                        <m:r>
                          <a:rPr lang="zh-CN" altLang="en-US" sz="1800" b="1" i="1">
                            <a:solidFill>
                              <a:srgbClr val="000000"/>
                            </a:solidFill>
                            <a:latin typeface="Cambria Math" panose="02040503050406030204" pitchFamily="18" charset="0"/>
                          </a:rPr>
                          <m:t>𝑷</m:t>
                        </m:r>
                      </m:e>
                      <m:sub>
                        <m:r>
                          <a:rPr lang="zh-CN" altLang="en-US" sz="1800" i="1">
                            <a:solidFill>
                              <a:srgbClr val="000000"/>
                            </a:solidFill>
                            <a:latin typeface="Cambria Math" panose="02040503050406030204" pitchFamily="18" charset="0"/>
                          </a:rPr>
                          <m:t>𝛿</m:t>
                        </m:r>
                        <m:r>
                          <a:rPr lang="zh-CN" altLang="en-US" sz="1800" b="1" i="1">
                            <a:solidFill>
                              <a:srgbClr val="000000"/>
                            </a:solidFill>
                            <a:latin typeface="Cambria Math" panose="02040503050406030204" pitchFamily="18" charset="0"/>
                          </a:rPr>
                          <m:t>𝑵</m:t>
                        </m:r>
                      </m:sub>
                      <m:sup>
                        <m:r>
                          <a:rPr lang="zh-CN" altLang="en-US" sz="1800">
                            <a:solidFill>
                              <a:srgbClr val="000000"/>
                            </a:solidFill>
                            <a:latin typeface="Cambria Math" panose="02040503050406030204" pitchFamily="18" charset="0"/>
                          </a:rPr>
                          <m:t>+</m:t>
                        </m:r>
                      </m:sup>
                    </m:sSubSup>
                    <m:r>
                      <a:rPr lang="zh-CN" altLang="en-US" sz="1800">
                        <a:solidFill>
                          <a:srgbClr val="000000"/>
                        </a:solidFill>
                        <a:latin typeface="Cambria Math" panose="02040503050406030204" pitchFamily="18" charset="0"/>
                      </a:rPr>
                      <m:t>=</m:t>
                    </m:r>
                    <m:sSubSup>
                      <m:sSubSupPr>
                        <m:ctrlPr>
                          <a:rPr lang="zh-CN" altLang="en-US" sz="1800" i="1">
                            <a:solidFill>
                              <a:srgbClr val="000000"/>
                            </a:solidFill>
                            <a:latin typeface="Cambria Math"/>
                          </a:rPr>
                        </m:ctrlPr>
                      </m:sSubSupPr>
                      <m:e>
                        <m:r>
                          <a:rPr lang="zh-CN" altLang="en-US" sz="1800" b="1" i="1">
                            <a:solidFill>
                              <a:srgbClr val="000000"/>
                            </a:solidFill>
                            <a:latin typeface="Cambria Math" panose="02040503050406030204" pitchFamily="18" charset="0"/>
                          </a:rPr>
                          <m:t>𝑷</m:t>
                        </m:r>
                      </m:e>
                      <m:sub>
                        <m:r>
                          <a:rPr lang="zh-CN" altLang="en-US" sz="1800" i="1">
                            <a:solidFill>
                              <a:srgbClr val="000000"/>
                            </a:solidFill>
                            <a:latin typeface="Cambria Math" panose="02040503050406030204" pitchFamily="18" charset="0"/>
                          </a:rPr>
                          <m:t>𝛿</m:t>
                        </m:r>
                        <m:r>
                          <a:rPr lang="zh-CN" altLang="en-US" sz="1800" b="1" i="1">
                            <a:solidFill>
                              <a:srgbClr val="000000"/>
                            </a:solidFill>
                            <a:latin typeface="Cambria Math" panose="02040503050406030204" pitchFamily="18" charset="0"/>
                          </a:rPr>
                          <m:t>𝑵</m:t>
                        </m:r>
                      </m:sub>
                      <m:sup>
                        <m:r>
                          <a:rPr lang="zh-CN" altLang="en-US" sz="1800">
                            <a:solidFill>
                              <a:srgbClr val="000000"/>
                            </a:solidFill>
                            <a:latin typeface="Cambria Math" panose="02040503050406030204" pitchFamily="18" charset="0"/>
                          </a:rPr>
                          <m:t>−</m:t>
                        </m:r>
                      </m:sup>
                    </m:sSubSup>
                    <m:r>
                      <a:rPr lang="zh-CN" altLang="en-US" sz="1800">
                        <a:solidFill>
                          <a:srgbClr val="000000"/>
                        </a:solidFill>
                        <a:latin typeface="Cambria Math" panose="02040503050406030204" pitchFamily="18" charset="0"/>
                      </a:rPr>
                      <m:t>−</m:t>
                    </m:r>
                    <m:sSup>
                      <m:sSupPr>
                        <m:ctrlPr>
                          <a:rPr lang="zh-CN" altLang="en-US" sz="1800" i="1">
                            <a:solidFill>
                              <a:srgbClr val="000000"/>
                            </a:solidFill>
                            <a:latin typeface="Cambria Math"/>
                          </a:rPr>
                        </m:ctrlPr>
                      </m:sSupPr>
                      <m:e>
                        <m:r>
                          <a:rPr lang="zh-CN" altLang="en-US" sz="1800" i="1">
                            <a:solidFill>
                              <a:srgbClr val="000000"/>
                            </a:solidFill>
                            <a:latin typeface="Cambria Math" panose="02040503050406030204" pitchFamily="18" charset="0"/>
                          </a:rPr>
                          <m:t>𝜆</m:t>
                        </m:r>
                      </m:e>
                      <m:sup>
                        <m:r>
                          <a:rPr lang="zh-CN" altLang="en-US" sz="1800">
                            <a:solidFill>
                              <a:srgbClr val="000000"/>
                            </a:solidFill>
                            <a:latin typeface="Cambria Math" panose="02040503050406030204" pitchFamily="18" charset="0"/>
                          </a:rPr>
                          <m:t>2</m:t>
                        </m:r>
                      </m:sup>
                    </m:sSup>
                    <m:sSubSup>
                      <m:sSubSupPr>
                        <m:ctrlPr>
                          <a:rPr lang="zh-CN" altLang="en-US" sz="1800" i="1">
                            <a:solidFill>
                              <a:srgbClr val="000000"/>
                            </a:solidFill>
                            <a:latin typeface="Cambria Math"/>
                          </a:rPr>
                        </m:ctrlPr>
                      </m:sSubSupPr>
                      <m:e>
                        <m:r>
                          <a:rPr lang="zh-CN" altLang="en-US" sz="1800" b="1" i="1">
                            <a:solidFill>
                              <a:srgbClr val="000000"/>
                            </a:solidFill>
                            <a:latin typeface="Cambria Math" panose="02040503050406030204" pitchFamily="18" charset="0"/>
                          </a:rPr>
                          <m:t>𝑷</m:t>
                        </m:r>
                      </m:e>
                      <m:sub>
                        <m:r>
                          <a:rPr lang="zh-CN" altLang="en-US" sz="1800" i="1">
                            <a:solidFill>
                              <a:srgbClr val="000000"/>
                            </a:solidFill>
                            <a:latin typeface="Cambria Math" panose="02040503050406030204" pitchFamily="18" charset="0"/>
                          </a:rPr>
                          <m:t>𝛿</m:t>
                        </m:r>
                        <m:r>
                          <a:rPr lang="zh-CN" altLang="en-US" sz="1800" b="1" i="1">
                            <a:solidFill>
                              <a:srgbClr val="000000"/>
                            </a:solidFill>
                            <a:latin typeface="Cambria Math" panose="02040503050406030204" pitchFamily="18" charset="0"/>
                          </a:rPr>
                          <m:t>𝑵</m:t>
                        </m:r>
                      </m:sub>
                      <m:sup>
                        <m:r>
                          <a:rPr lang="zh-CN" altLang="en-US" sz="1800">
                            <a:solidFill>
                              <a:srgbClr val="000000"/>
                            </a:solidFill>
                            <a:latin typeface="Cambria Math" panose="02040503050406030204" pitchFamily="18" charset="0"/>
                          </a:rPr>
                          <m:t>−</m:t>
                        </m:r>
                      </m:sup>
                    </m:sSubSup>
                    <m:sSubSup>
                      <m:sSubSupPr>
                        <m:ctrlPr>
                          <a:rPr lang="zh-CN" altLang="en-US" sz="1800" i="1">
                            <a:solidFill>
                              <a:srgbClr val="000000"/>
                            </a:solidFill>
                            <a:latin typeface="Cambria Math"/>
                          </a:rPr>
                        </m:ctrlPr>
                      </m:sSubSupPr>
                      <m:e>
                        <m:sSup>
                          <m:sSupPr>
                            <m:ctrlPr>
                              <a:rPr lang="zh-CN" altLang="en-US" sz="1800" i="1">
                                <a:solidFill>
                                  <a:srgbClr val="000000"/>
                                </a:solidFill>
                                <a:latin typeface="Cambria Math"/>
                              </a:rPr>
                            </m:ctrlPr>
                          </m:sSupPr>
                          <m:e>
                            <m:d>
                              <m:dPr>
                                <m:ctrlPr>
                                  <a:rPr lang="zh-CN" altLang="en-US" sz="1800" i="1">
                                    <a:solidFill>
                                      <a:srgbClr val="000000"/>
                                    </a:solidFill>
                                    <a:latin typeface="Cambria Math"/>
                                  </a:rPr>
                                </m:ctrlPr>
                              </m:dPr>
                              <m:e>
                                <m:r>
                                  <a:rPr lang="zh-CN" altLang="en-US" sz="1800" b="1" i="1">
                                    <a:solidFill>
                                      <a:srgbClr val="000000"/>
                                    </a:solidFill>
                                    <a:latin typeface="Cambria Math" panose="02040503050406030204" pitchFamily="18" charset="0"/>
                                  </a:rPr>
                                  <m:t>𝑯</m:t>
                                </m:r>
                                <m:sSubSup>
                                  <m:sSubSupPr>
                                    <m:ctrlPr>
                                      <a:rPr lang="zh-CN" altLang="en-US" sz="1800" b="1" i="1" smtClean="0">
                                        <a:solidFill>
                                          <a:srgbClr val="FF0000"/>
                                        </a:solidFill>
                                        <a:latin typeface="Cambria Math"/>
                                      </a:rPr>
                                    </m:ctrlPr>
                                  </m:sSubSupPr>
                                  <m:e>
                                    <m:r>
                                      <a:rPr lang="zh-CN" altLang="en-US" sz="1800" b="1" i="1">
                                        <a:solidFill>
                                          <a:srgbClr val="FF0000"/>
                                        </a:solidFill>
                                        <a:latin typeface="Cambria Math" panose="02040503050406030204" pitchFamily="18" charset="0"/>
                                      </a:rPr>
                                      <m:t>𝑷</m:t>
                                    </m:r>
                                  </m:e>
                                  <m:sub>
                                    <m:r>
                                      <a:rPr lang="zh-CN" altLang="en-US" sz="1800" i="1">
                                        <a:solidFill>
                                          <a:srgbClr val="FF0000"/>
                                        </a:solidFill>
                                        <a:latin typeface="Cambria Math" panose="02040503050406030204" pitchFamily="18" charset="0"/>
                                      </a:rPr>
                                      <m:t>𝛿</m:t>
                                    </m:r>
                                    <m:r>
                                      <a:rPr lang="zh-CN" altLang="en-US" sz="1800" i="1">
                                        <a:solidFill>
                                          <a:srgbClr val="FF0000"/>
                                        </a:solidFill>
                                        <a:latin typeface="Cambria Math" panose="02040503050406030204" pitchFamily="18" charset="0"/>
                                      </a:rPr>
                                      <m:t>𝑟</m:t>
                                    </m:r>
                                  </m:sub>
                                  <m:sup>
                                    <m:r>
                                      <a:rPr lang="zh-CN" altLang="en-US" sz="1800">
                                        <a:solidFill>
                                          <a:srgbClr val="FF0000"/>
                                        </a:solidFill>
                                        <a:latin typeface="Cambria Math" panose="02040503050406030204" pitchFamily="18" charset="0"/>
                                      </a:rPr>
                                      <m:t>−</m:t>
                                    </m:r>
                                  </m:sup>
                                </m:sSubSup>
                                <m:sSup>
                                  <m:sSupPr>
                                    <m:ctrlPr>
                                      <a:rPr lang="zh-CN" altLang="en-US" sz="1800" b="1" i="1">
                                        <a:solidFill>
                                          <a:srgbClr val="000000"/>
                                        </a:solidFill>
                                        <a:latin typeface="Cambria Math"/>
                                      </a:rPr>
                                    </m:ctrlPr>
                                  </m:sSupPr>
                                  <m:e>
                                    <m:r>
                                      <a:rPr lang="zh-CN" altLang="en-US" sz="1800" b="1" i="1">
                                        <a:solidFill>
                                          <a:srgbClr val="000000"/>
                                        </a:solidFill>
                                        <a:latin typeface="Cambria Math" panose="02040503050406030204" pitchFamily="18" charset="0"/>
                                      </a:rPr>
                                      <m:t>𝑯</m:t>
                                    </m:r>
                                  </m:e>
                                  <m:sup>
                                    <m:r>
                                      <a:rPr lang="zh-CN" altLang="en-US" sz="1800" i="1">
                                        <a:solidFill>
                                          <a:srgbClr val="000000"/>
                                        </a:solidFill>
                                        <a:latin typeface="Cambria Math" panose="02040503050406030204" pitchFamily="18" charset="0"/>
                                      </a:rPr>
                                      <m:t>𝑇</m:t>
                                    </m:r>
                                  </m:sup>
                                </m:sSup>
                                <m:r>
                                  <a:rPr lang="zh-CN" altLang="en-US" sz="1800">
                                    <a:solidFill>
                                      <a:srgbClr val="000000"/>
                                    </a:solidFill>
                                    <a:latin typeface="Cambria Math" panose="02040503050406030204" pitchFamily="18" charset="0"/>
                                  </a:rPr>
                                  <m:t>+</m:t>
                                </m:r>
                                <m:sSup>
                                  <m:sSupPr>
                                    <m:ctrlPr>
                                      <a:rPr lang="zh-CN" altLang="en-US" sz="1800" i="1">
                                        <a:solidFill>
                                          <a:srgbClr val="000000"/>
                                        </a:solidFill>
                                        <a:latin typeface="Cambria Math"/>
                                      </a:rPr>
                                    </m:ctrlPr>
                                  </m:sSupPr>
                                  <m:e>
                                    <m:r>
                                      <a:rPr lang="zh-CN" altLang="en-US" sz="1800" i="1">
                                        <a:solidFill>
                                          <a:srgbClr val="000000"/>
                                        </a:solidFill>
                                        <a:latin typeface="Cambria Math" panose="02040503050406030204" pitchFamily="18" charset="0"/>
                                      </a:rPr>
                                      <m:t>𝜆</m:t>
                                    </m:r>
                                  </m:e>
                                  <m:sup>
                                    <m:r>
                                      <a:rPr lang="zh-CN" altLang="en-US" sz="1800">
                                        <a:solidFill>
                                          <a:srgbClr val="000000"/>
                                        </a:solidFill>
                                        <a:latin typeface="Cambria Math" panose="02040503050406030204" pitchFamily="18" charset="0"/>
                                      </a:rPr>
                                      <m:t>2</m:t>
                                    </m:r>
                                  </m:sup>
                                </m:sSup>
                                <m:sSubSup>
                                  <m:sSubSupPr>
                                    <m:ctrlPr>
                                      <a:rPr lang="zh-CN" altLang="en-US" sz="1800" i="1">
                                        <a:solidFill>
                                          <a:srgbClr val="000000"/>
                                        </a:solidFill>
                                        <a:latin typeface="Cambria Math"/>
                                      </a:rPr>
                                    </m:ctrlPr>
                                  </m:sSubSupPr>
                                  <m:e>
                                    <m:r>
                                      <a:rPr lang="zh-CN" altLang="en-US" sz="1800" b="1" i="1">
                                        <a:solidFill>
                                          <a:srgbClr val="000000"/>
                                        </a:solidFill>
                                        <a:latin typeface="Cambria Math" panose="02040503050406030204" pitchFamily="18" charset="0"/>
                                      </a:rPr>
                                      <m:t>𝑷</m:t>
                                    </m:r>
                                  </m:e>
                                  <m:sub>
                                    <m:r>
                                      <a:rPr lang="zh-CN" altLang="en-US" sz="1800" i="1">
                                        <a:solidFill>
                                          <a:srgbClr val="000000"/>
                                        </a:solidFill>
                                        <a:latin typeface="Cambria Math" panose="02040503050406030204" pitchFamily="18" charset="0"/>
                                      </a:rPr>
                                      <m:t>𝛿</m:t>
                                    </m:r>
                                    <m:r>
                                      <a:rPr lang="zh-CN" altLang="en-US" sz="1800" b="1" i="1">
                                        <a:solidFill>
                                          <a:srgbClr val="000000"/>
                                        </a:solidFill>
                                        <a:latin typeface="Cambria Math" panose="02040503050406030204" pitchFamily="18" charset="0"/>
                                      </a:rPr>
                                      <m:t>𝑵</m:t>
                                    </m:r>
                                  </m:sub>
                                  <m:sup>
                                    <m:r>
                                      <a:rPr lang="zh-CN" altLang="en-US" sz="1800">
                                        <a:solidFill>
                                          <a:srgbClr val="000000"/>
                                        </a:solidFill>
                                        <a:latin typeface="Cambria Math" panose="02040503050406030204" pitchFamily="18" charset="0"/>
                                      </a:rPr>
                                      <m:t>−</m:t>
                                    </m:r>
                                  </m:sup>
                                </m:sSubSup>
                                <m:r>
                                  <a:rPr lang="zh-CN" altLang="en-US" sz="1800">
                                    <a:solidFill>
                                      <a:srgbClr val="000000"/>
                                    </a:solidFill>
                                    <a:latin typeface="Cambria Math" panose="02040503050406030204" pitchFamily="18" charset="0"/>
                                  </a:rPr>
                                  <m:t>+</m:t>
                                </m:r>
                                <m:sSub>
                                  <m:sSubPr>
                                    <m:ctrlPr>
                                      <a:rPr lang="zh-CN" altLang="en-US" sz="1800" i="1">
                                        <a:solidFill>
                                          <a:srgbClr val="000000"/>
                                        </a:solidFill>
                                        <a:latin typeface="Cambria Math"/>
                                      </a:rPr>
                                    </m:ctrlPr>
                                  </m:sSubPr>
                                  <m:e>
                                    <m:r>
                                      <a:rPr lang="zh-CN" altLang="en-US" sz="1800" b="1" i="1">
                                        <a:solidFill>
                                          <a:srgbClr val="000000"/>
                                        </a:solidFill>
                                        <a:latin typeface="Cambria Math" panose="02040503050406030204" pitchFamily="18" charset="0"/>
                                      </a:rPr>
                                      <m:t>𝑹</m:t>
                                    </m:r>
                                  </m:e>
                                  <m:sub>
                                    <m:r>
                                      <a:rPr lang="zh-CN" altLang="en-US" sz="1800" i="1">
                                        <a:solidFill>
                                          <a:srgbClr val="000000"/>
                                        </a:solidFill>
                                        <a:latin typeface="Cambria Math" panose="02040503050406030204" pitchFamily="18" charset="0"/>
                                      </a:rPr>
                                      <m:t>𝜑</m:t>
                                    </m:r>
                                  </m:sub>
                                </m:sSub>
                              </m:e>
                            </m:d>
                          </m:e>
                          <m:sup>
                            <m:r>
                              <a:rPr lang="zh-CN" altLang="en-US" sz="1800">
                                <a:solidFill>
                                  <a:srgbClr val="000000"/>
                                </a:solidFill>
                                <a:latin typeface="Cambria Math" panose="02040503050406030204" pitchFamily="18" charset="0"/>
                              </a:rPr>
                              <m:t>−1</m:t>
                            </m:r>
                          </m:sup>
                        </m:sSup>
                        <m:r>
                          <a:rPr lang="zh-CN" altLang="en-US" sz="1800" b="1" i="1">
                            <a:solidFill>
                              <a:srgbClr val="000000"/>
                            </a:solidFill>
                            <a:latin typeface="Cambria Math" panose="02040503050406030204" pitchFamily="18" charset="0"/>
                          </a:rPr>
                          <m:t>𝑷</m:t>
                        </m:r>
                      </m:e>
                      <m:sub>
                        <m:r>
                          <a:rPr lang="zh-CN" altLang="en-US" sz="1800" i="1">
                            <a:solidFill>
                              <a:srgbClr val="000000"/>
                            </a:solidFill>
                            <a:latin typeface="Cambria Math" panose="02040503050406030204" pitchFamily="18" charset="0"/>
                          </a:rPr>
                          <m:t>𝛿</m:t>
                        </m:r>
                        <m:r>
                          <a:rPr lang="zh-CN" altLang="en-US" sz="1800" b="1" i="1">
                            <a:solidFill>
                              <a:srgbClr val="000000"/>
                            </a:solidFill>
                            <a:latin typeface="Cambria Math" panose="02040503050406030204" pitchFamily="18" charset="0"/>
                          </a:rPr>
                          <m:t>𝑵</m:t>
                        </m:r>
                      </m:sub>
                      <m:sup>
                        <m:r>
                          <a:rPr lang="zh-CN" altLang="en-US" sz="1800">
                            <a:solidFill>
                              <a:srgbClr val="000000"/>
                            </a:solidFill>
                            <a:latin typeface="Cambria Math" panose="02040503050406030204" pitchFamily="18" charset="0"/>
                          </a:rPr>
                          <m:t>−</m:t>
                        </m:r>
                      </m:sup>
                    </m:sSubSup>
                  </m:oMath>
                </a14:m>
                <a:endParaRPr lang="en-US" altLang="zh-CN" sz="2400" dirty="0"/>
              </a:p>
              <a:p>
                <a:pPr>
                  <a:buFont typeface="Wingdings" panose="05000000000000000000" pitchFamily="2" charset="2"/>
                  <a:buChar char="l"/>
                </a:pPr>
                <a:endParaRPr lang="en-US" altLang="zh-CN" sz="24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pPr marL="0" indent="0">
                  <a:buFont typeface="Wingdings" panose="05000000000000000000" pitchFamily="2" charset="2"/>
                  <a:buNone/>
                </a:pPr>
                <a:endParaRPr lang="en-US" altLang="zh-CN" sz="2000" dirty="0"/>
              </a:p>
              <a:p>
                <a:pPr>
                  <a:buFont typeface="Wingdings" panose="05000000000000000000" pitchFamily="2" charset="2"/>
                  <a:buChar char="l"/>
                </a:pPr>
                <a:endParaRPr lang="en-US" altLang="zh-CN" sz="1800" dirty="0"/>
              </a:p>
              <a:p>
                <a:endParaRPr lang="en-US" altLang="zh-CN" sz="2000" dirty="0"/>
              </a:p>
              <a:p>
                <a:endParaRPr lang="zh-CN" altLang="en-US" dirty="0"/>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4430545" y="4572001"/>
                <a:ext cx="7609055" cy="1032386"/>
              </a:xfrm>
              <a:prstGeom prst="rect">
                <a:avLst/>
              </a:prstGeom>
              <a:blipFill rotWithShape="0">
                <a:blip r:embed="rId5"/>
                <a:stretch>
                  <a:fillRect l="-1122" t="-65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9" name="流程图: 可选过程 8"/>
          <p:cNvSpPr/>
          <p:nvPr/>
        </p:nvSpPr>
        <p:spPr bwMode="auto">
          <a:xfrm>
            <a:off x="4836978" y="5777604"/>
            <a:ext cx="5118183" cy="530941"/>
          </a:xfrm>
          <a:prstGeom prst="flowChartAlternateProcess">
            <a:avLst/>
          </a:prstGeom>
          <a:solidFill>
            <a:schemeClr val="bg1">
              <a:lumMod val="95000"/>
            </a:schemeClr>
          </a:solidFill>
          <a:ln>
            <a:solidFill>
              <a:srgbClr val="00B050"/>
            </a:solidFill>
          </a:ln>
          <a:effectLst>
            <a:glow rad="139700">
              <a:srgbClr val="00B0F0">
                <a:alpha val="40000"/>
              </a:srgbClr>
            </a:glow>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r>
              <a:rPr lang="zh-CN" altLang="en-US" sz="2400" dirty="0">
                <a:latin typeface="楷体" panose="02010609060101010101" pitchFamily="49" charset="-122"/>
                <a:ea typeface="楷体" panose="02010609060101010101" pitchFamily="49" charset="-122"/>
              </a:rPr>
              <a:t>滤波更新后模糊度参数的方差将减小</a:t>
            </a:r>
            <a:endParaRPr kumimoji="0" lang="zh-CN" altLang="en-US"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
        <p:nvSpPr>
          <p:cNvPr id="7" name="文本框 6"/>
          <p:cNvSpPr txBox="1"/>
          <p:nvPr/>
        </p:nvSpPr>
        <p:spPr>
          <a:xfrm>
            <a:off x="10836470" y="3064471"/>
            <a:ext cx="877163" cy="369332"/>
          </a:xfrm>
          <a:prstGeom prst="rect">
            <a:avLst/>
          </a:prstGeom>
          <a:noFill/>
        </p:spPr>
        <p:txBody>
          <a:bodyPr wrap="none" rtlCol="0">
            <a:spAutoFit/>
          </a:bodyPr>
          <a:lstStyle/>
          <a:p>
            <a:r>
              <a:rPr lang="zh-CN" altLang="en-US" dirty="0"/>
              <a:t>浮点解</a:t>
            </a:r>
          </a:p>
        </p:txBody>
      </p:sp>
      <p:sp>
        <p:nvSpPr>
          <p:cNvPr id="10" name="文本框 9"/>
          <p:cNvSpPr txBox="1"/>
          <p:nvPr/>
        </p:nvSpPr>
        <p:spPr>
          <a:xfrm>
            <a:off x="10836470" y="3509959"/>
            <a:ext cx="877163" cy="369332"/>
          </a:xfrm>
          <a:prstGeom prst="rect">
            <a:avLst/>
          </a:prstGeom>
          <a:noFill/>
        </p:spPr>
        <p:txBody>
          <a:bodyPr wrap="none" rtlCol="0">
            <a:spAutoFit/>
          </a:bodyPr>
          <a:lstStyle/>
          <a:p>
            <a:r>
              <a:rPr lang="zh-CN" altLang="en-US" dirty="0"/>
              <a:t>浮点解</a:t>
            </a:r>
          </a:p>
        </p:txBody>
      </p:sp>
      <p:sp>
        <p:nvSpPr>
          <p:cNvPr id="11" name="文本框 10"/>
          <p:cNvSpPr txBox="1"/>
          <p:nvPr/>
        </p:nvSpPr>
        <p:spPr>
          <a:xfrm>
            <a:off x="9959307" y="3895563"/>
            <a:ext cx="877163" cy="369332"/>
          </a:xfrm>
          <a:prstGeom prst="rect">
            <a:avLst/>
          </a:prstGeom>
          <a:noFill/>
        </p:spPr>
        <p:txBody>
          <a:bodyPr wrap="none" rtlCol="0">
            <a:spAutoFit/>
          </a:bodyPr>
          <a:lstStyle/>
          <a:p>
            <a:r>
              <a:rPr lang="zh-CN" altLang="en-US" dirty="0"/>
              <a:t>固定解</a:t>
            </a:r>
          </a:p>
        </p:txBody>
      </p:sp>
    </p:spTree>
    <p:extLst>
      <p:ext uri="{BB962C8B-B14F-4D97-AF65-F5344CB8AC3E}">
        <p14:creationId xmlns:p14="http://schemas.microsoft.com/office/powerpoint/2010/main" val="23696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00"/>
                                        <p:tgtEl>
                                          <p:spTgt spid="4">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down)">
                                      <p:cBhvr>
                                        <p:cTn id="28" dur="500"/>
                                        <p:tgtEl>
                                          <p:spTgt spid="4">
                                            <p:txEl>
                                              <p:pRg st="5" end="5"/>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down)">
                                      <p:cBhvr>
                                        <p:cTn id="42" dur="500"/>
                                        <p:tgtEl>
                                          <p:spTgt spid="8">
                                            <p:txEl>
                                              <p:pRg st="0" end="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wipe(down)">
                                      <p:cBhvr>
                                        <p:cTn id="45" dur="500"/>
                                        <p:tgtEl>
                                          <p:spTgt spid="8">
                                            <p:txEl>
                                              <p:pRg st="1" end="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P spid="7"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RTK/INS</a:t>
            </a:r>
            <a:r>
              <a:rPr lang="zh-CN" altLang="en-US" dirty="0"/>
              <a:t>紧组合滤波模型（</a:t>
            </a:r>
            <a:r>
              <a:rPr lang="zh-CN" altLang="en-US" dirty="0">
                <a:solidFill>
                  <a:srgbClr val="0070C0"/>
                </a:solidFill>
                <a:latin typeface="Times New Roman" panose="02020603050405020304" pitchFamily="18" charset="0"/>
                <a:cs typeface="Times New Roman" panose="02020603050405020304" pitchFamily="18" charset="0"/>
              </a:rPr>
              <a:t>独立解算模糊度参数</a:t>
            </a:r>
            <a:r>
              <a:rPr lang="zh-CN" altLang="en-US" dirty="0"/>
              <a:t>）</a:t>
            </a:r>
          </a:p>
        </p:txBody>
      </p:sp>
      <mc:AlternateContent xmlns:mc="http://schemas.openxmlformats.org/markup-compatibility/2006" xmlns:a14="http://schemas.microsoft.com/office/drawing/2010/main">
        <mc:Choice Requires="a14">
          <p:sp>
            <p:nvSpPr>
              <p:cNvPr id="3" name="内容占位符 2"/>
              <p:cNvSpPr>
                <a:spLocks noGrp="1"/>
              </p:cNvSpPr>
              <p:nvPr>
                <p:ph sz="half" idx="1"/>
              </p:nvPr>
            </p:nvSpPr>
            <p:spPr>
              <a:xfrm>
                <a:off x="719669" y="1484315"/>
                <a:ext cx="4995331" cy="4897437"/>
              </a:xfrm>
            </p:spPr>
            <p:txBody>
              <a:bodyPr/>
              <a:lstStyle/>
              <a:p>
                <a:r>
                  <a:rPr lang="zh-CN" altLang="en-US" sz="2400" dirty="0"/>
                  <a:t>状态模型</a:t>
                </a:r>
                <a:endParaRPr lang="en-US" altLang="zh-CN" sz="2400" dirty="0"/>
              </a:p>
              <a:p>
                <a:endParaRPr lang="en-US" altLang="zh-CN" dirty="0"/>
              </a:p>
              <a:p>
                <a:endParaRPr lang="en-US" altLang="zh-CN" dirty="0"/>
              </a:p>
              <a:p>
                <a:endParaRPr lang="en-US" altLang="zh-CN" dirty="0"/>
              </a:p>
              <a:p>
                <a:endParaRPr lang="en-US" altLang="zh-CN" dirty="0"/>
              </a:p>
              <a:p>
                <a:endParaRPr lang="en-US" altLang="zh-CN" dirty="0"/>
              </a:p>
              <a:p>
                <a:r>
                  <a:rPr lang="zh-CN" altLang="en-US" sz="2400" dirty="0"/>
                  <a:t>量测模型</a:t>
                </a:r>
                <a:endParaRPr lang="en-US" altLang="zh-CN" sz="2400" dirty="0"/>
              </a:p>
              <a:p>
                <a:pPr>
                  <a:buFont typeface="Wingdings" panose="05000000000000000000" pitchFamily="2" charset="2"/>
                  <a:buChar char="l"/>
                </a:pPr>
                <a14:m>
                  <m:oMath xmlns:m="http://schemas.openxmlformats.org/officeDocument/2006/math">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𝒁</m:t>
                        </m:r>
                      </m:e>
                      <m:sub>
                        <m:r>
                          <a:rPr lang="en-US" altLang="zh-CN" sz="1800" i="1">
                            <a:solidFill>
                              <a:srgbClr val="000000"/>
                            </a:solidFill>
                            <a:latin typeface="Cambria Math" panose="02040503050406030204" pitchFamily="18" charset="0"/>
                          </a:rPr>
                          <m:t>𝑘</m:t>
                        </m:r>
                      </m:sub>
                    </m:sSub>
                    <m:r>
                      <a:rPr lang="en-US" altLang="zh-CN" sz="1800" i="1">
                        <a:solidFill>
                          <a:srgbClr val="000000"/>
                        </a:solidFill>
                        <a:latin typeface="Cambria Math" panose="02040503050406030204" pitchFamily="18" charset="0"/>
                      </a:rPr>
                      <m:t>=</m:t>
                    </m:r>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𝑯</m:t>
                        </m:r>
                      </m:e>
                      <m:sub>
                        <m:r>
                          <a:rPr lang="en-US" altLang="zh-CN" sz="1800" i="1">
                            <a:solidFill>
                              <a:srgbClr val="000000"/>
                            </a:solidFill>
                            <a:latin typeface="Cambria Math" panose="02040503050406030204" pitchFamily="18" charset="0"/>
                          </a:rPr>
                          <m:t>𝑘</m:t>
                        </m:r>
                      </m:sub>
                    </m:sSub>
                    <m:r>
                      <a:rPr lang="en-US" altLang="zh-CN" sz="1800" i="1">
                        <a:latin typeface="Cambria Math" panose="02040503050406030204" pitchFamily="18" charset="0"/>
                      </a:rPr>
                      <m:t>𝛿</m:t>
                    </m:r>
                    <m:sSub>
                      <m:sSubPr>
                        <m:ctrlPr>
                          <a:rPr lang="zh-CN" altLang="zh-CN" sz="1800" b="1" i="1">
                            <a:latin typeface="Cambria Math"/>
                          </a:rPr>
                        </m:ctrlPr>
                      </m:sSubPr>
                      <m:e>
                        <m:r>
                          <a:rPr lang="en-US" altLang="zh-CN" sz="1800" b="1" i="1">
                            <a:latin typeface="Cambria Math" panose="02040503050406030204" pitchFamily="18" charset="0"/>
                          </a:rPr>
                          <m:t>𝒙</m:t>
                        </m:r>
                      </m:e>
                      <m:sub>
                        <m:r>
                          <a:rPr lang="en-US" altLang="zh-CN" sz="1800" i="1">
                            <a:latin typeface="Cambria Math" panose="02040503050406030204" pitchFamily="18" charset="0"/>
                          </a:rPr>
                          <m:t>𝑘</m:t>
                        </m:r>
                      </m:sub>
                    </m:sSub>
                    <m:r>
                      <a:rPr lang="en-US" altLang="zh-CN" sz="1800" i="1">
                        <a:solidFill>
                          <a:srgbClr val="000000"/>
                        </a:solidFill>
                        <a:latin typeface="Cambria Math" panose="02040503050406030204" pitchFamily="18" charset="0"/>
                      </a:rPr>
                      <m:t>+</m:t>
                    </m:r>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𝑽</m:t>
                        </m:r>
                      </m:e>
                      <m:sub>
                        <m:r>
                          <a:rPr lang="en-US" altLang="zh-CN" sz="1800" i="1">
                            <a:solidFill>
                              <a:srgbClr val="000000"/>
                            </a:solidFill>
                            <a:latin typeface="Cambria Math" panose="02040503050406030204" pitchFamily="18" charset="0"/>
                          </a:rPr>
                          <m:t>𝑘</m:t>
                        </m:r>
                      </m:sub>
                    </m:sSub>
                  </m:oMath>
                </a14:m>
                <a:endParaRPr lang="en-US" altLang="zh-CN" sz="1800" dirty="0"/>
              </a:p>
              <a:p>
                <a:pPr>
                  <a:buFont typeface="Wingdings" panose="05000000000000000000" pitchFamily="2" charset="2"/>
                  <a:buChar char="l"/>
                </a:pPr>
                <a14:m>
                  <m:oMath xmlns:m="http://schemas.openxmlformats.org/officeDocument/2006/math">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𝒁</m:t>
                        </m:r>
                      </m:e>
                      <m:sub>
                        <m:r>
                          <a:rPr lang="en-US" altLang="zh-CN" sz="1800" i="1">
                            <a:solidFill>
                              <a:srgbClr val="000000"/>
                            </a:solidFill>
                            <a:latin typeface="Cambria Math" panose="02040503050406030204" pitchFamily="18" charset="0"/>
                          </a:rPr>
                          <m:t>𝑘</m:t>
                        </m:r>
                      </m:sub>
                    </m:sSub>
                    <m:r>
                      <a:rPr lang="en-US" altLang="zh-CN" sz="1800">
                        <a:solidFill>
                          <a:srgbClr val="000000"/>
                        </a:solidFill>
                        <a:latin typeface="Cambria Math" panose="02040503050406030204" pitchFamily="18" charset="0"/>
                      </a:rPr>
                      <m:t>=</m:t>
                    </m:r>
                    <m:r>
                      <a:rPr lang="en-US" altLang="zh-CN" sz="1800">
                        <a:solidFill>
                          <a:srgbClr val="000000"/>
                        </a:solidFill>
                        <a:latin typeface="Cambria Math" panose="02040503050406030204" pitchFamily="18" charset="0"/>
                      </a:rPr>
                      <m:t>𝛻</m:t>
                    </m:r>
                    <m:r>
                      <a:rPr lang="en-US" altLang="zh-CN" sz="1800">
                        <a:solidFill>
                          <a:srgbClr val="000000"/>
                        </a:solidFill>
                        <a:latin typeface="Cambria Math" panose="02040503050406030204" pitchFamily="18" charset="0"/>
                      </a:rPr>
                      <m:t>∆</m:t>
                    </m:r>
                    <m:sSub>
                      <m:sSubPr>
                        <m:ctrlPr>
                          <a:rPr lang="zh-CN" altLang="zh-CN" sz="1800" i="1">
                            <a:solidFill>
                              <a:srgbClr val="000000"/>
                            </a:solidFill>
                            <a:latin typeface="Cambria Math"/>
                          </a:rPr>
                        </m:ctrlPr>
                      </m:sSubPr>
                      <m:e>
                        <m:acc>
                          <m:accPr>
                            <m:chr m:val="̂"/>
                            <m:ctrlPr>
                              <a:rPr lang="zh-CN" altLang="zh-CN" sz="1800" i="1">
                                <a:solidFill>
                                  <a:srgbClr val="000000"/>
                                </a:solidFill>
                                <a:latin typeface="Cambria Math"/>
                              </a:rPr>
                            </m:ctrlPr>
                          </m:accPr>
                          <m:e>
                            <m:r>
                              <a:rPr lang="en-US" altLang="zh-CN" sz="1800" b="1" i="1">
                                <a:solidFill>
                                  <a:srgbClr val="000000"/>
                                </a:solidFill>
                                <a:latin typeface="Cambria Math" panose="02040503050406030204" pitchFamily="18" charset="0"/>
                              </a:rPr>
                              <m:t>𝝆</m:t>
                            </m:r>
                          </m:e>
                        </m:acc>
                      </m:e>
                      <m:sub>
                        <m:r>
                          <a:rPr lang="en-US" altLang="zh-CN" sz="1800" i="1">
                            <a:solidFill>
                              <a:srgbClr val="000000"/>
                            </a:solidFill>
                            <a:latin typeface="Cambria Math" panose="02040503050406030204" pitchFamily="18" charset="0"/>
                          </a:rPr>
                          <m:t>𝐼𝑁𝑆</m:t>
                        </m:r>
                      </m:sub>
                    </m:sSub>
                    <m:r>
                      <a:rPr lang="en-US" altLang="zh-CN" sz="1800" i="1">
                        <a:solidFill>
                          <a:srgbClr val="000000"/>
                        </a:solidFill>
                        <a:latin typeface="Cambria Math" panose="02040503050406030204" pitchFamily="18" charset="0"/>
                      </a:rPr>
                      <m:t>−</m:t>
                    </m:r>
                    <m:r>
                      <a:rPr lang="en-US" altLang="zh-CN" sz="1800" i="1">
                        <a:solidFill>
                          <a:srgbClr val="000000"/>
                        </a:solidFill>
                        <a:latin typeface="Cambria Math" panose="02040503050406030204" pitchFamily="18" charset="0"/>
                      </a:rPr>
                      <m:t>𝜆</m:t>
                    </m:r>
                    <m:r>
                      <a:rPr lang="en-US" altLang="zh-CN" sz="1800">
                        <a:solidFill>
                          <a:srgbClr val="000000"/>
                        </a:solidFill>
                        <a:latin typeface="Cambria Math" panose="02040503050406030204" pitchFamily="18" charset="0"/>
                      </a:rPr>
                      <m:t>𝛻</m:t>
                    </m:r>
                    <m:r>
                      <a:rPr lang="en-US" altLang="zh-CN" sz="1800">
                        <a:solidFill>
                          <a:srgbClr val="000000"/>
                        </a:solidFill>
                        <a:latin typeface="Cambria Math" panose="02040503050406030204" pitchFamily="18" charset="0"/>
                      </a:rPr>
                      <m:t>∆</m:t>
                    </m:r>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𝝋</m:t>
                        </m:r>
                      </m:e>
                      <m:sub>
                        <m:r>
                          <a:rPr lang="en-US" altLang="zh-CN" sz="1800" i="1">
                            <a:solidFill>
                              <a:srgbClr val="000000"/>
                            </a:solidFill>
                            <a:latin typeface="Cambria Math" panose="02040503050406030204" pitchFamily="18" charset="0"/>
                          </a:rPr>
                          <m:t>𝐺𝑁𝑆𝑆</m:t>
                        </m:r>
                      </m:sub>
                    </m:sSub>
                  </m:oMath>
                </a14:m>
                <a:endParaRPr lang="en-US" altLang="zh-CN" sz="1800" dirty="0"/>
              </a:p>
              <a:p>
                <a:pPr>
                  <a:buFont typeface="Wingdings" panose="05000000000000000000" pitchFamily="2" charset="2"/>
                  <a:buChar char="l"/>
                </a:pPr>
                <a14:m>
                  <m:oMath xmlns:m="http://schemas.openxmlformats.org/officeDocument/2006/math">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𝑯</m:t>
                        </m:r>
                      </m:e>
                      <m:sub>
                        <m:r>
                          <a:rPr lang="en-US" altLang="zh-CN" sz="1800" i="1">
                            <a:solidFill>
                              <a:srgbClr val="000000"/>
                            </a:solidFill>
                            <a:latin typeface="Cambria Math" panose="02040503050406030204" pitchFamily="18" charset="0"/>
                          </a:rPr>
                          <m:t>𝑘</m:t>
                        </m:r>
                        <m:r>
                          <a:rPr lang="en-US" altLang="zh-CN" sz="1800">
                            <a:solidFill>
                              <a:srgbClr val="000000"/>
                            </a:solidFill>
                            <a:latin typeface="Cambria Math" panose="02040503050406030204" pitchFamily="18" charset="0"/>
                          </a:rPr>
                          <m:t>,</m:t>
                        </m:r>
                        <m:r>
                          <a:rPr lang="en-US" altLang="zh-CN" sz="1800" i="1">
                            <a:solidFill>
                              <a:srgbClr val="000000"/>
                            </a:solidFill>
                            <a:latin typeface="Cambria Math" panose="02040503050406030204" pitchFamily="18" charset="0"/>
                          </a:rPr>
                          <m:t>𝜑</m:t>
                        </m:r>
                      </m:sub>
                    </m:sSub>
                    <m:r>
                      <a:rPr lang="en-US" altLang="zh-CN" sz="1800">
                        <a:solidFill>
                          <a:srgbClr val="000000"/>
                        </a:solidFill>
                        <a:latin typeface="Cambria Math" panose="02040503050406030204" pitchFamily="18" charset="0"/>
                      </a:rPr>
                      <m:t>=</m:t>
                    </m:r>
                    <m:d>
                      <m:dPr>
                        <m:begChr m:val="["/>
                        <m:endChr m:val="]"/>
                        <m:ctrlPr>
                          <a:rPr lang="zh-CN" altLang="zh-CN" sz="1800" i="1">
                            <a:solidFill>
                              <a:srgbClr val="000000"/>
                            </a:solidFill>
                            <a:latin typeface="Cambria Math"/>
                          </a:rPr>
                        </m:ctrlPr>
                      </m:dPr>
                      <m:e>
                        <m:m>
                          <m:mPr>
                            <m:mcs>
                              <m:mc>
                                <m:mcPr>
                                  <m:count m:val="4"/>
                                  <m:mcJc m:val="center"/>
                                </m:mcPr>
                              </m:mc>
                            </m:mcs>
                            <m:ctrlPr>
                              <a:rPr lang="zh-CN" altLang="zh-CN" sz="1800" i="1">
                                <a:solidFill>
                                  <a:srgbClr val="000000"/>
                                </a:solidFill>
                                <a:latin typeface="Cambria Math"/>
                              </a:rPr>
                            </m:ctrlPr>
                          </m:mPr>
                          <m:mr>
                            <m:e>
                              <m:r>
                                <a:rPr lang="en-US" altLang="zh-CN" sz="1800" b="1" i="1">
                                  <a:solidFill>
                                    <a:srgbClr val="000000"/>
                                  </a:solidFill>
                                  <a:latin typeface="Cambria Math" panose="02040503050406030204" pitchFamily="18" charset="0"/>
                                </a:rPr>
                                <m:t>𝑯</m:t>
                              </m:r>
                            </m:e>
                            <m:e>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𝟎</m:t>
                                  </m:r>
                                </m:e>
                                <m:sub>
                                  <m:r>
                                    <a:rPr lang="en-US" altLang="zh-CN" sz="1800" i="1">
                                      <a:solidFill>
                                        <a:srgbClr val="000000"/>
                                      </a:solidFill>
                                      <a:latin typeface="Cambria Math" panose="02040503050406030204" pitchFamily="18" charset="0"/>
                                    </a:rPr>
                                    <m:t>𝑛</m:t>
                                  </m:r>
                                  <m:r>
                                    <a:rPr lang="en-US" altLang="zh-CN" sz="1800">
                                      <a:solidFill>
                                        <a:srgbClr val="000000"/>
                                      </a:solidFill>
                                      <a:latin typeface="Cambria Math" panose="02040503050406030204" pitchFamily="18" charset="0"/>
                                    </a:rPr>
                                    <m:t>×3</m:t>
                                  </m:r>
                                </m:sub>
                              </m:sSub>
                            </m:e>
                            <m:e>
                              <m:r>
                                <a:rPr lang="en-US" altLang="zh-CN" sz="1800" b="1" i="1">
                                  <a:solidFill>
                                    <a:srgbClr val="000000"/>
                                  </a:solidFill>
                                  <a:latin typeface="Cambria Math" panose="02040503050406030204" pitchFamily="18" charset="0"/>
                                </a:rPr>
                                <m:t>𝑯</m:t>
                              </m:r>
                              <m:r>
                                <a:rPr lang="en-US" altLang="zh-CN" sz="1800" b="1">
                                  <a:solidFill>
                                    <a:srgbClr val="000000"/>
                                  </a:solidFill>
                                  <a:latin typeface="Cambria Math" panose="02040503050406030204" pitchFamily="18" charset="0"/>
                                </a:rPr>
                                <m:t>∙</m:t>
                              </m:r>
                              <m:d>
                                <m:dPr>
                                  <m:begChr m:val="["/>
                                  <m:endChr m:val="]"/>
                                  <m:ctrlPr>
                                    <a:rPr lang="zh-CN" altLang="zh-CN" sz="1800" i="1">
                                      <a:solidFill>
                                        <a:srgbClr val="000000"/>
                                      </a:solidFill>
                                      <a:latin typeface="Cambria Math"/>
                                    </a:rPr>
                                  </m:ctrlPr>
                                </m:dPr>
                                <m:e>
                                  <m:sSubSup>
                                    <m:sSubSupPr>
                                      <m:ctrlPr>
                                        <a:rPr lang="zh-CN" altLang="zh-CN" sz="1800" i="1">
                                          <a:solidFill>
                                            <a:srgbClr val="000000"/>
                                          </a:solidFill>
                                          <a:latin typeface="Cambria Math"/>
                                        </a:rPr>
                                      </m:ctrlPr>
                                    </m:sSubSupPr>
                                    <m:e>
                                      <m:r>
                                        <a:rPr lang="en-US" altLang="zh-CN" sz="1800" b="1" i="1">
                                          <a:solidFill>
                                            <a:srgbClr val="000000"/>
                                          </a:solidFill>
                                          <a:latin typeface="Cambria Math" panose="02040503050406030204" pitchFamily="18" charset="0"/>
                                        </a:rPr>
                                        <m:t>𝑹</m:t>
                                      </m:r>
                                    </m:e>
                                    <m:sub>
                                      <m:r>
                                        <a:rPr lang="en-US" altLang="zh-CN" sz="1800" i="1">
                                          <a:solidFill>
                                            <a:srgbClr val="000000"/>
                                          </a:solidFill>
                                          <a:latin typeface="Cambria Math" panose="02040503050406030204" pitchFamily="18" charset="0"/>
                                        </a:rPr>
                                        <m:t>𝑏</m:t>
                                      </m:r>
                                    </m:sub>
                                    <m:sup>
                                      <m:r>
                                        <a:rPr lang="en-US" altLang="zh-CN" sz="1800" i="1">
                                          <a:solidFill>
                                            <a:srgbClr val="000000"/>
                                          </a:solidFill>
                                          <a:latin typeface="Cambria Math" panose="02040503050406030204" pitchFamily="18" charset="0"/>
                                        </a:rPr>
                                        <m:t>𝑒</m:t>
                                      </m:r>
                                    </m:sup>
                                  </m:sSubSup>
                                  <m:sSubSup>
                                    <m:sSubSupPr>
                                      <m:ctrlPr>
                                        <a:rPr lang="zh-CN" altLang="zh-CN" sz="1800" i="1">
                                          <a:solidFill>
                                            <a:srgbClr val="000000"/>
                                          </a:solidFill>
                                          <a:latin typeface="Cambria Math"/>
                                        </a:rPr>
                                      </m:ctrlPr>
                                    </m:sSubSupPr>
                                    <m:e>
                                      <m:r>
                                        <a:rPr lang="en-US" altLang="zh-CN" sz="1800" b="1" i="1">
                                          <a:solidFill>
                                            <a:srgbClr val="000000"/>
                                          </a:solidFill>
                                          <a:latin typeface="Cambria Math" panose="02040503050406030204" pitchFamily="18" charset="0"/>
                                        </a:rPr>
                                        <m:t>𝓵</m:t>
                                      </m:r>
                                    </m:e>
                                    <m:sub>
                                      <m:r>
                                        <a:rPr lang="en-US" altLang="zh-CN" sz="1800" i="1">
                                          <a:solidFill>
                                            <a:srgbClr val="000000"/>
                                          </a:solidFill>
                                          <a:latin typeface="Cambria Math" panose="02040503050406030204" pitchFamily="18" charset="0"/>
                                        </a:rPr>
                                        <m:t>𝐺𝑁𝑆𝑆</m:t>
                                      </m:r>
                                    </m:sub>
                                    <m:sup>
                                      <m:r>
                                        <a:rPr lang="en-US" altLang="zh-CN" sz="1800" i="1">
                                          <a:solidFill>
                                            <a:srgbClr val="000000"/>
                                          </a:solidFill>
                                          <a:latin typeface="Cambria Math" panose="02040503050406030204" pitchFamily="18" charset="0"/>
                                        </a:rPr>
                                        <m:t>𝑏</m:t>
                                      </m:r>
                                    </m:sup>
                                  </m:sSubSup>
                                  <m:r>
                                    <a:rPr lang="en-US" altLang="zh-CN" sz="1800">
                                      <a:solidFill>
                                        <a:srgbClr val="000000"/>
                                      </a:solidFill>
                                      <a:latin typeface="Cambria Math" panose="02040503050406030204" pitchFamily="18" charset="0"/>
                                    </a:rPr>
                                    <m:t>×</m:t>
                                  </m:r>
                                </m:e>
                              </m:d>
                            </m:e>
                            <m:e>
                              <m:sSub>
                                <m:sSubPr>
                                  <m:ctrlPr>
                                    <a:rPr lang="zh-CN" altLang="zh-CN" sz="1800" i="1">
                                      <a:solidFill>
                                        <a:srgbClr val="000000"/>
                                      </a:solidFill>
                                      <a:latin typeface="Cambria Math"/>
                                    </a:rPr>
                                  </m:ctrlPr>
                                </m:sSubPr>
                                <m:e>
                                  <m:r>
                                    <a:rPr lang="en-US" altLang="zh-CN" sz="1800" b="1" i="1">
                                      <a:solidFill>
                                        <a:srgbClr val="000000"/>
                                      </a:solidFill>
                                      <a:latin typeface="Cambria Math" panose="02040503050406030204" pitchFamily="18" charset="0"/>
                                    </a:rPr>
                                    <m:t>𝟎</m:t>
                                  </m:r>
                                </m:e>
                                <m:sub>
                                  <m:r>
                                    <a:rPr lang="en-US" altLang="zh-CN" sz="1800" i="1">
                                      <a:solidFill>
                                        <a:srgbClr val="000000"/>
                                      </a:solidFill>
                                      <a:latin typeface="Cambria Math" panose="02040503050406030204" pitchFamily="18" charset="0"/>
                                    </a:rPr>
                                    <m:t>𝑛</m:t>
                                  </m:r>
                                  <m:r>
                                    <a:rPr lang="en-US" altLang="zh-CN" sz="1800">
                                      <a:solidFill>
                                        <a:srgbClr val="000000"/>
                                      </a:solidFill>
                                      <a:latin typeface="Cambria Math" panose="02040503050406030204" pitchFamily="18" charset="0"/>
                                    </a:rPr>
                                    <m:t>×6</m:t>
                                  </m:r>
                                </m:sub>
                              </m:sSub>
                            </m:e>
                          </m:mr>
                        </m:m>
                      </m:e>
                    </m:d>
                  </m:oMath>
                </a14:m>
                <a:endParaRPr lang="en-US" altLang="zh-CN" sz="1800" dirty="0"/>
              </a:p>
              <a:p>
                <a:endParaRPr lang="en-US" altLang="zh-CN" dirty="0"/>
              </a:p>
              <a:p>
                <a:pPr>
                  <a:buFont typeface="Wingdings" panose="05000000000000000000" pitchFamily="2" charset="2"/>
                  <a:buChar char="l"/>
                </a:pPr>
                <a:endParaRPr lang="en-US" altLang="zh-CN" sz="2000"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half" idx="1"/>
              </p:nvPr>
            </p:nvSpPr>
            <p:spPr>
              <a:xfrm>
                <a:off x="719669" y="1484315"/>
                <a:ext cx="4995331" cy="4897437"/>
              </a:xfrm>
              <a:blipFill rotWithShape="0">
                <a:blip r:embed="rId3"/>
                <a:stretch>
                  <a:fillRect l="-1585" t="-12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内容占位符 3"/>
              <p:cNvSpPr>
                <a:spLocks noGrp="1"/>
              </p:cNvSpPr>
              <p:nvPr>
                <p:ph sz="half" idx="2"/>
              </p:nvPr>
            </p:nvSpPr>
            <p:spPr>
              <a:xfrm>
                <a:off x="5394960" y="1484316"/>
                <a:ext cx="5992707" cy="3185192"/>
              </a:xfrm>
              <a:solidFill>
                <a:schemeClr val="bg1"/>
              </a:solidFill>
              <a:ln>
                <a:noFill/>
              </a:ln>
            </p:spPr>
            <p:txBody>
              <a:bodyPr/>
              <a:lstStyle/>
              <a:p>
                <a:r>
                  <a:rPr lang="en-US" altLang="zh-CN" sz="2400" dirty="0">
                    <a:latin typeface="Times New Roman" panose="02020603050405020304" pitchFamily="18" charset="0"/>
                    <a:cs typeface="Times New Roman" panose="02020603050405020304" pitchFamily="18" charset="0"/>
                  </a:rPr>
                  <a:t>INS</a:t>
                </a:r>
                <a:r>
                  <a:rPr lang="zh-CN" altLang="en-US" sz="2400" dirty="0"/>
                  <a:t>辅助模糊度固定</a:t>
                </a:r>
                <a:endParaRPr lang="en-US" altLang="zh-CN" sz="2400" dirty="0"/>
              </a:p>
              <a:p>
                <a:pPr>
                  <a:buFont typeface="Wingdings" panose="05000000000000000000" pitchFamily="2" charset="2"/>
                  <a:buChar char="l"/>
                </a:pPr>
                <a14:m>
                  <m:oMath xmlns:m="http://schemas.openxmlformats.org/officeDocument/2006/math">
                    <m:d>
                      <m:dPr>
                        <m:begChr m:val="["/>
                        <m:endChr m:val="]"/>
                        <m:ctrlPr>
                          <a:rPr lang="zh-CN" altLang="zh-CN" sz="2000" i="1">
                            <a:latin typeface="Cambria Math"/>
                            <a:ea typeface="Cambria Math" panose="02040503050406030204" pitchFamily="18" charset="0"/>
                          </a:rPr>
                        </m:ctrlPr>
                      </m:dPr>
                      <m:e>
                        <m:m>
                          <m:mPr>
                            <m:mcs>
                              <m:mc>
                                <m:mcPr>
                                  <m:count m:val="1"/>
                                  <m:mcJc m:val="center"/>
                                </m:mcPr>
                              </m:mc>
                            </m:mcs>
                            <m:ctrlPr>
                              <a:rPr lang="zh-CN" altLang="zh-CN" sz="2000" i="1">
                                <a:effectLst/>
                                <a:latin typeface="Cambria Math"/>
                                <a:ea typeface="Cambria Math" panose="02040503050406030204" pitchFamily="18" charset="0"/>
                              </a:rPr>
                            </m:ctrlPr>
                          </m:mPr>
                          <m:mr>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𝑃</m:t>
                                  </m:r>
                                </m:sub>
                              </m:sSub>
                            </m:e>
                          </m:mr>
                          <m:mr>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𝜑</m:t>
                                  </m:r>
                                </m:sub>
                              </m:sSub>
                            </m:e>
                          </m:mr>
                          <m:mr>
                            <m:e>
                              <m:sSub>
                                <m:sSubPr>
                                  <m:ctrlPr>
                                    <a:rPr lang="zh-CN" altLang="zh-CN" sz="2000" i="1" smtClean="0">
                                      <a:solidFill>
                                        <a:srgbClr val="FF0000"/>
                                      </a:solidFill>
                                      <a:effectLst/>
                                      <a:latin typeface="Cambria Math"/>
                                      <a:ea typeface="Cambria Math" panose="02040503050406030204" pitchFamily="18" charset="0"/>
                                    </a:rPr>
                                  </m:ctrlPr>
                                </m:sSubPr>
                                <m:e>
                                  <m:r>
                                    <a:rPr lang="en-US" altLang="zh-CN" sz="2000" b="1"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𝐼𝑁𝑆</m:t>
                                  </m:r>
                                </m:sub>
                              </m:sSub>
                            </m:e>
                          </m:mr>
                        </m:m>
                      </m:e>
                    </m:d>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effectLst/>
                            <a:latin typeface="Cambria Math"/>
                            <a:ea typeface="Cambria Math" panose="02040503050406030204" pitchFamily="18" charset="0"/>
                          </a:rPr>
                        </m:ctrlPr>
                      </m:dPr>
                      <m:e>
                        <m:m>
                          <m:mPr>
                            <m:mcs>
                              <m:mc>
                                <m:mcPr>
                                  <m:count m:val="2"/>
                                  <m:mcJc m:val="center"/>
                                </m:mcPr>
                              </m:mc>
                            </m:mcs>
                            <m:ctrlPr>
                              <a:rPr lang="zh-CN" altLang="zh-CN" sz="2000" i="1">
                                <a:effectLst/>
                                <a:latin typeface="Cambria Math"/>
                                <a:ea typeface="Cambria Math" panose="02040503050406030204" pitchFamily="18" charset="0"/>
                              </a:rPr>
                            </m:ctrlPr>
                          </m:mPr>
                          <m:m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𝑯</m:t>
                              </m:r>
                            </m:e>
                            <m:e>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𝑛</m:t>
                                  </m:r>
                                </m:sub>
                              </m:sSub>
                            </m:e>
                          </m:mr>
                          <m:m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𝑯</m:t>
                              </m:r>
                            </m:e>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𝚲</m:t>
                              </m:r>
                            </m:e>
                          </m:mr>
                          <m:mr>
                            <m:e>
                              <m:sSub>
                                <m:sSubPr>
                                  <m:ctrlPr>
                                    <a:rPr lang="zh-CN" altLang="zh-CN" sz="2000" i="1" smtClean="0">
                                      <a:solidFill>
                                        <a:srgbClr val="FF0000"/>
                                      </a:solidFill>
                                      <a:effectLst/>
                                      <a:latin typeface="Cambria Math"/>
                                      <a:ea typeface="Cambria Math" panose="02040503050406030204" pitchFamily="18" charset="0"/>
                                    </a:rPr>
                                  </m:ctrlPr>
                                </m:sSubPr>
                                <m:e>
                                  <m:r>
                                    <a:rPr lang="en-US" altLang="zh-CN" sz="2000" b="1"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𝑰</m:t>
                                  </m:r>
                                </m:e>
                                <m:sub>
                                  <m:r>
                                    <a:rPr lang="en-US" altLang="zh-CN" sz="200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3×3</m:t>
                                  </m:r>
                                </m:sub>
                              </m:sSub>
                            </m:e>
                            <m:e>
                              <m:sSub>
                                <m:sSubPr>
                                  <m:ctrlPr>
                                    <a:rPr lang="zh-CN" altLang="zh-CN" sz="2000" i="1" smtClean="0">
                                      <a:solidFill>
                                        <a:srgbClr val="FF0000"/>
                                      </a:solidFill>
                                      <a:effectLst/>
                                      <a:latin typeface="Cambria Math"/>
                                      <a:ea typeface="Cambria Math" panose="02040503050406030204" pitchFamily="18" charset="0"/>
                                    </a:rPr>
                                  </m:ctrlPr>
                                </m:sSubPr>
                                <m:e>
                                  <m:r>
                                    <a:rPr lang="en-US" altLang="zh-CN" sz="2000" b="1"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3×</m:t>
                                  </m:r>
                                  <m:r>
                                    <a:rPr lang="en-US" altLang="zh-CN" sz="2000"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𝑛</m:t>
                                  </m:r>
                                </m:sub>
                              </m:sSub>
                            </m:e>
                          </m:mr>
                        </m:m>
                      </m:e>
                    </m:d>
                    <m:d>
                      <m:dPr>
                        <m:begChr m:val="["/>
                        <m:endChr m:val="]"/>
                        <m:ctrlPr>
                          <a:rPr lang="zh-CN" altLang="zh-CN" sz="2000" i="1">
                            <a:effectLst/>
                            <a:latin typeface="Cambria Math"/>
                            <a:ea typeface="Cambria Math" panose="02040503050406030204" pitchFamily="18" charset="0"/>
                          </a:rPr>
                        </m:ctrlPr>
                      </m:dPr>
                      <m:e>
                        <m:m>
                          <m:mPr>
                            <m:mcs>
                              <m:mc>
                                <m:mcPr>
                                  <m:count m:val="1"/>
                                  <m:mcJc m:val="center"/>
                                </m:mcPr>
                              </m:mc>
                            </m:mcs>
                            <m:ctrlPr>
                              <a:rPr lang="zh-CN" altLang="zh-CN" sz="2000" i="1" smtClean="0">
                                <a:solidFill>
                                  <a:schemeClr val="tx1"/>
                                </a:solidFill>
                                <a:effectLst/>
                                <a:latin typeface="Cambria Math"/>
                                <a:ea typeface="Cambria Math" panose="02040503050406030204" pitchFamily="18" charset="0"/>
                              </a:rPr>
                            </m:ctrlPr>
                          </m:mPr>
                          <m:mr>
                            <m:e>
                              <m:r>
                                <a:rPr lang="en-US" altLang="zh-CN" sz="20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𝛿</m:t>
                              </m:r>
                              <m:sSub>
                                <m:sSubPr>
                                  <m:ctrlPr>
                                    <a:rPr lang="zh-CN" altLang="zh-CN" sz="2000" i="1">
                                      <a:solidFill>
                                        <a:schemeClr val="tx1"/>
                                      </a:solidFill>
                                      <a:effectLst/>
                                      <a:latin typeface="Cambria Math"/>
                                      <a:ea typeface="Cambria Math" panose="02040503050406030204" pitchFamily="18" charset="0"/>
                                    </a:rPr>
                                  </m:ctrlPr>
                                </m:sSubPr>
                                <m:e>
                                  <m:r>
                                    <a:rPr lang="en-US" altLang="zh-CN"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𝒑</m:t>
                                  </m:r>
                                </m:e>
                                <m:sub>
                                  <m:r>
                                    <a:rPr lang="en-US" altLang="zh-CN"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𝑟</m:t>
                                  </m:r>
                                </m:sub>
                              </m:sSub>
                            </m:e>
                          </m:mr>
                          <m:mr>
                            <m:e>
                              <m:r>
                                <a:rPr lang="en-US" altLang="zh-CN" sz="20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𝑵</m:t>
                              </m:r>
                            </m:e>
                          </m:mr>
                        </m:m>
                      </m:e>
                    </m:d>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effectLst/>
                            <a:latin typeface="Cambria Math"/>
                            <a:ea typeface="Cambria Math" panose="02040503050406030204" pitchFamily="18" charset="0"/>
                          </a:rPr>
                        </m:ctrlPr>
                      </m:dPr>
                      <m:e>
                        <m:m>
                          <m:mPr>
                            <m:mcs>
                              <m:mc>
                                <m:mcPr>
                                  <m:count m:val="1"/>
                                  <m:mcJc m:val="center"/>
                                </m:mcPr>
                              </m:mc>
                            </m:mcs>
                            <m:ctrlPr>
                              <a:rPr lang="zh-CN" altLang="zh-CN" sz="2000" i="1">
                                <a:effectLst/>
                                <a:latin typeface="Cambria Math"/>
                                <a:ea typeface="Cambria Math" panose="02040503050406030204" pitchFamily="18" charset="0"/>
                              </a:rPr>
                            </m:ctrlPr>
                          </m:mPr>
                          <m:mr>
                            <m:e>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𝑷</m:t>
                              </m:r>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0</m:t>
                                  </m:r>
                                </m:sub>
                              </m:sSub>
                            </m:e>
                          </m:mr>
                          <m:mr>
                            <m:e>
                              <m:r>
                                <m:rPr>
                                  <m:sty m:val="p"/>
                                </m:rPr>
                                <a:rPr lang="en-US" altLang="zh-CN" sz="2000">
                                  <a:effectLst/>
                                  <a:latin typeface="Cambria Math" panose="02040503050406030204" pitchFamily="18" charset="0"/>
                                  <a:ea typeface="宋体" panose="02010600030101010101" pitchFamily="2" charset="-122"/>
                                  <a:cs typeface="Times New Roman" panose="02020603050405020304" pitchFamily="18" charset="0"/>
                                </a:rPr>
                                <m:t>λ</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𝝋</m:t>
                              </m:r>
                              <m:r>
                                <a:rPr lang="en-US" altLang="zh-CN" sz="20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000" i="1">
                                      <a:effectLst/>
                                      <a:latin typeface="Cambria Math"/>
                                      <a:ea typeface="Cambria Math" panose="02040503050406030204" pitchFamily="18" charset="0"/>
                                    </a:rPr>
                                  </m:ctrlPr>
                                </m:sSubPr>
                                <m:e>
                                  <m:r>
                                    <a:rPr lang="en-US" altLang="zh-CN" sz="2000" b="1" i="1">
                                      <a:effectLst/>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2000">
                                      <a:effectLst/>
                                      <a:latin typeface="Cambria Math" panose="02040503050406030204" pitchFamily="18" charset="0"/>
                                      <a:ea typeface="宋体" panose="02010600030101010101" pitchFamily="2" charset="-122"/>
                                      <a:cs typeface="Times New Roman" panose="02020603050405020304" pitchFamily="18" charset="0"/>
                                    </a:rPr>
                                    <m:t>0</m:t>
                                  </m:r>
                                </m:sub>
                              </m:sSub>
                            </m:e>
                          </m:mr>
                          <m:mr>
                            <m:e>
                              <m:sSub>
                                <m:sSubPr>
                                  <m:ctrlPr>
                                    <a:rPr lang="zh-CN" altLang="zh-CN" sz="2000" i="1" smtClean="0">
                                      <a:solidFill>
                                        <a:srgbClr val="FF0000"/>
                                      </a:solidFill>
                                      <a:effectLst/>
                                      <a:latin typeface="Cambria Math"/>
                                      <a:ea typeface="Cambria Math" panose="02040503050406030204" pitchFamily="18" charset="0"/>
                                    </a:rPr>
                                  </m:ctrlPr>
                                </m:sSubPr>
                                <m:e>
                                  <m:r>
                                    <a:rPr lang="en-US" altLang="zh-CN" sz="2000" b="1" i="1">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3×1</m:t>
                                  </m:r>
                                </m:sub>
                              </m:sSub>
                            </m:e>
                          </m:mr>
                        </m:m>
                      </m:e>
                    </m:d>
                  </m:oMath>
                </a14:m>
                <a:endParaRPr lang="en-US" altLang="zh-CN" sz="2000" dirty="0"/>
              </a:p>
              <a:p>
                <a:pPr>
                  <a:buFont typeface="Wingdings" panose="05000000000000000000" pitchFamily="2" charset="2"/>
                  <a:buChar char="l"/>
                </a:pPr>
                <a:endParaRPr lang="en-US" altLang="zh-CN" sz="2000" dirty="0"/>
              </a:p>
              <a:p>
                <a:pPr>
                  <a:buFont typeface="Wingdings" panose="05000000000000000000" pitchFamily="2" charset="2"/>
                  <a:buChar char="l"/>
                </a:pPr>
                <a:endParaRPr lang="en-US" altLang="zh-CN" sz="2000" dirty="0"/>
              </a:p>
            </p:txBody>
          </p:sp>
        </mc:Choice>
        <mc:Fallback xmlns="">
          <p:sp>
            <p:nvSpPr>
              <p:cNvPr id="4" name="内容占位符 3"/>
              <p:cNvSpPr>
                <a:spLocks noGrp="1" noRot="1" noChangeAspect="1" noMove="1" noResize="1" noEditPoints="1" noAdjustHandles="1" noChangeArrowheads="1" noChangeShapeType="1" noTextEdit="1"/>
              </p:cNvSpPr>
              <p:nvPr>
                <p:ph sz="half" idx="2"/>
              </p:nvPr>
            </p:nvSpPr>
            <p:spPr>
              <a:xfrm>
                <a:off x="5394960" y="1484316"/>
                <a:ext cx="5992707" cy="3185192"/>
              </a:xfrm>
              <a:blipFill rotWithShape="0">
                <a:blip r:embed="rId4"/>
                <a:stretch>
                  <a:fillRect l="-1322" t="-2103"/>
                </a:stretch>
              </a:blipFill>
              <a:ln>
                <a:noFill/>
              </a:ln>
            </p:spPr>
            <p:txBody>
              <a:bodyPr/>
              <a:lstStyle/>
              <a:p>
                <a:r>
                  <a:rPr lang="zh-CN" altLang="en-US">
                    <a:noFill/>
                  </a:rPr>
                  <a:t> </a:t>
                </a:r>
              </a:p>
            </p:txBody>
          </p:sp>
        </mc:Fallback>
      </mc:AlternateContent>
      <p:sp>
        <p:nvSpPr>
          <p:cNvPr id="5" name="灯片编号占位符 4"/>
          <p:cNvSpPr>
            <a:spLocks noGrp="1"/>
          </p:cNvSpPr>
          <p:nvPr>
            <p:ph type="sldNum" sz="quarter" idx="12"/>
          </p:nvPr>
        </p:nvSpPr>
        <p:spPr/>
        <p:txBody>
          <a:bodyPr/>
          <a:lstStyle/>
          <a:p>
            <a:pPr>
              <a:defRPr/>
            </a:pPr>
            <a:fld id="{EB919334-A80A-4102-B1A9-F205DD5892F5}" type="slidenum">
              <a:rPr lang="zh-CN" altLang="en-US" smtClean="0">
                <a:solidFill>
                  <a:srgbClr val="000000"/>
                </a:solidFill>
              </a:rPr>
              <a:pPr>
                <a:defRPr/>
              </a:pPr>
              <a:t>58</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6" name="矩形 5"/>
              <p:cNvSpPr/>
              <p:nvPr/>
            </p:nvSpPr>
            <p:spPr>
              <a:xfrm>
                <a:off x="719667" y="1950686"/>
                <a:ext cx="3909906" cy="2718821"/>
              </a:xfrm>
              <a:prstGeom prst="rect">
                <a:avLst/>
              </a:prstGeom>
              <a:solidFill>
                <a:srgbClr val="FFFFFF"/>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a:rPr>
                          </m:ctrlPr>
                        </m:dPr>
                        <m:e>
                          <m:eqArr>
                            <m:eqArrPr>
                              <m:ctrlPr>
                                <a:rPr lang="zh-CN" altLang="en-US" i="1">
                                  <a:latin typeface="Cambria Math"/>
                                </a:rPr>
                              </m:ctrlPr>
                            </m:eqArrPr>
                            <m:e>
                              <m:r>
                                <a:rPr lang="zh-CN" altLang="en-US" i="1">
                                  <a:latin typeface="Cambria Math" panose="02040503050406030204" pitchFamily="18" charset="0"/>
                                </a:rPr>
                                <m:t>𝛿</m:t>
                              </m:r>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𝒓</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𝝂</m:t>
                                      </m:r>
                                    </m:e>
                                  </m:acc>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sSubSup>
                                <m:sSubSupPr>
                                  <m:ctrlPr>
                                    <a:rPr lang="zh-CN" altLang="en-US" b="0" i="1">
                                      <a:latin typeface="Cambria Math"/>
                                    </a:rPr>
                                  </m:ctrlPr>
                                </m:sSubSupPr>
                                <m:e>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sSup>
                                <m:sSupPr>
                                  <m:ctrlPr>
                                    <a:rPr lang="zh-CN" altLang="en-US" b="0" i="1">
                                      <a:latin typeface="Cambria Math"/>
                                    </a:rPr>
                                  </m:ctrlPr>
                                </m:sSupPr>
                                <m:e>
                                  <m:r>
                                    <a:rPr lang="zh-CN" altLang="en-US" b="0" i="1">
                                      <a:latin typeface="Cambria Math" panose="02040503050406030204" pitchFamily="18" charset="0"/>
                                    </a:rPr>
                                    <m:t>𝛿</m:t>
                                  </m:r>
                                  <m:r>
                                    <a:rPr lang="zh-CN" altLang="en-US" b="1" i="1">
                                      <a:latin typeface="Cambria Math" panose="02040503050406030204" pitchFamily="18" charset="0"/>
                                    </a:rPr>
                                    <m:t>𝒇</m:t>
                                  </m:r>
                                </m:e>
                                <m:sup>
                                  <m:r>
                                    <a:rPr lang="zh-CN" altLang="en-US" b="0" i="1">
                                      <a:latin typeface="Cambria Math" panose="02040503050406030204" pitchFamily="18" charset="0"/>
                                    </a:rPr>
                                    <m:t>𝑏</m:t>
                                  </m:r>
                                </m:sup>
                              </m:sSup>
                            </m:e>
                            <m:e>
                              <m:r>
                                <a:rPr lang="zh-CN" altLang="en-US" b="0" i="0">
                                  <a:latin typeface="Cambria Math" panose="02040503050406030204" pitchFamily="18" charset="0"/>
                                </a:rPr>
                                <m:t>−2</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𝝂</m:t>
                                  </m:r>
                                </m:e>
                                <m:sub>
                                  <m:r>
                                    <a:rPr lang="zh-CN" altLang="en-US" b="0" i="1">
                                      <a:latin typeface="Cambria Math" panose="02040503050406030204" pitchFamily="18" charset="0"/>
                                    </a:rPr>
                                    <m:t>𝑒𝑏</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r>
                                <a:rPr lang="zh-CN" altLang="en-US" b="0" i="1">
                                  <a:latin typeface="Cambria Math" panose="02040503050406030204" pitchFamily="18" charset="0"/>
                                </a:rPr>
                                <m:t>𝛿</m:t>
                              </m:r>
                              <m:sSup>
                                <m:sSupPr>
                                  <m:ctrlPr>
                                    <a:rPr lang="zh-CN" altLang="en-US" b="0" i="1">
                                      <a:latin typeface="Cambria Math"/>
                                    </a:rPr>
                                  </m:ctrlPr>
                                </m:sSupPr>
                                <m:e>
                                  <m:r>
                                    <a:rPr lang="zh-CN" altLang="en-US" b="1" i="1">
                                      <a:latin typeface="Cambria Math" panose="02040503050406030204" pitchFamily="18" charset="0"/>
                                    </a:rPr>
                                    <m:t>𝒈</m:t>
                                  </m:r>
                                </m:e>
                                <m:sup>
                                  <m:r>
                                    <a:rPr lang="zh-CN" altLang="en-US" b="0" i="1">
                                      <a:latin typeface="Cambria Math" panose="02040503050406030204" pitchFamily="18" charset="0"/>
                                    </a:rPr>
                                    <m:t>𝑒</m:t>
                                  </m:r>
                                </m:sup>
                              </m:sSup>
                            </m:e>
                            <m:e>
                              <m:sSubSup>
                                <m:sSubSupPr>
                                  <m:ctrlPr>
                                    <a:rPr lang="zh-CN" altLang="en-US" b="0" i="1">
                                      <a:latin typeface="Cambria Math"/>
                                    </a:rPr>
                                  </m:ctrlPr>
                                </m:sSubSupPr>
                                <m:e>
                                  <m:acc>
                                    <m:accPr>
                                      <m:chr m:val="̇"/>
                                      <m:ctrlPr>
                                        <a:rPr lang="zh-CN" altLang="en-US" b="0" i="1">
                                          <a:latin typeface="Cambria Math"/>
                                        </a:rPr>
                                      </m:ctrlPr>
                                    </m:accPr>
                                    <m:e>
                                      <m:r>
                                        <a:rPr lang="zh-CN" altLang="en-US" b="1" i="1">
                                          <a:latin typeface="Cambria Math" panose="02040503050406030204" pitchFamily="18" charset="0"/>
                                        </a:rPr>
                                        <m:t>𝝓</m:t>
                                      </m:r>
                                    </m:e>
                                  </m:acc>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&amp;=</m:t>
                              </m:r>
                              <m:sSubSup>
                                <m:sSubSupPr>
                                  <m:ctrlPr>
                                    <a:rPr lang="zh-CN" altLang="en-US" b="0" i="1">
                                      <a:latin typeface="Cambria Math"/>
                                    </a:rPr>
                                  </m:ctrlPr>
                                </m:sSubSupPr>
                                <m:e>
                                  <m:r>
                                    <a:rPr lang="zh-CN" altLang="en-US" b="0" i="0">
                                      <a:latin typeface="Cambria Math" panose="02040503050406030204" pitchFamily="18" charset="0"/>
                                    </a:rPr>
                                    <m:t>−</m:t>
                                  </m:r>
                                  <m:r>
                                    <a:rPr lang="zh-CN" altLang="en-US" b="1" i="1">
                                      <a:latin typeface="Cambria Math" panose="02040503050406030204" pitchFamily="18" charset="0"/>
                                    </a:rPr>
                                    <m:t>𝑹</m:t>
                                  </m:r>
                                </m:e>
                                <m:sub>
                                  <m:r>
                                    <a:rPr lang="zh-CN" altLang="en-US" b="0" i="1">
                                      <a:latin typeface="Cambria Math" panose="02040503050406030204" pitchFamily="18" charset="0"/>
                                    </a:rPr>
                                    <m:t>𝑏</m:t>
                                  </m:r>
                                </m:sub>
                                <m:sup>
                                  <m:r>
                                    <a:rPr lang="zh-CN" altLang="en-US" b="0" i="1">
                                      <a:latin typeface="Cambria Math" panose="02040503050406030204" pitchFamily="18" charset="0"/>
                                    </a:rPr>
                                    <m:t>𝑒</m:t>
                                  </m:r>
                                </m:sup>
                              </m:sSubSup>
                              <m:r>
                                <a:rPr lang="zh-CN" altLang="en-US" b="0" i="1">
                                  <a:latin typeface="Cambria Math" panose="02040503050406030204" pitchFamily="18" charset="0"/>
                                </a:rPr>
                                <m:t>𝛿</m:t>
                              </m:r>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𝑖𝑏</m:t>
                                  </m:r>
                                </m:sub>
                                <m:sup>
                                  <m:r>
                                    <a:rPr lang="zh-CN" altLang="en-US" b="0" i="1">
                                      <a:latin typeface="Cambria Math" panose="02040503050406030204" pitchFamily="18" charset="0"/>
                                    </a:rPr>
                                    <m:t>𝑏</m:t>
                                  </m:r>
                                </m:sup>
                              </m:sSubSup>
                              <m:r>
                                <a:rPr lang="zh-CN" altLang="en-US" b="0" i="0">
                                  <a:latin typeface="Cambria Math" panose="02040503050406030204" pitchFamily="18" charset="0"/>
                                </a:rPr>
                                <m:t>−</m:t>
                              </m:r>
                              <m:d>
                                <m:dPr>
                                  <m:ctrlPr>
                                    <a:rPr lang="zh-CN" altLang="en-US" b="0" i="1">
                                      <a:latin typeface="Cambria Math"/>
                                    </a:rPr>
                                  </m:ctrlPr>
                                </m:dPr>
                                <m:e>
                                  <m:sSubSup>
                                    <m:sSubSupPr>
                                      <m:ctrlPr>
                                        <a:rPr lang="zh-CN" altLang="en-US" b="0" i="1">
                                          <a:latin typeface="Cambria Math"/>
                                        </a:rPr>
                                      </m:ctrlPr>
                                    </m:sSubSupPr>
                                    <m:e>
                                      <m:r>
                                        <a:rPr lang="zh-CN" altLang="en-US" b="1" i="1">
                                          <a:latin typeface="Cambria Math" panose="02040503050406030204" pitchFamily="18" charset="0"/>
                                        </a:rPr>
                                        <m:t>𝝎</m:t>
                                      </m:r>
                                    </m:e>
                                    <m:sub>
                                      <m:r>
                                        <a:rPr lang="zh-CN" altLang="en-US" b="0" i="1">
                                          <a:latin typeface="Cambria Math" panose="02040503050406030204" pitchFamily="18" charset="0"/>
                                        </a:rPr>
                                        <m:t>𝑖𝑒</m:t>
                                      </m:r>
                                    </m:sub>
                                    <m:sup>
                                      <m:r>
                                        <a:rPr lang="zh-CN" altLang="en-US" b="0" i="1">
                                          <a:latin typeface="Cambria Math" panose="02040503050406030204" pitchFamily="18" charset="0"/>
                                        </a:rPr>
                                        <m:t>𝑒</m:t>
                                      </m:r>
                                    </m:sup>
                                  </m:sSubSup>
                                  <m:r>
                                    <a:rPr lang="zh-CN" altLang="en-US" b="0" i="0">
                                      <a:latin typeface="Cambria Math" panose="02040503050406030204" pitchFamily="18" charset="0"/>
                                    </a:rPr>
                                    <m:t>×</m:t>
                                  </m:r>
                                </m:e>
                              </m:d>
                              <m:sSubSup>
                                <m:sSubSupPr>
                                  <m:ctrlPr>
                                    <a:rPr lang="zh-CN" altLang="en-US" b="0" i="1">
                                      <a:latin typeface="Cambria Math"/>
                                    </a:rPr>
                                  </m:ctrlPr>
                                </m:sSubSupPr>
                                <m:e>
                                  <m:r>
                                    <a:rPr lang="zh-CN" altLang="en-US" b="1" i="1">
                                      <a:latin typeface="Cambria Math" panose="02040503050406030204" pitchFamily="18" charset="0"/>
                                    </a:rPr>
                                    <m:t>𝝓</m:t>
                                  </m:r>
                                </m:e>
                                <m:sub>
                                  <m:r>
                                    <a:rPr lang="zh-CN" altLang="en-US" b="0" i="1">
                                      <a:latin typeface="Cambria Math" panose="02040503050406030204" pitchFamily="18" charset="0"/>
                                    </a:rPr>
                                    <m:t>𝑏𝑒</m:t>
                                  </m:r>
                                </m:sub>
                                <m:sup>
                                  <m:r>
                                    <a:rPr lang="zh-CN" altLang="en-US" b="0" i="1">
                                      <a:latin typeface="Cambria Math" panose="02040503050406030204" pitchFamily="18" charset="0"/>
                                    </a:rPr>
                                    <m:t>𝑒</m:t>
                                  </m:r>
                                </m:sup>
                              </m:sSubSup>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𝒈</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𝑔</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𝑔</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𝑔</m:t>
                                  </m:r>
                                </m:sub>
                              </m:sSub>
                            </m:e>
                            <m:e>
                              <m:r>
                                <a:rPr lang="zh-CN" altLang="en-US" b="0" i="1">
                                  <a:latin typeface="Cambria Math" panose="02040503050406030204" pitchFamily="18" charset="0"/>
                                </a:rPr>
                                <m:t>𝛿</m:t>
                              </m:r>
                              <m:acc>
                                <m:accPr>
                                  <m:chr m:val="̇"/>
                                  <m:ctrlPr>
                                    <a:rPr lang="zh-CN" altLang="en-US" b="0" i="1">
                                      <a:latin typeface="Cambria Math"/>
                                    </a:rPr>
                                  </m:ctrlPr>
                                </m:accPr>
                                <m:e>
                                  <m:sSub>
                                    <m:sSubPr>
                                      <m:ctrlPr>
                                        <a:rPr lang="zh-CN" altLang="en-US" b="0" i="1">
                                          <a:latin typeface="Cambria Math"/>
                                        </a:rPr>
                                      </m:ctrlPr>
                                    </m:sSubPr>
                                    <m:e>
                                      <m:r>
                                        <a:rPr lang="zh-CN" altLang="en-US" b="1" i="1">
                                          <a:latin typeface="Cambria Math" panose="02040503050406030204" pitchFamily="18" charset="0"/>
                                        </a:rPr>
                                        <m:t>𝒃</m:t>
                                      </m:r>
                                    </m:e>
                                    <m:sub>
                                      <m:r>
                                        <a:rPr lang="zh-CN" altLang="en-US" b="1" i="1">
                                          <a:latin typeface="Cambria Math" panose="02040503050406030204" pitchFamily="18" charset="0"/>
                                        </a:rPr>
                                        <m:t>𝒂</m:t>
                                      </m:r>
                                    </m:sub>
                                  </m:sSub>
                                </m:e>
                              </m:acc>
                              <m:r>
                                <a:rPr lang="zh-CN" altLang="en-US" b="0" i="0">
                                  <a:latin typeface="Cambria Math" panose="02040503050406030204" pitchFamily="18" charset="0"/>
                                </a:rPr>
                                <m:t>&amp;=−</m:t>
                              </m:r>
                              <m:f>
                                <m:fPr>
                                  <m:ctrlPr>
                                    <a:rPr lang="zh-CN" altLang="en-US" b="0" i="1">
                                      <a:latin typeface="Cambria Math"/>
                                    </a:rPr>
                                  </m:ctrlPr>
                                </m:fPr>
                                <m:num>
                                  <m:r>
                                    <a:rPr lang="zh-CN" altLang="en-US" b="0" i="0">
                                      <a:latin typeface="Cambria Math" panose="02040503050406030204" pitchFamily="18" charset="0"/>
                                    </a:rPr>
                                    <m:t>1</m:t>
                                  </m:r>
                                </m:num>
                                <m:den>
                                  <m:sSub>
                                    <m:sSubPr>
                                      <m:ctrlPr>
                                        <a:rPr lang="zh-CN" altLang="en-US" b="0" i="1">
                                          <a:latin typeface="Cambria Math"/>
                                        </a:rPr>
                                      </m:ctrlPr>
                                    </m:sSubPr>
                                    <m:e>
                                      <m:r>
                                        <a:rPr lang="zh-CN" altLang="en-US" b="0" i="1">
                                          <a:latin typeface="Cambria Math" panose="02040503050406030204" pitchFamily="18" charset="0"/>
                                        </a:rPr>
                                        <m:t>𝜏</m:t>
                                      </m:r>
                                    </m:e>
                                    <m:sub>
                                      <m:sSub>
                                        <m:sSubPr>
                                          <m:ctrlPr>
                                            <a:rPr lang="zh-CN" altLang="en-US" b="0" i="1">
                                              <a:latin typeface="Cambria Math"/>
                                            </a:rPr>
                                          </m:ctrlPr>
                                        </m:sSubPr>
                                        <m:e>
                                          <m:r>
                                            <a:rPr lang="zh-CN" altLang="en-US" b="0" i="1">
                                              <a:latin typeface="Cambria Math" panose="02040503050406030204" pitchFamily="18" charset="0"/>
                                            </a:rPr>
                                            <m:t>𝑏</m:t>
                                          </m:r>
                                        </m:e>
                                        <m:sub>
                                          <m:r>
                                            <a:rPr lang="zh-CN" altLang="en-US" b="0" i="1">
                                              <a:latin typeface="Cambria Math" panose="02040503050406030204" pitchFamily="18" charset="0"/>
                                            </a:rPr>
                                            <m:t>𝑎</m:t>
                                          </m:r>
                                        </m:sub>
                                      </m:sSub>
                                    </m:sub>
                                  </m:sSub>
                                </m:den>
                              </m:f>
                              <m:r>
                                <a:rPr lang="zh-CN" altLang="en-US" b="0" i="1">
                                  <a:latin typeface="Cambria Math" panose="02040503050406030204" pitchFamily="18" charset="0"/>
                                </a:rPr>
                                <m:t>𝛿</m:t>
                              </m:r>
                              <m:sSub>
                                <m:sSubPr>
                                  <m:ctrlPr>
                                    <a:rPr lang="zh-CN" altLang="en-US" b="0" i="1">
                                      <a:latin typeface="Cambria Math"/>
                                    </a:rPr>
                                  </m:ctrlPr>
                                </m:sSubPr>
                                <m:e>
                                  <m:r>
                                    <a:rPr lang="zh-CN" altLang="en-US" b="1" i="1">
                                      <a:latin typeface="Cambria Math" panose="02040503050406030204" pitchFamily="18" charset="0"/>
                                    </a:rPr>
                                    <m:t>𝒃</m:t>
                                  </m:r>
                                </m:e>
                                <m:sub>
                                  <m:r>
                                    <a:rPr lang="zh-CN" altLang="en-US" b="0" i="1">
                                      <a:latin typeface="Cambria Math" panose="02040503050406030204" pitchFamily="18" charset="0"/>
                                    </a:rPr>
                                    <m:t>𝑎</m:t>
                                  </m:r>
                                </m:sub>
                              </m:sSub>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𝒘</m:t>
                                  </m:r>
                                </m:e>
                                <m:sub>
                                  <m:r>
                                    <a:rPr lang="zh-CN" altLang="en-US" b="0" i="1">
                                      <a:latin typeface="Cambria Math" panose="02040503050406030204" pitchFamily="18" charset="0"/>
                                    </a:rPr>
                                    <m:t>𝑎</m:t>
                                  </m:r>
                                </m:sub>
                              </m:sSub>
                            </m:e>
                          </m:eqArr>
                        </m:e>
                      </m:d>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719667" y="1950686"/>
                <a:ext cx="3909906" cy="2718821"/>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5910121" y="3266521"/>
                <a:ext cx="4962384" cy="1290161"/>
              </a:xfrm>
              <a:prstGeom prst="rect">
                <a:avLst/>
              </a:prstGeom>
              <a:solidFill>
                <a:srgbClr val="92D050">
                  <a:alpha val="60000"/>
                </a:srgbClr>
              </a:solidFill>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zh-CN" i="1">
                              <a:latin typeface="Cambria Math"/>
                              <a:ea typeface="Cambria Math" panose="02040503050406030204" pitchFamily="18" charset="0"/>
                            </a:rPr>
                          </m:ctrlPr>
                        </m:eqArrPr>
                        <m:e>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𝑵</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𝐻𝐻</m:t>
                              </m:r>
                            </m:sub>
                          </m:sSub>
                          <m:r>
                            <a:rPr lang="en-US" altLang="zh-CN">
                              <a:latin typeface="Cambria Math" panose="02040503050406030204" pitchFamily="18" charset="0"/>
                              <a:ea typeface="宋体" panose="02010600030101010101" pitchFamily="2" charset="-122"/>
                              <a:cs typeface="Times New Roman" panose="02020603050405020304" pitchFamily="18" charset="0"/>
                            </a:rPr>
                            <m:t>&amp;=</m:t>
                          </m:r>
                          <m:sSubSup>
                            <m:sSubSupPr>
                              <m:ctrlPr>
                                <a:rPr lang="zh-CN" altLang="zh-CN" i="1">
                                  <a:latin typeface="Cambria Math"/>
                                  <a:ea typeface="Cambria Math" panose="02040503050406030204" pitchFamily="18" charset="0"/>
                                </a:rPr>
                              </m:ctrlPr>
                            </m:sSubSupPr>
                            <m:e>
                              <m:r>
                                <a:rPr lang="en-US" altLang="zh-CN" b="1" i="1">
                                  <a:latin typeface="Cambria Math" panose="02040503050406030204" pitchFamily="18" charset="0"/>
                                  <a:ea typeface="宋体" panose="02010600030101010101" pitchFamily="2" charset="-122"/>
                                  <a:cs typeface="Times New Roman" panose="02020603050405020304" pitchFamily="18" charset="0"/>
                                </a:rPr>
                                <m:t>𝑵</m:t>
                              </m:r>
                            </m:e>
                            <m:sub>
                              <m:r>
                                <a:rPr lang="en-US" altLang="zh-CN" b="1" i="1">
                                  <a:latin typeface="Cambria Math" panose="02040503050406030204" pitchFamily="18" charset="0"/>
                                  <a:ea typeface="宋体" panose="02010600030101010101" pitchFamily="2" charset="-122"/>
                                  <a:cs typeface="Times New Roman" panose="02020603050405020304" pitchFamily="18" charset="0"/>
                                </a:rPr>
                                <m:t>𝑩𝑩</m:t>
                              </m:r>
                            </m:sub>
                            <m:sup>
                              <m:r>
                                <a:rPr lang="en-US" altLang="zh-CN" i="1">
                                  <a:latin typeface="Cambria Math" panose="02040503050406030204" pitchFamily="18" charset="0"/>
                                  <a:ea typeface="宋体" panose="02010600030101010101" pitchFamily="2" charset="-122"/>
                                  <a:cs typeface="Times New Roman" panose="02020603050405020304" pitchFamily="18" charset="0"/>
                                </a:rPr>
                                <m:t>𝑇</m:t>
                              </m:r>
                            </m:sup>
                          </m:sSubSup>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𝑃</m:t>
                              </m:r>
                              <m:r>
                                <a:rPr lang="en-US" altLang="zh-CN">
                                  <a:latin typeface="Cambria Math" panose="02040503050406030204" pitchFamily="18" charset="0"/>
                                  <a:ea typeface="宋体" panose="02010600030101010101" pitchFamily="2" charset="-122"/>
                                  <a:cs typeface="Times New Roman" panose="02020603050405020304" pitchFamily="18" charset="0"/>
                                </a:rPr>
                                <m:t>, </m:t>
                              </m:r>
                              <m:r>
                                <a:rPr lang="en-US" altLang="zh-CN" i="1">
                                  <a:latin typeface="Cambria Math" panose="02040503050406030204" pitchFamily="18" charset="0"/>
                                  <a:ea typeface="宋体" panose="02010600030101010101" pitchFamily="2" charset="-122"/>
                                  <a:cs typeface="Times New Roman" panose="02020603050405020304" pitchFamily="18" charset="0"/>
                                </a:rPr>
                                <m:t>𝜑</m:t>
                              </m:r>
                              <m:r>
                                <a:rPr lang="en-US" altLang="zh-CN">
                                  <a:latin typeface="Cambria Math" panose="02040503050406030204" pitchFamily="18" charset="0"/>
                                  <a:ea typeface="宋体" panose="02010600030101010101" pitchFamily="2" charset="-122"/>
                                  <a:cs typeface="Times New Roman" panose="02020603050405020304" pitchFamily="18" charset="0"/>
                                </a:rPr>
                                <m:t>, </m:t>
                              </m:r>
                              <m:r>
                                <a:rPr lang="en-US" altLang="zh-CN" i="1">
                                  <a:latin typeface="Cambria Math" panose="02040503050406030204" pitchFamily="18" charset="0"/>
                                  <a:ea typeface="宋体" panose="02010600030101010101" pitchFamily="2" charset="-122"/>
                                  <a:cs typeface="Times New Roman" panose="02020603050405020304" pitchFamily="18" charset="0"/>
                                </a:rPr>
                                <m:t>𝐼𝑁𝑆</m:t>
                              </m:r>
                            </m:sub>
                          </m:sSub>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𝐵𝐵</m:t>
                              </m:r>
                            </m:sub>
                          </m:sSub>
                        </m:e>
                        <m:e>
                          <m:r>
                            <a:rPr lang="en-US" altLang="zh-CN">
                              <a:latin typeface="Cambria Math" panose="02040503050406030204" pitchFamily="18" charset="0"/>
                              <a:ea typeface="宋体" panose="02010600030101010101" pitchFamily="2" charset="-122"/>
                              <a:cs typeface="Times New Roman" panose="02020603050405020304" pitchFamily="18" charset="0"/>
                            </a:rPr>
                            <m:t>&amp;</m:t>
                          </m:r>
                        </m:e>
                        <m:e>
                          <m:r>
                            <a:rPr lang="en-US" altLang="zh-CN">
                              <a:latin typeface="Cambria Math" panose="02040503050406030204" pitchFamily="18" charset="0"/>
                              <a:ea typeface="宋体" panose="02010600030101010101" pitchFamily="2" charset="-122"/>
                              <a:cs typeface="Times New Roman" panose="02020603050405020304" pitchFamily="18" charset="0"/>
                            </a:rPr>
                            <m:t>&amp;=</m:t>
                          </m:r>
                          <m:d>
                            <m:dPr>
                              <m:begChr m:val="["/>
                              <m:endChr m:val="]"/>
                              <m:ctrlPr>
                                <a:rPr lang="zh-CN" altLang="zh-CN" i="1">
                                  <a:latin typeface="Cambria Math"/>
                                  <a:ea typeface="Cambria Math" panose="02040503050406030204" pitchFamily="18" charset="0"/>
                                </a:rPr>
                              </m:ctrlPr>
                            </m:dPr>
                            <m:e>
                              <m:m>
                                <m:mPr>
                                  <m:mcs>
                                    <m:mc>
                                      <m:mcPr>
                                        <m:count m:val="2"/>
                                        <m:mcJc m:val="center"/>
                                      </m:mcPr>
                                    </m:mc>
                                  </m:mcs>
                                  <m:ctrlPr>
                                    <a:rPr lang="zh-CN" altLang="zh-CN" i="1">
                                      <a:latin typeface="Cambria Math"/>
                                      <a:ea typeface="Cambria Math" panose="02040503050406030204" pitchFamily="18" charset="0"/>
                                    </a:rPr>
                                  </m:ctrlPr>
                                </m:mPr>
                                <m:mr>
                                  <m:e>
                                    <m:sSub>
                                      <m:sSubPr>
                                        <m:ctrlPr>
                                          <a:rPr lang="zh-CN" altLang="zh-CN" i="1">
                                            <a:latin typeface="Cambria Math"/>
                                            <a:ea typeface="Cambria Math" panose="02040503050406030204" pitchFamily="18" charset="0"/>
                                          </a:rPr>
                                        </m:ctrlPr>
                                      </m:sSubPr>
                                      <m:e>
                                        <m:sSup>
                                          <m:sSupPr>
                                            <m:ctrlPr>
                                              <a:rPr lang="zh-CN" altLang="zh-CN" i="1">
                                                <a:latin typeface="Cambria Math"/>
                                                <a:ea typeface="Cambria Math" panose="02040503050406030204" pitchFamily="18" charset="0"/>
                                              </a:rPr>
                                            </m:ctrlPr>
                                          </m:sSupPr>
                                          <m:e>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e>
                                          <m:sup>
                                            <m:r>
                                              <a:rPr lang="en-US" altLang="zh-CN" i="1">
                                                <a:latin typeface="Cambria Math" panose="02040503050406030204" pitchFamily="18" charset="0"/>
                                                <a:ea typeface="宋体" panose="02010600030101010101" pitchFamily="2" charset="-122"/>
                                                <a:cs typeface="Times New Roman" panose="02020603050405020304" pitchFamily="18" charset="0"/>
                                              </a:rPr>
                                              <m:t>𝑇</m:t>
                                            </m:r>
                                          </m:sup>
                                        </m:sSup>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𝑃</m:t>
                                        </m:r>
                                      </m:sub>
                                    </m:sSub>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r>
                                      <a:rPr lang="en-US" altLang="zh-CN">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a:ea typeface="Cambria Math" panose="02040503050406030204" pitchFamily="18" charset="0"/>
                                          </a:rPr>
                                        </m:ctrlPr>
                                      </m:sSubPr>
                                      <m:e>
                                        <m:sSup>
                                          <m:sSupPr>
                                            <m:ctrlPr>
                                              <a:rPr lang="zh-CN" altLang="zh-CN" i="1">
                                                <a:latin typeface="Cambria Math"/>
                                                <a:ea typeface="Cambria Math" panose="02040503050406030204" pitchFamily="18" charset="0"/>
                                              </a:rPr>
                                            </m:ctrlPr>
                                          </m:sSupPr>
                                          <m:e>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e>
                                          <m:sup>
                                            <m:r>
                                              <a:rPr lang="en-US" altLang="zh-CN" i="1">
                                                <a:latin typeface="Cambria Math" panose="02040503050406030204" pitchFamily="18" charset="0"/>
                                                <a:ea typeface="宋体" panose="02010600030101010101" pitchFamily="2" charset="-122"/>
                                                <a:cs typeface="Times New Roman" panose="02020603050405020304" pitchFamily="18" charset="0"/>
                                              </a:rPr>
                                              <m:t>𝑇</m:t>
                                            </m:r>
                                          </m:sup>
                                        </m:sSup>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b="1" i="1">
                                            <a:latin typeface="Cambria Math" panose="02040503050406030204" pitchFamily="18" charset="0"/>
                                            <a:ea typeface="宋体" panose="02010600030101010101" pitchFamily="2" charset="-122"/>
                                            <a:cs typeface="Times New Roman" panose="02020603050405020304" pitchFamily="18" charset="0"/>
                                          </a:rPr>
                                          <m:t>𝝋</m:t>
                                        </m:r>
                                      </m:sub>
                                    </m:sSub>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r>
                                      <a:rPr lang="en-US" altLang="zh-CN">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solidFill>
                                              <a:srgbClr val="FF0000"/>
                                            </a:solidFill>
                                            <a:latin typeface="Cambria Math"/>
                                            <a:ea typeface="Cambria Math" panose="02040503050406030204" pitchFamily="18" charset="0"/>
                                          </a:rPr>
                                        </m:ctrlPr>
                                      </m:sSubPr>
                                      <m:e>
                                        <m:r>
                                          <a:rPr lang="en-US" altLang="zh-CN" b="1"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𝐼𝑁𝑆</m:t>
                                        </m:r>
                                      </m:sub>
                                    </m:sSub>
                                  </m:e>
                                  <m:e>
                                    <m:r>
                                      <a:rPr lang="en-US" altLang="zh-CN" i="1">
                                        <a:latin typeface="Cambria Math" panose="02040503050406030204" pitchFamily="18" charset="0"/>
                                        <a:ea typeface="宋体" panose="02010600030101010101" pitchFamily="2" charset="-122"/>
                                        <a:cs typeface="Times New Roman" panose="02020603050405020304" pitchFamily="18" charset="0"/>
                                      </a:rPr>
                                      <m:t>𝜆</m:t>
                                    </m:r>
                                    <m:sSup>
                                      <m:sSupPr>
                                        <m:ctrlPr>
                                          <a:rPr lang="zh-CN" altLang="zh-CN" i="1">
                                            <a:latin typeface="Cambria Math"/>
                                            <a:ea typeface="Cambria Math" panose="02040503050406030204" pitchFamily="18" charset="0"/>
                                          </a:rPr>
                                        </m:ctrlPr>
                                      </m:sSupPr>
                                      <m:e>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e>
                                      <m:sup>
                                        <m:r>
                                          <a:rPr lang="en-US" altLang="zh-CN" i="1">
                                            <a:latin typeface="Cambria Math" panose="02040503050406030204" pitchFamily="18" charset="0"/>
                                            <a:ea typeface="宋体" panose="02010600030101010101" pitchFamily="2" charset="-122"/>
                                            <a:cs typeface="Times New Roman" panose="02020603050405020304" pitchFamily="18" charset="0"/>
                                          </a:rPr>
                                          <m:t>𝑇</m:t>
                                        </m:r>
                                      </m:sup>
                                    </m:sSup>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b="1" i="1">
                                            <a:latin typeface="Cambria Math" panose="02040503050406030204" pitchFamily="18" charset="0"/>
                                            <a:ea typeface="宋体" panose="02010600030101010101" pitchFamily="2" charset="-122"/>
                                            <a:cs typeface="Times New Roman" panose="02020603050405020304" pitchFamily="18" charset="0"/>
                                          </a:rPr>
                                          <m:t>𝝋</m:t>
                                        </m:r>
                                      </m:sub>
                                    </m:sSub>
                                  </m:e>
                                </m:mr>
                                <m:mr>
                                  <m:e>
                                    <m:r>
                                      <a:rPr lang="en-US" altLang="zh-CN" i="1">
                                        <a:latin typeface="Cambria Math" panose="02040503050406030204" pitchFamily="18" charset="0"/>
                                        <a:ea typeface="宋体" panose="02010600030101010101" pitchFamily="2" charset="-122"/>
                                        <a:cs typeface="Times New Roman" panose="02020603050405020304" pitchFamily="18" charset="0"/>
                                      </a:rPr>
                                      <m:t>𝜆</m:t>
                                    </m:r>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b="1" i="1">
                                            <a:latin typeface="Cambria Math" panose="02040503050406030204" pitchFamily="18" charset="0"/>
                                            <a:ea typeface="宋体" panose="02010600030101010101" pitchFamily="2" charset="-122"/>
                                            <a:cs typeface="Times New Roman" panose="02020603050405020304" pitchFamily="18" charset="0"/>
                                          </a:rPr>
                                          <m:t>𝝋</m:t>
                                        </m:r>
                                      </m:sub>
                                    </m:sSub>
                                    <m:r>
                                      <a:rPr lang="en-US" altLang="zh-CN" b="1" i="1">
                                        <a:latin typeface="Cambria Math" panose="02040503050406030204" pitchFamily="18" charset="0"/>
                                        <a:ea typeface="宋体" panose="02010600030101010101" pitchFamily="2" charset="-122"/>
                                        <a:cs typeface="Times New Roman" panose="02020603050405020304" pitchFamily="18" charset="0"/>
                                      </a:rPr>
                                      <m:t>𝑯</m:t>
                                    </m:r>
                                  </m:e>
                                  <m:e>
                                    <m:sSup>
                                      <m:sSupPr>
                                        <m:ctrlPr>
                                          <a:rPr lang="zh-CN" altLang="zh-CN" i="1">
                                            <a:latin typeface="Cambria Math"/>
                                            <a:ea typeface="Cambria Math" panose="02040503050406030204" pitchFamily="18" charset="0"/>
                                          </a:rPr>
                                        </m:ctrlPr>
                                      </m:sSupPr>
                                      <m:e>
                                        <m:r>
                                          <a:rPr lang="en-US" altLang="zh-CN" i="1">
                                            <a:latin typeface="Cambria Math" panose="02040503050406030204" pitchFamily="18" charset="0"/>
                                            <a:ea typeface="宋体" panose="02010600030101010101" pitchFamily="2" charset="-122"/>
                                            <a:cs typeface="Times New Roman" panose="02020603050405020304" pitchFamily="18" charset="0"/>
                                          </a:rPr>
                                          <m:t>𝜆</m:t>
                                        </m:r>
                                      </m:e>
                                      <m:sup>
                                        <m:r>
                                          <a:rPr lang="en-US" altLang="zh-CN">
                                            <a:latin typeface="Cambria Math" panose="02040503050406030204" pitchFamily="18" charset="0"/>
                                            <a:ea typeface="宋体" panose="02010600030101010101" pitchFamily="2" charset="-122"/>
                                            <a:cs typeface="Times New Roman" panose="02020603050405020304" pitchFamily="18" charset="0"/>
                                          </a:rPr>
                                          <m:t>2</m:t>
                                        </m:r>
                                      </m:sup>
                                    </m:sSup>
                                    <m:sSub>
                                      <m:sSubPr>
                                        <m:ctrlPr>
                                          <a:rPr lang="zh-CN" altLang="zh-CN" i="1">
                                            <a:latin typeface="Cambria Math"/>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𝑾</m:t>
                                        </m:r>
                                      </m:e>
                                      <m:sub>
                                        <m:r>
                                          <a:rPr lang="en-US" altLang="zh-CN" b="1" i="1">
                                            <a:latin typeface="Cambria Math" panose="02040503050406030204" pitchFamily="18" charset="0"/>
                                            <a:ea typeface="宋体" panose="02010600030101010101" pitchFamily="2" charset="-122"/>
                                            <a:cs typeface="Times New Roman" panose="02020603050405020304" pitchFamily="18" charset="0"/>
                                          </a:rPr>
                                          <m:t>𝝋</m:t>
                                        </m:r>
                                      </m:sub>
                                    </m:sSub>
                                  </m:e>
                                </m:mr>
                              </m:m>
                            </m:e>
                          </m:d>
                        </m:e>
                      </m:eqArr>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5910121" y="3266521"/>
                <a:ext cx="4962384" cy="1290161"/>
              </a:xfrm>
              <a:prstGeom prst="rect">
                <a:avLst/>
              </a:prstGeom>
              <a:blipFill rotWithShape="0">
                <a:blip r:embed="rId6"/>
                <a:stretch>
                  <a:fillRect/>
                </a:stretch>
              </a:blipFill>
            </p:spPr>
            <p:txBody>
              <a:bodyPr/>
              <a:lstStyle/>
              <a:p>
                <a:r>
                  <a:rPr lang="zh-CN" altLang="en-US">
                    <a:noFill/>
                  </a:rPr>
                  <a:t> </a:t>
                </a:r>
              </a:p>
            </p:txBody>
          </p:sp>
        </mc:Fallback>
      </mc:AlternateContent>
      <p:sp>
        <p:nvSpPr>
          <p:cNvPr id="9" name="流程图: 可选过程 8"/>
          <p:cNvSpPr/>
          <p:nvPr/>
        </p:nvSpPr>
        <p:spPr bwMode="auto">
          <a:xfrm>
            <a:off x="6704234" y="5095550"/>
            <a:ext cx="3694198" cy="860160"/>
          </a:xfrm>
          <a:prstGeom prst="flowChartAlternateProcess">
            <a:avLst/>
          </a:prstGeom>
          <a:solidFill>
            <a:schemeClr val="bg1">
              <a:lumMod val="95000"/>
            </a:schemeClr>
          </a:solidFill>
          <a:ln>
            <a:solidFill>
              <a:srgbClr val="00B050"/>
            </a:solidFill>
          </a:ln>
          <a:effectLst>
            <a:glow rad="139700">
              <a:srgbClr val="00B0F0">
                <a:alpha val="40000"/>
              </a:srgb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400" dirty="0">
                <a:latin typeface="楷体" panose="02010609060101010101" pitchFamily="49" charset="-122"/>
                <a:ea typeface="楷体" panose="02010609060101010101" pitchFamily="49" charset="-122"/>
              </a:rPr>
              <a:t>增强法方程的强度</a:t>
            </a:r>
            <a:endParaRPr lang="en-US" altLang="zh-CN" sz="2400" dirty="0">
              <a:latin typeface="楷体" panose="02010609060101010101" pitchFamily="49" charset="-122"/>
              <a:ea typeface="楷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Tx/>
              <a:buNone/>
              <a:tabLst/>
            </a:pPr>
            <a:r>
              <a:rPr lang="zh-CN" altLang="en-US" sz="2400" dirty="0">
                <a:latin typeface="楷体" panose="02010609060101010101" pitchFamily="49" charset="-122"/>
                <a:ea typeface="楷体" panose="02010609060101010101" pitchFamily="49" charset="-122"/>
              </a:rPr>
              <a:t>提高待估参数的估计精度</a:t>
            </a:r>
            <a:endParaRPr kumimoji="0" lang="zh-CN" altLang="en-US"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cxnSp>
        <p:nvCxnSpPr>
          <p:cNvPr id="12" name="直接箭头连接符 11"/>
          <p:cNvCxnSpPr/>
          <p:nvPr/>
        </p:nvCxnSpPr>
        <p:spPr bwMode="auto">
          <a:xfrm flipH="1">
            <a:off x="9040761" y="4159045"/>
            <a:ext cx="221226" cy="936505"/>
          </a:xfrm>
          <a:prstGeom prst="straightConnector1">
            <a:avLst/>
          </a:prstGeom>
          <a:noFill/>
          <a:ln w="31750" cap="flat" cmpd="sng" algn="ctr">
            <a:solidFill>
              <a:schemeClr val="accent6"/>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本框 9"/>
          <p:cNvSpPr txBox="1"/>
          <p:nvPr/>
        </p:nvSpPr>
        <p:spPr>
          <a:xfrm>
            <a:off x="3914507" y="5466638"/>
            <a:ext cx="1800493" cy="369332"/>
          </a:xfrm>
          <a:prstGeom prst="rect">
            <a:avLst/>
          </a:prstGeom>
          <a:noFill/>
        </p:spPr>
        <p:txBody>
          <a:bodyPr wrap="none" rtlCol="0">
            <a:spAutoFit/>
          </a:bodyPr>
          <a:lstStyle/>
          <a:p>
            <a:r>
              <a:rPr lang="zh-CN" altLang="en-US" dirty="0">
                <a:solidFill>
                  <a:srgbClr val="FF0000"/>
                </a:solidFill>
              </a:rPr>
              <a:t>固定解或浮点解</a:t>
            </a:r>
          </a:p>
        </p:txBody>
      </p:sp>
    </p:spTree>
    <p:extLst>
      <p:ext uri="{BB962C8B-B14F-4D97-AF65-F5344CB8AC3E}">
        <p14:creationId xmlns:p14="http://schemas.microsoft.com/office/powerpoint/2010/main" val="11535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down)">
                                      <p:cBhvr>
                                        <p:cTn id="13" dur="500"/>
                                        <p:tgtEl>
                                          <p:spTgt spid="3">
                                            <p:txEl>
                                              <p:pRg st="7" end="7"/>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wipe(down)">
                                      <p:cBhvr>
                                        <p:cTn id="16" dur="500"/>
                                        <p:tgtEl>
                                          <p:spTgt spid="3">
                                            <p:txEl>
                                              <p:pRg st="8" end="8"/>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wipe(down)">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wipe(down)">
                                      <p:cBhvr>
                                        <p:cTn id="27" dur="500"/>
                                        <p:tgtEl>
                                          <p:spTgt spid="4">
                                            <p:bg/>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animBg="1"/>
      <p:bldP spid="6" grpId="0" animBg="1"/>
      <p:bldP spid="8" grpId="0" animBg="1"/>
      <p:bldP spid="9" grpId="0" animBg="1"/>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RTK/INS</a:t>
            </a:r>
            <a:r>
              <a:rPr lang="zh-CN" altLang="en-US" dirty="0"/>
              <a:t>紧组合抗差模型</a:t>
            </a:r>
            <a:r>
              <a:rPr lang="en-US" altLang="zh-CN" dirty="0">
                <a:latin typeface="Times New Roman" panose="02020603050405020304" pitchFamily="18" charset="0"/>
                <a:cs typeface="Times New Roman" panose="02020603050405020304" pitchFamily="18" charset="0"/>
              </a:rPr>
              <a:t>(Fault Detection and exclusion)</a:t>
            </a:r>
            <a:endParaRPr lang="zh-CN" altLang="en-US"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799111" y="1503337"/>
            <a:ext cx="11206076" cy="4978428"/>
          </a:xfrm>
        </p:spPr>
        <p:txBody>
          <a:bodyPr/>
          <a:lstStyle/>
          <a:p>
            <a:pPr>
              <a:buFont typeface="Wingdings" panose="05000000000000000000" pitchFamily="2" charset="2"/>
              <a:buChar char="p"/>
            </a:pPr>
            <a:r>
              <a:rPr lang="zh-CN" altLang="en-US" sz="2400" dirty="0">
                <a:latin typeface="Times New Roman" panose="02020603050405020304" pitchFamily="18" charset="0"/>
                <a:cs typeface="Times New Roman" panose="02020603050405020304" pitchFamily="18" charset="0"/>
              </a:rPr>
              <a:t>在复杂</a:t>
            </a:r>
            <a:r>
              <a:rPr lang="en-US" altLang="zh-CN" sz="2400" dirty="0">
                <a:latin typeface="Times New Roman" panose="02020603050405020304" pitchFamily="18" charset="0"/>
                <a:cs typeface="Times New Roman" panose="02020603050405020304" pitchFamily="18" charset="0"/>
              </a:rPr>
              <a:t>GNSS</a:t>
            </a:r>
            <a:r>
              <a:rPr lang="zh-CN" altLang="en-US" sz="2400" dirty="0">
                <a:latin typeface="Times New Roman" panose="02020603050405020304" pitchFamily="18" charset="0"/>
                <a:cs typeface="Times New Roman" panose="02020603050405020304" pitchFamily="18" charset="0"/>
              </a:rPr>
              <a:t>环境下，伪距观测粗差将严重影响浮点模糊度的估计，进而影响模糊度固定成功率和</a:t>
            </a:r>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Times New Roman" panose="02020603050405020304" pitchFamily="18" charset="0"/>
                <a:cs typeface="Times New Roman" panose="02020603050405020304" pitchFamily="18" charset="0"/>
              </a:rPr>
              <a:t>紧组合可靠性</a:t>
            </a: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r>
              <a:rPr lang="zh-CN" altLang="en-US" sz="2400" dirty="0">
                <a:latin typeface="Times New Roman" panose="02020603050405020304" pitchFamily="18" charset="0"/>
                <a:cs typeface="Times New Roman" panose="02020603050405020304" pitchFamily="18" charset="0"/>
              </a:rPr>
              <a:t>通过构造基于滤波新息的</a:t>
            </a:r>
            <a:r>
              <a:rPr lang="en-US" altLang="zh-CN" sz="2400" dirty="0">
                <a:latin typeface="Times New Roman" panose="02020603050405020304" pitchFamily="18" charset="0"/>
                <a:cs typeface="Times New Roman" panose="02020603050405020304" pitchFamily="18" charset="0"/>
              </a:rPr>
              <a:t>IGG-III</a:t>
            </a:r>
            <a:r>
              <a:rPr lang="zh-CN" altLang="en-US" sz="2400" dirty="0">
                <a:latin typeface="Times New Roman" panose="02020603050405020304" pitchFamily="18" charset="0"/>
                <a:cs typeface="Times New Roman" panose="02020603050405020304" pitchFamily="18" charset="0"/>
              </a:rPr>
              <a:t>抗差估计函数对</a:t>
            </a:r>
            <a:r>
              <a:rPr lang="en-US" altLang="zh-CN" sz="2400" dirty="0" err="1">
                <a:latin typeface="Times New Roman" panose="02020603050405020304" pitchFamily="18" charset="0"/>
                <a:cs typeface="Times New Roman" panose="02020603050405020304" pitchFamily="18" charset="0"/>
              </a:rPr>
              <a:t>GNSS</a:t>
            </a:r>
            <a:r>
              <a:rPr lang="zh-CN" altLang="en-US" sz="2400" dirty="0">
                <a:latin typeface="Times New Roman" panose="02020603050405020304" pitchFamily="18" charset="0"/>
                <a:cs typeface="Times New Roman" panose="02020603050405020304" pitchFamily="18" charset="0"/>
              </a:rPr>
              <a:t>观测值建模</a:t>
            </a: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Times New Roman" panose="02020603050405020304" pitchFamily="18" charset="0"/>
                <a:cs typeface="Times New Roman" panose="02020603050405020304" pitchFamily="18" charset="0"/>
              </a:rPr>
              <a:t>紧组合的</a:t>
            </a:r>
            <a:r>
              <a:rPr lang="zh-CN" altLang="en-US" sz="2400" dirty="0">
                <a:solidFill>
                  <a:srgbClr val="FF0000"/>
                </a:solidFill>
                <a:latin typeface="Times New Roman" panose="02020603050405020304" pitchFamily="18" charset="0"/>
                <a:cs typeface="Times New Roman" panose="02020603050405020304" pitchFamily="18" charset="0"/>
              </a:rPr>
              <a:t>两步抗差模型：</a:t>
            </a:r>
            <a:endParaRPr lang="en-US" altLang="zh-CN" sz="2400"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l"/>
            </a:pP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模糊度解算：</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减小伪距粗差对模糊度浮点解估计的影响</a:t>
            </a:r>
            <a:endParaRPr lang="en-US" altLang="zh-CN"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l"/>
            </a:pP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滤波更新：</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减小粗差观测值对系统状态估计的影响</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59</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5" name="矩形 4"/>
              <p:cNvSpPr/>
              <p:nvPr/>
            </p:nvSpPr>
            <p:spPr>
              <a:xfrm>
                <a:off x="785803" y="2791667"/>
                <a:ext cx="4629216" cy="15341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a:rPr>
                          </m:ctrlPr>
                        </m:sSubPr>
                        <m:e>
                          <m:r>
                            <a:rPr lang="zh-CN" altLang="en-US" i="1">
                              <a:latin typeface="Cambria Math" panose="02040503050406030204" pitchFamily="18" charset="0"/>
                            </a:rPr>
                            <m:t>𝛾</m:t>
                          </m:r>
                        </m:e>
                        <m:sub>
                          <m:r>
                            <a:rPr lang="zh-CN" altLang="en-US" i="1">
                              <a:latin typeface="Cambria Math" panose="02040503050406030204" pitchFamily="18" charset="0"/>
                            </a:rPr>
                            <m:t>𝑖𝑖</m:t>
                          </m:r>
                        </m:sub>
                      </m:sSub>
                      <m:r>
                        <a:rPr lang="zh-CN" altLang="en-US">
                          <a:latin typeface="Cambria Math" panose="02040503050406030204" pitchFamily="18" charset="0"/>
                        </a:rPr>
                        <m:t>=</m:t>
                      </m:r>
                      <m:d>
                        <m:dPr>
                          <m:begChr m:val="{"/>
                          <m:endChr m:val=""/>
                          <m:ctrlPr>
                            <a:rPr lang="zh-CN" altLang="en-US" i="1">
                              <a:latin typeface="Cambria Math"/>
                            </a:rPr>
                          </m:ctrlPr>
                        </m:dPr>
                        <m:e>
                          <m:m>
                            <m:mPr>
                              <m:mcs>
                                <m:mc>
                                  <m:mcPr>
                                    <m:count m:val="1"/>
                                    <m:mcJc m:val="center"/>
                                  </m:mcPr>
                                </m:mc>
                              </m:mcs>
                              <m:ctrlPr>
                                <a:rPr lang="zh-CN" altLang="en-US" i="1">
                                  <a:latin typeface="Cambria Math"/>
                                </a:rPr>
                              </m:ctrlPr>
                            </m:mPr>
                            <m:mr>
                              <m:e>
                                <m:r>
                                  <a:rPr lang="zh-CN" altLang="en-US">
                                    <a:latin typeface="Cambria Math" panose="02040503050406030204" pitchFamily="18" charset="0"/>
                                  </a:rPr>
                                  <m:t>1, </m:t>
                                </m:r>
                                <m:d>
                                  <m:dPr>
                                    <m:begChr m:val="|"/>
                                    <m:endChr m:val="|"/>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e>
                                </m:d>
                                <m:r>
                                  <a:rPr lang="zh-CN" altLang="en-US">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0</m:t>
                                    </m:r>
                                  </m:sub>
                                </m:sSub>
                              </m:e>
                            </m:mr>
                            <m:mr>
                              <m:e>
                                <m:f>
                                  <m:fPr>
                                    <m:ctrlPr>
                                      <a:rPr lang="zh-CN" altLang="en-US" i="1">
                                        <a:latin typeface="Cambria Math"/>
                                      </a:rPr>
                                    </m:ctrlPr>
                                  </m:fPr>
                                  <m:num>
                                    <m:d>
                                      <m:dPr>
                                        <m:begChr m:val="|"/>
                                        <m:endChr m:val="|"/>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e>
                                    </m:d>
                                  </m:num>
                                  <m:den>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0</m:t>
                                        </m:r>
                                      </m:sub>
                                    </m:sSub>
                                  </m:den>
                                </m:f>
                                <m:r>
                                  <a:rPr lang="zh-CN" altLang="en-US">
                                    <a:latin typeface="Cambria Math" panose="02040503050406030204" pitchFamily="18" charset="0"/>
                                  </a:rPr>
                                  <m:t>×</m:t>
                                </m:r>
                                <m:d>
                                  <m:dPr>
                                    <m:ctrlPr>
                                      <a:rPr lang="zh-CN" altLang="en-US" i="1">
                                        <a:latin typeface="Cambria Math"/>
                                      </a:rPr>
                                    </m:ctrlPr>
                                  </m:dPr>
                                  <m:e>
                                    <m:f>
                                      <m:fPr>
                                        <m:ctrlPr>
                                          <a:rPr lang="zh-CN" altLang="en-US" i="1">
                                            <a:latin typeface="Cambria Math"/>
                                          </a:rPr>
                                        </m:ctrlPr>
                                      </m:fPr>
                                      <m:num>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1</m:t>
                                            </m:r>
                                          </m:sub>
                                        </m:sSub>
                                        <m:r>
                                          <a:rPr lang="zh-CN" altLang="en-US">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0</m:t>
                                            </m:r>
                                          </m:sub>
                                        </m:sSub>
                                      </m:num>
                                      <m:den>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1</m:t>
                                            </m:r>
                                          </m:sub>
                                        </m:sSub>
                                        <m:r>
                                          <a:rPr lang="zh-CN" altLang="en-US">
                                            <a:latin typeface="Cambria Math" panose="02040503050406030204" pitchFamily="18" charset="0"/>
                                          </a:rPr>
                                          <m:t>−</m:t>
                                        </m:r>
                                        <m:d>
                                          <m:dPr>
                                            <m:begChr m:val="|"/>
                                            <m:endChr m:val="|"/>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e>
                                        </m:d>
                                      </m:den>
                                    </m:f>
                                  </m:e>
                                </m:d>
                                <m:r>
                                  <a:rPr lang="zh-CN" altLang="en-US">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0</m:t>
                                    </m:r>
                                  </m:sub>
                                </m:sSub>
                                <m:r>
                                  <a:rPr lang="zh-CN" altLang="en-US">
                                    <a:latin typeface="Cambria Math" panose="02040503050406030204" pitchFamily="18" charset="0"/>
                                  </a:rPr>
                                  <m:t>&lt;</m:t>
                                </m:r>
                                <m:d>
                                  <m:dPr>
                                    <m:begChr m:val="|"/>
                                    <m:endChr m:val="|"/>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e>
                                </m:d>
                                <m:r>
                                  <a:rPr lang="zh-CN" altLang="en-US">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1</m:t>
                                    </m:r>
                                  </m:sub>
                                </m:sSub>
                              </m:e>
                            </m:mr>
                            <m:mr>
                              <m:e>
                                <m:r>
                                  <a:rPr lang="zh-CN" altLang="en-US">
                                    <a:latin typeface="Cambria Math" panose="02040503050406030204" pitchFamily="18" charset="0"/>
                                  </a:rPr>
                                  <m:t>∞,</m:t>
                                </m:r>
                                <m:d>
                                  <m:dPr>
                                    <m:begChr m:val="|"/>
                                    <m:endChr m:val="|"/>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e>
                                </m:d>
                                <m:r>
                                  <a:rPr lang="zh-CN" altLang="en-US">
                                    <a:latin typeface="Cambria Math" panose="02040503050406030204" pitchFamily="18" charset="0"/>
                                  </a:rPr>
                                  <m:t>&gt;</m:t>
                                </m:r>
                                <m:sSub>
                                  <m:sSubPr>
                                    <m:ctrlPr>
                                      <a:rPr lang="zh-CN" altLang="en-US" i="1">
                                        <a:latin typeface="Cambria Math"/>
                                      </a:rPr>
                                    </m:ctrlPr>
                                  </m:sSubPr>
                                  <m:e>
                                    <m:r>
                                      <a:rPr lang="zh-CN" altLang="en-US" i="1">
                                        <a:latin typeface="Cambria Math" panose="02040503050406030204" pitchFamily="18" charset="0"/>
                                      </a:rPr>
                                      <m:t>𝑘</m:t>
                                    </m:r>
                                  </m:e>
                                  <m:sub>
                                    <m:r>
                                      <a:rPr lang="zh-CN" altLang="en-US">
                                        <a:latin typeface="Cambria Math" panose="02040503050406030204" pitchFamily="18" charset="0"/>
                                      </a:rPr>
                                      <m:t>1</m:t>
                                    </m:r>
                                  </m:sub>
                                </m:sSub>
                              </m:e>
                            </m:mr>
                          </m:m>
                        </m:e>
                      </m:d>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785803" y="2791667"/>
                <a:ext cx="4629216" cy="1534138"/>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446651" y="3081009"/>
                <a:ext cx="3337516" cy="955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a:rPr>
                          </m:ctrlPr>
                        </m:sSubPr>
                        <m:e>
                          <m:acc>
                            <m:accPr>
                              <m:chr m:val="̃"/>
                              <m:ctrlPr>
                                <a:rPr lang="zh-CN" altLang="en-US" i="1">
                                  <a:latin typeface="Cambria Math"/>
                                </a:rPr>
                              </m:ctrlPr>
                            </m:accPr>
                            <m:e>
                              <m:r>
                                <a:rPr lang="zh-CN" altLang="en-US" i="1">
                                  <a:latin typeface="Cambria Math" panose="02040503050406030204" pitchFamily="18" charset="0"/>
                                </a:rPr>
                                <m:t>𝜈</m:t>
                              </m:r>
                            </m:e>
                          </m:acc>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r>
                        <a:rPr lang="zh-CN" altLang="en-US">
                          <a:latin typeface="Cambria Math" panose="02040503050406030204" pitchFamily="18" charset="0"/>
                        </a:rPr>
                        <m:t>=</m:t>
                      </m:r>
                      <m:f>
                        <m:fPr>
                          <m:ctrlPr>
                            <a:rPr lang="zh-CN" altLang="en-US" i="1">
                              <a:latin typeface="Cambria Math"/>
                            </a:rPr>
                          </m:ctrlPr>
                        </m:fPr>
                        <m:num>
                          <m:sSub>
                            <m:sSubPr>
                              <m:ctrlPr>
                                <a:rPr lang="zh-CN" altLang="en-US" i="1">
                                  <a:latin typeface="Cambria Math"/>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Sub>
                        </m:num>
                        <m:den>
                          <m:rad>
                            <m:radPr>
                              <m:degHide m:val="on"/>
                              <m:ctrlPr>
                                <a:rPr lang="zh-CN" altLang="en-US" i="1">
                                  <a:latin typeface="Cambria Math"/>
                                </a:rPr>
                              </m:ctrlPr>
                            </m:radPr>
                            <m:deg/>
                            <m:e>
                              <m:sSub>
                                <m:sSubPr>
                                  <m:ctrlPr>
                                    <a:rPr lang="zh-CN" altLang="en-US" i="1">
                                      <a:latin typeface="Cambria Math"/>
                                    </a:rPr>
                                  </m:ctrlPr>
                                </m:sSubPr>
                                <m:e>
                                  <m:d>
                                    <m:dPr>
                                      <m:begChr m:val=""/>
                                      <m:ctrlPr>
                                        <a:rPr lang="zh-CN" altLang="en-US" i="1">
                                          <a:latin typeface="Cambria Math"/>
                                        </a:rPr>
                                      </m:ctrlPr>
                                    </m:dPr>
                                    <m:e>
                                      <m:sSub>
                                        <m:sSubPr>
                                          <m:ctrlPr>
                                            <a:rPr lang="zh-CN" altLang="en-US" i="1">
                                              <a:latin typeface="Cambria Math"/>
                                            </a:rPr>
                                          </m:ctrlPr>
                                        </m:sSubPr>
                                        <m:e>
                                          <m:d>
                                            <m:dPr>
                                              <m:endChr m:val=""/>
                                              <m:ctrlPr>
                                                <a:rPr lang="zh-CN" altLang="en-US" i="1">
                                                  <a:latin typeface="Cambria Math"/>
                                                </a:rPr>
                                              </m:ctrlPr>
                                            </m:dPr>
                                            <m:e>
                                              <m:r>
                                                <a:rPr lang="zh-CN" altLang="en-US" b="1" i="1">
                                                  <a:latin typeface="Cambria Math" panose="02040503050406030204" pitchFamily="18" charset="0"/>
                                                </a:rPr>
                                                <m:t>𝑯</m:t>
                                              </m:r>
                                            </m:e>
                                          </m:d>
                                        </m:e>
                                        <m:sub>
                                          <m:r>
                                            <a:rPr lang="zh-CN" altLang="en-US" i="1">
                                              <a:latin typeface="Cambria Math" panose="02040503050406030204" pitchFamily="18" charset="0"/>
                                            </a:rPr>
                                            <m:t>𝑘</m:t>
                                          </m:r>
                                        </m:sub>
                                      </m:sSub>
                                      <m:sSub>
                                        <m:sSubPr>
                                          <m:ctrlPr>
                                            <a:rPr lang="zh-CN" altLang="en-US" i="1">
                                              <a:latin typeface="Cambria Math"/>
                                            </a:rPr>
                                          </m:ctrlPr>
                                        </m:sSubPr>
                                        <m:e>
                                          <m:r>
                                            <a:rPr lang="zh-CN" altLang="en-US" b="1" i="1">
                                              <a:latin typeface="Cambria Math" panose="02040503050406030204" pitchFamily="18" charset="0"/>
                                            </a:rPr>
                                            <m:t>𝑷</m:t>
                                          </m:r>
                                        </m:e>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𝑘</m:t>
                                          </m:r>
                                          <m:r>
                                            <a:rPr lang="zh-CN" altLang="en-US">
                                              <a:latin typeface="Cambria Math" panose="02040503050406030204" pitchFamily="18" charset="0"/>
                                            </a:rPr>
                                            <m:t>−1</m:t>
                                          </m:r>
                                        </m:sub>
                                      </m:sSub>
                                      <m:sSubSup>
                                        <m:sSubSupPr>
                                          <m:ctrlPr>
                                            <a:rPr lang="zh-CN" altLang="en-US" i="1">
                                              <a:latin typeface="Cambria Math"/>
                                            </a:rPr>
                                          </m:ctrlPr>
                                        </m:sSubSupPr>
                                        <m:e>
                                          <m:r>
                                            <a:rPr lang="zh-CN" altLang="en-US" b="1" i="1">
                                              <a:latin typeface="Cambria Math" panose="02040503050406030204" pitchFamily="18" charset="0"/>
                                            </a:rPr>
                                            <m:t>𝑯</m:t>
                                          </m:r>
                                        </m:e>
                                        <m:sub>
                                          <m:r>
                                            <a:rPr lang="zh-CN" altLang="en-US" i="1">
                                              <a:latin typeface="Cambria Math" panose="02040503050406030204" pitchFamily="18" charset="0"/>
                                            </a:rPr>
                                            <m:t>𝑘</m:t>
                                          </m:r>
                                        </m:sub>
                                        <m:sup>
                                          <m:r>
                                            <a:rPr lang="zh-CN" altLang="en-US" i="1">
                                              <a:latin typeface="Cambria Math" panose="02040503050406030204" pitchFamily="18" charset="0"/>
                                            </a:rPr>
                                            <m:t>𝑇</m:t>
                                          </m:r>
                                        </m:sup>
                                      </m:sSubSup>
                                      <m:r>
                                        <a:rPr lang="zh-CN" altLang="en-US">
                                          <a:latin typeface="Cambria Math" panose="02040503050406030204" pitchFamily="18" charset="0"/>
                                        </a:rPr>
                                        <m:t> + </m:t>
                                      </m:r>
                                      <m:sSub>
                                        <m:sSubPr>
                                          <m:ctrlPr>
                                            <a:rPr lang="zh-CN" altLang="en-US" i="1">
                                              <a:latin typeface="Cambria Math"/>
                                            </a:rPr>
                                          </m:ctrlPr>
                                        </m:sSubPr>
                                        <m:e>
                                          <m:r>
                                            <a:rPr lang="zh-CN" altLang="en-US" b="1" i="1">
                                              <a:latin typeface="Cambria Math" panose="02040503050406030204" pitchFamily="18" charset="0"/>
                                            </a:rPr>
                                            <m:t>𝑹</m:t>
                                          </m:r>
                                        </m:e>
                                        <m:sub>
                                          <m:r>
                                            <a:rPr lang="zh-CN" altLang="en-US" i="1">
                                              <a:latin typeface="Cambria Math" panose="02040503050406030204" pitchFamily="18" charset="0"/>
                                            </a:rPr>
                                            <m:t>𝑘</m:t>
                                          </m:r>
                                        </m:sub>
                                      </m:sSub>
                                    </m:e>
                                  </m:d>
                                </m:e>
                                <m:sub>
                                  <m:r>
                                    <a:rPr lang="zh-CN" altLang="en-US" i="1">
                                      <a:latin typeface="Cambria Math" panose="02040503050406030204" pitchFamily="18" charset="0"/>
                                    </a:rPr>
                                    <m:t>𝑖</m:t>
                                  </m:r>
                                  <m:r>
                                    <a:rPr lang="zh-CN" altLang="en-US">
                                      <a:latin typeface="Cambria Math" panose="02040503050406030204" pitchFamily="18" charset="0"/>
                                    </a:rPr>
                                    <m:t>,</m:t>
                                  </m:r>
                                  <m:r>
                                    <a:rPr lang="zh-CN" altLang="en-US" i="1">
                                      <a:latin typeface="Cambria Math" panose="02040503050406030204" pitchFamily="18" charset="0"/>
                                    </a:rPr>
                                    <m:t>𝑖</m:t>
                                  </m:r>
                                </m:sub>
                              </m:sSub>
                            </m:e>
                          </m:rad>
                        </m:den>
                      </m:f>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5446651" y="3081009"/>
                <a:ext cx="3337516" cy="955454"/>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8885161" y="3019848"/>
                <a:ext cx="3019032" cy="972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b="1" i="1">
                              <a:latin typeface="Cambria Math"/>
                            </a:rPr>
                          </m:ctrlPr>
                        </m:sSubPr>
                        <m:e>
                          <m:acc>
                            <m:accPr>
                              <m:chr m:val="̅"/>
                              <m:ctrlPr>
                                <a:rPr lang="zh-CN" altLang="en-US" b="1" i="1">
                                  <a:latin typeface="Cambria Math"/>
                                </a:rPr>
                              </m:ctrlPr>
                            </m:accPr>
                            <m:e>
                              <m:r>
                                <a:rPr lang="zh-CN" altLang="en-US" b="1" i="1">
                                  <a:latin typeface="Cambria Math" panose="02040503050406030204" pitchFamily="18" charset="0"/>
                                </a:rPr>
                                <m:t>𝑹</m:t>
                              </m:r>
                            </m:e>
                          </m:acc>
                        </m:e>
                        <m:sub>
                          <m:r>
                            <a:rPr lang="zh-CN" altLang="en-US" i="1">
                              <a:latin typeface="Cambria Math" panose="02040503050406030204" pitchFamily="18" charset="0"/>
                            </a:rPr>
                            <m:t>𝑘</m:t>
                          </m:r>
                        </m:sub>
                      </m:sSub>
                      <m:r>
                        <a:rPr lang="zh-CN" altLang="en-US">
                          <a:latin typeface="Cambria Math" panose="02040503050406030204" pitchFamily="18" charset="0"/>
                        </a:rPr>
                        <m:t>=</m:t>
                      </m:r>
                      <m:d>
                        <m:dPr>
                          <m:begChr m:val="["/>
                          <m:endChr m:val="]"/>
                          <m:ctrlPr>
                            <a:rPr lang="zh-CN" altLang="en-US" i="1">
                              <a:latin typeface="Cambria Math"/>
                            </a:rPr>
                          </m:ctrlPr>
                        </m:dPr>
                        <m:e>
                          <m:m>
                            <m:mPr>
                              <m:mcs>
                                <m:mc>
                                  <m:mcPr>
                                    <m:count m:val="3"/>
                                    <m:mcJc m:val="center"/>
                                  </m:mcPr>
                                </m:mc>
                              </m:mcs>
                              <m:ctrlPr>
                                <a:rPr lang="zh-CN" altLang="en-US" i="1">
                                  <a:latin typeface="Cambria Math"/>
                                </a:rPr>
                              </m:ctrlPr>
                            </m:mPr>
                            <m:mr>
                              <m:e>
                                <m:sSubSup>
                                  <m:sSubSupPr>
                                    <m:ctrlPr>
                                      <a:rPr lang="zh-CN" altLang="en-US" i="1">
                                        <a:latin typeface="Cambria Math"/>
                                      </a:rPr>
                                    </m:ctrlPr>
                                  </m:sSubSupPr>
                                  <m:e>
                                    <m:sSub>
                                      <m:sSubPr>
                                        <m:ctrlPr>
                                          <a:rPr lang="zh-CN" altLang="en-US" i="1">
                                            <a:latin typeface="Cambria Math"/>
                                          </a:rPr>
                                        </m:ctrlPr>
                                      </m:sSubPr>
                                      <m:e>
                                        <m:r>
                                          <a:rPr lang="zh-CN" altLang="en-US" i="1">
                                            <a:latin typeface="Cambria Math" panose="02040503050406030204" pitchFamily="18" charset="0"/>
                                          </a:rPr>
                                          <m:t>𝛾</m:t>
                                        </m:r>
                                      </m:e>
                                      <m:sub>
                                        <m:r>
                                          <a:rPr lang="zh-CN" altLang="en-US">
                                            <a:latin typeface="Cambria Math" panose="02040503050406030204" pitchFamily="18" charset="0"/>
                                          </a:rPr>
                                          <m:t>11</m:t>
                                        </m:r>
                                      </m:sub>
                                    </m:sSub>
                                    <m:r>
                                      <a:rPr lang="zh-CN" altLang="en-US" i="1">
                                        <a:latin typeface="Cambria Math" panose="02040503050406030204" pitchFamily="18" charset="0"/>
                                      </a:rPr>
                                      <m:t>𝜎</m:t>
                                    </m:r>
                                  </m:e>
                                  <m:sub>
                                    <m:r>
                                      <a:rPr lang="zh-CN" altLang="en-US">
                                        <a:latin typeface="Cambria Math" panose="02040503050406030204" pitchFamily="18" charset="0"/>
                                      </a:rPr>
                                      <m:t>1</m:t>
                                    </m:r>
                                  </m:sub>
                                  <m:sup>
                                    <m:r>
                                      <a:rPr lang="zh-CN" altLang="en-US">
                                        <a:latin typeface="Cambria Math" panose="02040503050406030204" pitchFamily="18" charset="0"/>
                                      </a:rPr>
                                      <m:t>2</m:t>
                                    </m:r>
                                  </m:sup>
                                </m:sSubSup>
                              </m:e>
                              <m:e>
                                <m:r>
                                  <a:rPr lang="zh-CN" altLang="en-US">
                                    <a:latin typeface="Cambria Math" panose="02040503050406030204" pitchFamily="18" charset="0"/>
                                  </a:rPr>
                                  <m:t>⋯</m:t>
                                </m:r>
                              </m:e>
                              <m:e>
                                <m:sSub>
                                  <m:sSubPr>
                                    <m:ctrlPr>
                                      <a:rPr lang="zh-CN" altLang="en-US" i="1">
                                        <a:latin typeface="Cambria Math"/>
                                      </a:rPr>
                                    </m:ctrlPr>
                                  </m:sSubPr>
                                  <m:e>
                                    <m:r>
                                      <a:rPr lang="zh-CN" altLang="en-US" i="1">
                                        <a:latin typeface="Cambria Math" panose="02040503050406030204" pitchFamily="18" charset="0"/>
                                      </a:rPr>
                                      <m:t>𝛾</m:t>
                                    </m:r>
                                  </m:e>
                                  <m:sub>
                                    <m:r>
                                      <a:rPr lang="zh-CN" altLang="en-US">
                                        <a:latin typeface="Cambria Math" panose="02040503050406030204" pitchFamily="18" charset="0"/>
                                      </a:rPr>
                                      <m:t>1</m:t>
                                    </m:r>
                                    <m:r>
                                      <a:rPr lang="zh-CN" altLang="en-US" i="1">
                                        <a:latin typeface="Cambria Math" panose="02040503050406030204" pitchFamily="18" charset="0"/>
                                      </a:rPr>
                                      <m:t>𝑛</m:t>
                                    </m:r>
                                  </m:sub>
                                </m:sSub>
                                <m:sSub>
                                  <m:sSubPr>
                                    <m:ctrlPr>
                                      <a:rPr lang="zh-CN" altLang="en-US" i="1">
                                        <a:latin typeface="Cambria Math"/>
                                      </a:rPr>
                                    </m:ctrlPr>
                                  </m:sSubPr>
                                  <m:e>
                                    <m:r>
                                      <a:rPr lang="zh-CN" altLang="en-US" i="1">
                                        <a:latin typeface="Cambria Math" panose="02040503050406030204" pitchFamily="18" charset="0"/>
                                      </a:rPr>
                                      <m:t>𝜎</m:t>
                                    </m:r>
                                  </m:e>
                                  <m:sub>
                                    <m:r>
                                      <a:rPr lang="zh-CN" altLang="en-US">
                                        <a:latin typeface="Cambria Math" panose="02040503050406030204" pitchFamily="18" charset="0"/>
                                      </a:rPr>
                                      <m:t>1</m:t>
                                    </m:r>
                                    <m:r>
                                      <a:rPr lang="zh-CN" altLang="en-US" i="1">
                                        <a:latin typeface="Cambria Math" panose="02040503050406030204" pitchFamily="18" charset="0"/>
                                      </a:rPr>
                                      <m:t>𝑛</m:t>
                                    </m:r>
                                  </m:sub>
                                </m:sSub>
                              </m:e>
                            </m:mr>
                            <m:mr>
                              <m:e>
                                <m:r>
                                  <a:rPr lang="zh-CN" altLang="en-US">
                                    <a:latin typeface="Cambria Math" panose="02040503050406030204" pitchFamily="18" charset="0"/>
                                  </a:rPr>
                                  <m:t>⋮</m:t>
                                </m:r>
                              </m:e>
                              <m:e>
                                <m:r>
                                  <a:rPr lang="zh-CN" altLang="en-US">
                                    <a:latin typeface="Cambria Math" panose="02040503050406030204" pitchFamily="18" charset="0"/>
                                  </a:rPr>
                                  <m:t>⋱</m:t>
                                </m:r>
                              </m:e>
                              <m:e>
                                <m:r>
                                  <a:rPr lang="zh-CN" altLang="en-US">
                                    <a:latin typeface="Cambria Math" panose="02040503050406030204" pitchFamily="18" charset="0"/>
                                  </a:rPr>
                                  <m:t>⋮</m:t>
                                </m:r>
                              </m:e>
                            </m:mr>
                            <m:mr>
                              <m:e>
                                <m:sSub>
                                  <m:sSubPr>
                                    <m:ctrlPr>
                                      <a:rPr lang="zh-CN" altLang="en-US" i="1">
                                        <a:latin typeface="Cambria Math"/>
                                      </a:rPr>
                                    </m:ctrlPr>
                                  </m:sSubPr>
                                  <m:e>
                                    <m:sSub>
                                      <m:sSubPr>
                                        <m:ctrlPr>
                                          <a:rPr lang="zh-CN" altLang="en-US" i="1">
                                            <a:latin typeface="Cambria Math"/>
                                          </a:rPr>
                                        </m:ctrlPr>
                                      </m:sSubPr>
                                      <m:e>
                                        <m:r>
                                          <a:rPr lang="zh-CN" altLang="en-US" i="1">
                                            <a:latin typeface="Cambria Math" panose="02040503050406030204" pitchFamily="18" charset="0"/>
                                          </a:rPr>
                                          <m:t>𝛾</m:t>
                                        </m:r>
                                      </m:e>
                                      <m:sub>
                                        <m:r>
                                          <a:rPr lang="zh-CN" altLang="en-US" i="1">
                                            <a:latin typeface="Cambria Math" panose="02040503050406030204" pitchFamily="18" charset="0"/>
                                          </a:rPr>
                                          <m:t>𝑛</m:t>
                                        </m:r>
                                        <m:r>
                                          <a:rPr lang="zh-CN" altLang="en-US">
                                            <a:latin typeface="Cambria Math" panose="02040503050406030204" pitchFamily="18" charset="0"/>
                                          </a:rPr>
                                          <m:t>1</m:t>
                                        </m:r>
                                      </m:sub>
                                    </m:sSub>
                                    <m:r>
                                      <a:rPr lang="zh-CN" altLang="en-US" i="1">
                                        <a:latin typeface="Cambria Math" panose="02040503050406030204" pitchFamily="18" charset="0"/>
                                      </a:rPr>
                                      <m:t>𝜎</m:t>
                                    </m:r>
                                  </m:e>
                                  <m:sub>
                                    <m:r>
                                      <a:rPr lang="zh-CN" altLang="en-US" i="1">
                                        <a:latin typeface="Cambria Math" panose="02040503050406030204" pitchFamily="18" charset="0"/>
                                      </a:rPr>
                                      <m:t>𝑛</m:t>
                                    </m:r>
                                    <m:r>
                                      <a:rPr lang="zh-CN" altLang="en-US">
                                        <a:latin typeface="Cambria Math" panose="02040503050406030204" pitchFamily="18" charset="0"/>
                                      </a:rPr>
                                      <m:t>1</m:t>
                                    </m:r>
                                  </m:sub>
                                </m:sSub>
                              </m:e>
                              <m:e>
                                <m:r>
                                  <a:rPr lang="zh-CN" altLang="en-US">
                                    <a:latin typeface="Cambria Math" panose="02040503050406030204" pitchFamily="18" charset="0"/>
                                  </a:rPr>
                                  <m:t>⋯</m:t>
                                </m:r>
                              </m:e>
                              <m:e>
                                <m:sSubSup>
                                  <m:sSubSupPr>
                                    <m:ctrlPr>
                                      <a:rPr lang="zh-CN" altLang="en-US" i="1">
                                        <a:latin typeface="Cambria Math"/>
                                      </a:rPr>
                                    </m:ctrlPr>
                                  </m:sSubSupPr>
                                  <m:e>
                                    <m:sSub>
                                      <m:sSubPr>
                                        <m:ctrlPr>
                                          <a:rPr lang="zh-CN" altLang="en-US" i="1">
                                            <a:latin typeface="Cambria Math"/>
                                          </a:rPr>
                                        </m:ctrlPr>
                                      </m:sSubPr>
                                      <m:e>
                                        <m:r>
                                          <a:rPr lang="zh-CN" altLang="en-US" i="1">
                                            <a:latin typeface="Cambria Math" panose="02040503050406030204" pitchFamily="18" charset="0"/>
                                          </a:rPr>
                                          <m:t>𝛾</m:t>
                                        </m:r>
                                      </m:e>
                                      <m:sub>
                                        <m:r>
                                          <a:rPr lang="zh-CN" altLang="en-US" i="1">
                                            <a:latin typeface="Cambria Math" panose="02040503050406030204" pitchFamily="18" charset="0"/>
                                          </a:rPr>
                                          <m:t>𝑛𝑛</m:t>
                                        </m:r>
                                      </m:sub>
                                    </m:sSub>
                                    <m:r>
                                      <a:rPr lang="zh-CN" altLang="en-US" i="1">
                                        <a:latin typeface="Cambria Math" panose="02040503050406030204" pitchFamily="18" charset="0"/>
                                      </a:rPr>
                                      <m:t>𝜎</m:t>
                                    </m:r>
                                  </m:e>
                                  <m:sub>
                                    <m:r>
                                      <a:rPr lang="zh-CN" altLang="en-US" i="1">
                                        <a:latin typeface="Cambria Math" panose="02040503050406030204" pitchFamily="18" charset="0"/>
                                      </a:rPr>
                                      <m:t>𝑛</m:t>
                                    </m:r>
                                  </m:sub>
                                  <m:sup>
                                    <m:r>
                                      <a:rPr lang="zh-CN" altLang="en-US">
                                        <a:latin typeface="Cambria Math" panose="02040503050406030204" pitchFamily="18" charset="0"/>
                                      </a:rPr>
                                      <m:t>2</m:t>
                                    </m:r>
                                  </m:sup>
                                </m:sSubSup>
                              </m:e>
                            </m:mr>
                          </m:m>
                        </m:e>
                      </m:d>
                    </m:oMath>
                  </m:oMathPara>
                </a14:m>
                <a:endParaRPr lang="zh-CN" altLang="en-US" dirty="0"/>
              </a:p>
            </p:txBody>
          </p:sp>
        </mc:Choice>
        <mc:Fallback xmlns="">
          <p:sp>
            <p:nvSpPr>
              <p:cNvPr id="7" name="矩形 6"/>
              <p:cNvSpPr>
                <a:spLocks noRot="1" noChangeAspect="1" noMove="1" noResize="1" noEditPoints="1" noAdjustHandles="1" noChangeArrowheads="1" noChangeShapeType="1" noTextEdit="1"/>
              </p:cNvSpPr>
              <p:nvPr/>
            </p:nvSpPr>
            <p:spPr>
              <a:xfrm>
                <a:off x="8885161" y="3019848"/>
                <a:ext cx="3019032" cy="972702"/>
              </a:xfrm>
              <a:prstGeom prst="rect">
                <a:avLst/>
              </a:prstGeom>
              <a:blipFill rotWithShape="0">
                <a:blip r:embed="rId4"/>
                <a:stretch>
                  <a:fillRect/>
                </a:stretch>
              </a:blipFill>
            </p:spPr>
            <p:txBody>
              <a:bodyPr/>
              <a:lstStyle/>
              <a:p>
                <a:r>
                  <a:rPr lang="zh-CN" altLang="en-US">
                    <a:noFill/>
                  </a:rPr>
                  <a:t> </a:t>
                </a:r>
              </a:p>
            </p:txBody>
          </p:sp>
        </mc:Fallback>
      </mc:AlternateContent>
      <p:sp>
        <p:nvSpPr>
          <p:cNvPr id="8" name="文本框 7"/>
          <p:cNvSpPr txBox="1"/>
          <p:nvPr/>
        </p:nvSpPr>
        <p:spPr>
          <a:xfrm>
            <a:off x="1192581" y="4447643"/>
            <a:ext cx="367696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IGG-III</a:t>
            </a:r>
            <a:r>
              <a:rPr lang="zh-CN" altLang="en-US" dirty="0"/>
              <a:t>抗差模型 </a:t>
            </a:r>
            <a:r>
              <a:rPr lang="en-US" altLang="zh-CN" dirty="0"/>
              <a:t>(</a:t>
            </a:r>
            <a:r>
              <a:rPr lang="en-US" altLang="zh-CN" dirty="0">
                <a:latin typeface="Times New Roman" panose="02020603050405020304" pitchFamily="18" charset="0"/>
                <a:cs typeface="Times New Roman" panose="02020603050405020304" pitchFamily="18" charset="0"/>
              </a:rPr>
              <a:t>Yang et al., 2002</a:t>
            </a:r>
            <a:r>
              <a:rPr lang="en-US" altLang="zh-CN" dirty="0"/>
              <a:t>)</a:t>
            </a:r>
            <a:endParaRPr lang="zh-CN" altLang="en-US" dirty="0"/>
          </a:p>
        </p:txBody>
      </p:sp>
      <p:sp>
        <p:nvSpPr>
          <p:cNvPr id="9" name="文本框 8"/>
          <p:cNvSpPr txBox="1"/>
          <p:nvPr/>
        </p:nvSpPr>
        <p:spPr>
          <a:xfrm>
            <a:off x="6701861" y="4141139"/>
            <a:ext cx="1338828" cy="369332"/>
          </a:xfrm>
          <a:prstGeom prst="rect">
            <a:avLst/>
          </a:prstGeom>
          <a:noFill/>
        </p:spPr>
        <p:txBody>
          <a:bodyPr wrap="none" rtlCol="0">
            <a:spAutoFit/>
          </a:bodyPr>
          <a:lstStyle/>
          <a:p>
            <a:r>
              <a:rPr lang="zh-CN" altLang="en-US" dirty="0"/>
              <a:t>归一化新息</a:t>
            </a:r>
          </a:p>
        </p:txBody>
      </p:sp>
      <p:sp>
        <p:nvSpPr>
          <p:cNvPr id="12" name="文本框 11"/>
          <p:cNvSpPr txBox="1"/>
          <p:nvPr/>
        </p:nvSpPr>
        <p:spPr>
          <a:xfrm>
            <a:off x="9872053" y="4254382"/>
            <a:ext cx="1800493" cy="369332"/>
          </a:xfrm>
          <a:prstGeom prst="rect">
            <a:avLst/>
          </a:prstGeom>
          <a:noFill/>
        </p:spPr>
        <p:txBody>
          <a:bodyPr wrap="none" rtlCol="0">
            <a:spAutoFit/>
          </a:bodyPr>
          <a:lstStyle/>
          <a:p>
            <a:r>
              <a:rPr lang="zh-CN" altLang="en-US" dirty="0"/>
              <a:t>等价协方差矩阵</a:t>
            </a:r>
          </a:p>
        </p:txBody>
      </p:sp>
    </p:spTree>
    <p:extLst>
      <p:ext uri="{BB962C8B-B14F-4D97-AF65-F5344CB8AC3E}">
        <p14:creationId xmlns:p14="http://schemas.microsoft.com/office/powerpoint/2010/main" val="25427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46AC7CBF-85C0-4CF4-813D-9E830B97DB27}"/>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外参数矩阵</a:t>
            </a:r>
          </a:p>
        </p:txBody>
      </p:sp>
      <p:cxnSp>
        <p:nvCxnSpPr>
          <p:cNvPr id="7" name="直接连接符 6">
            <a:extLst>
              <a:ext uri="{FF2B5EF4-FFF2-40B4-BE49-F238E27FC236}">
                <a16:creationId xmlns="" xmlns:a16="http://schemas.microsoft.com/office/drawing/2014/main" id="{5251DDB5-9307-4BA7-8A10-0986950E5CE1}"/>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8" name="矩形 7">
            <a:extLst>
              <a:ext uri="{FF2B5EF4-FFF2-40B4-BE49-F238E27FC236}">
                <a16:creationId xmlns="" xmlns:a16="http://schemas.microsoft.com/office/drawing/2014/main" id="{01B1C148-7C83-43BD-B424-5A66F4C552DB}"/>
              </a:ext>
            </a:extLst>
          </p:cNvPr>
          <p:cNvSpPr/>
          <p:nvPr/>
        </p:nvSpPr>
        <p:spPr>
          <a:xfrm>
            <a:off x="304199" y="810406"/>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 xmlns:a16="http://schemas.microsoft.com/office/drawing/2014/main" id="{618AFF8E-852B-466C-99B8-0FE87C9EF433}"/>
              </a:ext>
            </a:extLst>
          </p:cNvPr>
          <p:cNvSpPr txBox="1"/>
          <p:nvPr/>
        </p:nvSpPr>
        <p:spPr>
          <a:xfrm>
            <a:off x="430306" y="1197013"/>
            <a:ext cx="4118642" cy="461665"/>
          </a:xfrm>
          <a:prstGeom prst="rect">
            <a:avLst/>
          </a:prstGeom>
          <a:noFill/>
        </p:spPr>
        <p:txBody>
          <a:bodyPr wrap="square" rtlCol="0">
            <a:spAutoFit/>
          </a:bodyPr>
          <a:lstStyle>
            <a:defPPr>
              <a:defRPr lang="zh-CN"/>
            </a:defPPr>
          </a:lstStyle>
          <a:p>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世界坐标系到相机坐标系</a:t>
            </a:r>
          </a:p>
        </p:txBody>
      </p:sp>
      <p:sp>
        <p:nvSpPr>
          <p:cNvPr id="78" name="椭圆 77">
            <a:extLst>
              <a:ext uri="{FF2B5EF4-FFF2-40B4-BE49-F238E27FC236}">
                <a16:creationId xmlns="" xmlns:a16="http://schemas.microsoft.com/office/drawing/2014/main" id="{1B7C8E19-25B8-4316-9193-2F24A1BD7170}"/>
              </a:ext>
            </a:extLst>
          </p:cNvPr>
          <p:cNvSpPr/>
          <p:nvPr/>
        </p:nvSpPr>
        <p:spPr>
          <a:xfrm>
            <a:off x="1128843" y="444039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78">
            <a:extLst>
              <a:ext uri="{FF2B5EF4-FFF2-40B4-BE49-F238E27FC236}">
                <a16:creationId xmlns="" xmlns:a16="http://schemas.microsoft.com/office/drawing/2014/main" id="{49E4EC0E-9B4F-4B1D-BCCA-ADF5887D7A9A}"/>
              </a:ext>
            </a:extLst>
          </p:cNvPr>
          <p:cNvCxnSpPr/>
          <p:nvPr/>
        </p:nvCxnSpPr>
        <p:spPr>
          <a:xfrm>
            <a:off x="430306" y="3916063"/>
            <a:ext cx="2129408" cy="1624721"/>
          </a:xfrm>
          <a:prstGeom prst="straightConnector1">
            <a:avLst/>
          </a:prstGeom>
          <a:ln w="190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椭圆 79">
            <a:extLst>
              <a:ext uri="{FF2B5EF4-FFF2-40B4-BE49-F238E27FC236}">
                <a16:creationId xmlns="" xmlns:a16="http://schemas.microsoft.com/office/drawing/2014/main" id="{698C5404-564C-489D-8017-6047ECC34A50}"/>
              </a:ext>
            </a:extLst>
          </p:cNvPr>
          <p:cNvSpPr/>
          <p:nvPr/>
        </p:nvSpPr>
        <p:spPr>
          <a:xfrm flipV="1">
            <a:off x="3694842" y="270682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箭头连接符 80">
            <a:extLst>
              <a:ext uri="{FF2B5EF4-FFF2-40B4-BE49-F238E27FC236}">
                <a16:creationId xmlns="" xmlns:a16="http://schemas.microsoft.com/office/drawing/2014/main" id="{6D5AB97C-C16A-48D7-AB0E-C33E3B2A0097}"/>
              </a:ext>
            </a:extLst>
          </p:cNvPr>
          <p:cNvCxnSpPr/>
          <p:nvPr/>
        </p:nvCxnSpPr>
        <p:spPr>
          <a:xfrm flipV="1">
            <a:off x="1148273" y="3034846"/>
            <a:ext cx="0" cy="2710982"/>
          </a:xfrm>
          <a:prstGeom prst="straightConnector1">
            <a:avLst/>
          </a:prstGeom>
          <a:ln w="190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a:extLst>
              <a:ext uri="{FF2B5EF4-FFF2-40B4-BE49-F238E27FC236}">
                <a16:creationId xmlns="" xmlns:a16="http://schemas.microsoft.com/office/drawing/2014/main" id="{69F8171E-82D3-4B93-8F78-BFCC196350EB}"/>
              </a:ext>
            </a:extLst>
          </p:cNvPr>
          <p:cNvCxnSpPr>
            <a:cxnSpLocks/>
            <a:stCxn id="78" idx="6"/>
          </p:cNvCxnSpPr>
          <p:nvPr/>
        </p:nvCxnSpPr>
        <p:spPr>
          <a:xfrm flipV="1">
            <a:off x="1174562" y="3349682"/>
            <a:ext cx="2778534" cy="11135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90">
                <a:extLst>
                  <a:ext uri="{FF2B5EF4-FFF2-40B4-BE49-F238E27FC236}">
                    <a16:creationId xmlns="" xmlns:a16="http://schemas.microsoft.com/office/drawing/2014/main" id="{1EC6838F-3F25-4484-B403-6424B3F68839}"/>
                  </a:ext>
                </a:extLst>
              </p:cNvPr>
              <p:cNvSpPr txBox="1"/>
              <p:nvPr/>
            </p:nvSpPr>
            <p:spPr>
              <a:xfrm>
                <a:off x="2943885" y="2275666"/>
                <a:ext cx="16228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𝑃</m:t>
                      </m:r>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𝑋</m:t>
                          </m:r>
                        </m:e>
                        <m:sub>
                          <m:r>
                            <a:rPr lang="en-US" altLang="zh-CN" b="0" i="1" smtClean="0">
                              <a:latin typeface="Cambria Math"/>
                            </a:rPr>
                            <m:t>𝑤</m:t>
                          </m:r>
                        </m:sub>
                      </m:sSub>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𝑌</m:t>
                          </m:r>
                        </m:e>
                        <m:sub>
                          <m:r>
                            <a:rPr lang="en-US" altLang="zh-CN" b="0" i="1" smtClean="0">
                              <a:latin typeface="Cambria Math"/>
                            </a:rPr>
                            <m:t>𝑤</m:t>
                          </m:r>
                        </m:sub>
                      </m:sSub>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𝑍</m:t>
                          </m:r>
                        </m:e>
                        <m:sub>
                          <m:r>
                            <a:rPr lang="en-US" altLang="zh-CN" b="0" i="1" smtClean="0">
                              <a:latin typeface="Cambria Math"/>
                            </a:rPr>
                            <m:t>𝑤</m:t>
                          </m:r>
                        </m:sub>
                      </m:sSub>
                      <m:r>
                        <a:rPr lang="en-US" altLang="zh-CN" b="0" i="1" smtClean="0">
                          <a:latin typeface="Cambria Math"/>
                        </a:rPr>
                        <m:t>)</m:t>
                      </m:r>
                    </m:oMath>
                  </m:oMathPara>
                </a14:m>
                <a:endParaRPr lang="zh-CN" altLang="en-US" dirty="0"/>
              </a:p>
            </p:txBody>
          </p:sp>
        </mc:Choice>
        <mc:Fallback xmlns="">
          <p:sp>
            <p:nvSpPr>
              <p:cNvPr id="83" name="TextBox 90">
                <a:extLst>
                  <a:ext uri="{FF2B5EF4-FFF2-40B4-BE49-F238E27FC236}">
                    <a16:creationId xmlns:a16="http://schemas.microsoft.com/office/drawing/2014/main" id="{1EC6838F-3F25-4484-B403-6424B3F68839}"/>
                  </a:ext>
                </a:extLst>
              </p:cNvPr>
              <p:cNvSpPr txBox="1">
                <a:spLocks noRot="1" noChangeAspect="1" noMove="1" noResize="1" noEditPoints="1" noAdjustHandles="1" noChangeArrowheads="1" noChangeShapeType="1" noTextEdit="1"/>
              </p:cNvSpPr>
              <p:nvPr/>
            </p:nvSpPr>
            <p:spPr>
              <a:xfrm>
                <a:off x="2943885" y="2275666"/>
                <a:ext cx="1622816" cy="369332"/>
              </a:xfrm>
              <a:prstGeom prst="rect">
                <a:avLst/>
              </a:prstGeom>
              <a:blipFill>
                <a:blip r:embed="rId3"/>
                <a:stretch>
                  <a:fillRect b="-13115"/>
                </a:stretch>
              </a:blipFill>
            </p:spPr>
            <p:txBody>
              <a:bodyPr/>
              <a:lstStyle/>
              <a:p>
                <a:r>
                  <a:rPr lang="zh-CN" altLang="en-US">
                    <a:noFill/>
                  </a:rPr>
                  <a:t> </a:t>
                </a:r>
              </a:p>
            </p:txBody>
          </p:sp>
        </mc:Fallback>
      </mc:AlternateContent>
      <p:cxnSp>
        <p:nvCxnSpPr>
          <p:cNvPr id="84" name="直接箭头连接符 83">
            <a:extLst>
              <a:ext uri="{FF2B5EF4-FFF2-40B4-BE49-F238E27FC236}">
                <a16:creationId xmlns="" xmlns:a16="http://schemas.microsoft.com/office/drawing/2014/main" id="{B85410E6-D00B-4F79-93BA-2C923495C483}"/>
              </a:ext>
            </a:extLst>
          </p:cNvPr>
          <p:cNvCxnSpPr/>
          <p:nvPr/>
        </p:nvCxnSpPr>
        <p:spPr>
          <a:xfrm flipV="1">
            <a:off x="5115665" y="1887938"/>
            <a:ext cx="1008112" cy="1917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 xmlns:a16="http://schemas.microsoft.com/office/drawing/2014/main" id="{3A5383BE-0CD0-4AC1-ACC4-E053A8E69DF6}"/>
              </a:ext>
            </a:extLst>
          </p:cNvPr>
          <p:cNvCxnSpPr>
            <a:endCxn id="88" idx="3"/>
          </p:cNvCxnSpPr>
          <p:nvPr/>
        </p:nvCxnSpPr>
        <p:spPr>
          <a:xfrm>
            <a:off x="5115665" y="2079687"/>
            <a:ext cx="628351" cy="8487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 xmlns:a16="http://schemas.microsoft.com/office/drawing/2014/main" id="{455B9DF5-D6B4-4E9C-ADED-38DFBC5425C2}"/>
              </a:ext>
            </a:extLst>
          </p:cNvPr>
          <p:cNvCxnSpPr/>
          <p:nvPr/>
        </p:nvCxnSpPr>
        <p:spPr>
          <a:xfrm flipV="1">
            <a:off x="5115665" y="1536843"/>
            <a:ext cx="288032" cy="5428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矩形 86">
                <a:extLst>
                  <a:ext uri="{FF2B5EF4-FFF2-40B4-BE49-F238E27FC236}">
                    <a16:creationId xmlns="" xmlns:a16="http://schemas.microsoft.com/office/drawing/2014/main" id="{146F8248-1621-4EF1-9039-6B2B6EE6FA5B}"/>
                  </a:ext>
                </a:extLst>
              </p:cNvPr>
              <p:cNvSpPr/>
              <p:nvPr/>
            </p:nvSpPr>
            <p:spPr>
              <a:xfrm>
                <a:off x="6195785" y="1870113"/>
                <a:ext cx="5282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a:rPr>
                          </m:ctrlPr>
                        </m:sSubPr>
                        <m:e>
                          <m:r>
                            <a:rPr lang="en-US" altLang="zh-CN" i="1">
                              <a:latin typeface="Cambria Math"/>
                            </a:rPr>
                            <m:t>𝑋</m:t>
                          </m:r>
                        </m:e>
                        <m:sub>
                          <m:r>
                            <a:rPr lang="en-US" altLang="zh-CN" i="1">
                              <a:latin typeface="Cambria Math"/>
                            </a:rPr>
                            <m:t>𝑤</m:t>
                          </m:r>
                        </m:sub>
                      </m:sSub>
                    </m:oMath>
                  </m:oMathPara>
                </a14:m>
                <a:endParaRPr lang="zh-CN" altLang="en-US" dirty="0"/>
              </a:p>
            </p:txBody>
          </p:sp>
        </mc:Choice>
        <mc:Fallback xmlns="">
          <p:sp>
            <p:nvSpPr>
              <p:cNvPr id="87" name="矩形 86">
                <a:extLst>
                  <a:ext uri="{FF2B5EF4-FFF2-40B4-BE49-F238E27FC236}">
                    <a16:creationId xmlns:a16="http://schemas.microsoft.com/office/drawing/2014/main" id="{146F8248-1621-4EF1-9039-6B2B6EE6FA5B}"/>
                  </a:ext>
                </a:extLst>
              </p:cNvPr>
              <p:cNvSpPr>
                <a:spLocks noRot="1" noChangeAspect="1" noMove="1" noResize="1" noEditPoints="1" noAdjustHandles="1" noChangeArrowheads="1" noChangeShapeType="1" noTextEdit="1"/>
              </p:cNvSpPr>
              <p:nvPr/>
            </p:nvSpPr>
            <p:spPr>
              <a:xfrm>
                <a:off x="6195785" y="1870113"/>
                <a:ext cx="528222"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矩形 87">
                <a:extLst>
                  <a:ext uri="{FF2B5EF4-FFF2-40B4-BE49-F238E27FC236}">
                    <a16:creationId xmlns="" xmlns:a16="http://schemas.microsoft.com/office/drawing/2014/main" id="{3D60A747-829D-44FB-955D-2BCD889E7C93}"/>
                  </a:ext>
                </a:extLst>
              </p:cNvPr>
              <p:cNvSpPr/>
              <p:nvPr/>
            </p:nvSpPr>
            <p:spPr>
              <a:xfrm>
                <a:off x="5253176" y="2743812"/>
                <a:ext cx="490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i="1">
                              <a:latin typeface="Cambria Math"/>
                            </a:rPr>
                            <m:t>𝑌</m:t>
                          </m:r>
                        </m:e>
                        <m:sub>
                          <m:r>
                            <a:rPr lang="en-US" altLang="zh-CN" b="0" i="1" smtClean="0">
                              <a:latin typeface="Cambria Math"/>
                            </a:rPr>
                            <m:t>𝑤</m:t>
                          </m:r>
                        </m:sub>
                      </m:sSub>
                    </m:oMath>
                  </m:oMathPara>
                </a14:m>
                <a:endParaRPr lang="zh-CN" altLang="en-US" dirty="0"/>
              </a:p>
            </p:txBody>
          </p:sp>
        </mc:Choice>
        <mc:Fallback xmlns="">
          <p:sp>
            <p:nvSpPr>
              <p:cNvPr id="88" name="矩形 87">
                <a:extLst>
                  <a:ext uri="{FF2B5EF4-FFF2-40B4-BE49-F238E27FC236}">
                    <a16:creationId xmlns:a16="http://schemas.microsoft.com/office/drawing/2014/main" id="{3D60A747-829D-44FB-955D-2BCD889E7C93}"/>
                  </a:ext>
                </a:extLst>
              </p:cNvPr>
              <p:cNvSpPr>
                <a:spLocks noRot="1" noChangeAspect="1" noMove="1" noResize="1" noEditPoints="1" noAdjustHandles="1" noChangeArrowheads="1" noChangeShapeType="1" noTextEdit="1"/>
              </p:cNvSpPr>
              <p:nvPr/>
            </p:nvSpPr>
            <p:spPr>
              <a:xfrm>
                <a:off x="5253176" y="2743812"/>
                <a:ext cx="490840"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矩形 88">
                <a:extLst>
                  <a:ext uri="{FF2B5EF4-FFF2-40B4-BE49-F238E27FC236}">
                    <a16:creationId xmlns="" xmlns:a16="http://schemas.microsoft.com/office/drawing/2014/main" id="{5D135104-C289-4995-8697-E2D961E045D9}"/>
                  </a:ext>
                </a:extLst>
              </p:cNvPr>
              <p:cNvSpPr/>
              <p:nvPr/>
            </p:nvSpPr>
            <p:spPr>
              <a:xfrm>
                <a:off x="651465" y="2920383"/>
                <a:ext cx="438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𝑌</m:t>
                          </m:r>
                        </m:e>
                        <m:sub>
                          <m:r>
                            <a:rPr lang="en-US" altLang="zh-CN" b="0" i="1" smtClean="0">
                              <a:latin typeface="Cambria Math"/>
                            </a:rPr>
                            <m:t>𝑐</m:t>
                          </m:r>
                        </m:sub>
                      </m:sSub>
                    </m:oMath>
                  </m:oMathPara>
                </a14:m>
                <a:endParaRPr lang="zh-CN" altLang="en-US" dirty="0"/>
              </a:p>
            </p:txBody>
          </p:sp>
        </mc:Choice>
        <mc:Fallback xmlns="">
          <p:sp>
            <p:nvSpPr>
              <p:cNvPr id="89" name="矩形 88">
                <a:extLst>
                  <a:ext uri="{FF2B5EF4-FFF2-40B4-BE49-F238E27FC236}">
                    <a16:creationId xmlns:a16="http://schemas.microsoft.com/office/drawing/2014/main" id="{5D135104-C289-4995-8697-E2D961E045D9}"/>
                  </a:ext>
                </a:extLst>
              </p:cNvPr>
              <p:cNvSpPr>
                <a:spLocks noRot="1" noChangeAspect="1" noMove="1" noResize="1" noEditPoints="1" noAdjustHandles="1" noChangeArrowheads="1" noChangeShapeType="1" noTextEdit="1"/>
              </p:cNvSpPr>
              <p:nvPr/>
            </p:nvSpPr>
            <p:spPr>
              <a:xfrm>
                <a:off x="651465" y="2920383"/>
                <a:ext cx="438966"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矩形 89">
                <a:extLst>
                  <a:ext uri="{FF2B5EF4-FFF2-40B4-BE49-F238E27FC236}">
                    <a16:creationId xmlns="" xmlns:a16="http://schemas.microsoft.com/office/drawing/2014/main" id="{20BBFE9E-E6BD-419B-B69A-F41FEE965BD6}"/>
                  </a:ext>
                </a:extLst>
              </p:cNvPr>
              <p:cNvSpPr/>
              <p:nvPr/>
            </p:nvSpPr>
            <p:spPr>
              <a:xfrm>
                <a:off x="607671" y="4402196"/>
                <a:ext cx="472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𝑂</m:t>
                          </m:r>
                        </m:e>
                        <m:sub>
                          <m:r>
                            <a:rPr lang="en-US" altLang="zh-CN" b="0" i="1" smtClean="0">
                              <a:latin typeface="Cambria Math"/>
                            </a:rPr>
                            <m:t>𝑐</m:t>
                          </m:r>
                        </m:sub>
                      </m:sSub>
                    </m:oMath>
                  </m:oMathPara>
                </a14:m>
                <a:endParaRPr lang="zh-CN" altLang="en-US" dirty="0"/>
              </a:p>
            </p:txBody>
          </p:sp>
        </mc:Choice>
        <mc:Fallback xmlns="">
          <p:sp>
            <p:nvSpPr>
              <p:cNvPr id="90" name="矩形 89">
                <a:extLst>
                  <a:ext uri="{FF2B5EF4-FFF2-40B4-BE49-F238E27FC236}">
                    <a16:creationId xmlns:a16="http://schemas.microsoft.com/office/drawing/2014/main" id="{20BBFE9E-E6BD-419B-B69A-F41FEE965BD6}"/>
                  </a:ext>
                </a:extLst>
              </p:cNvPr>
              <p:cNvSpPr>
                <a:spLocks noRot="1" noChangeAspect="1" noMove="1" noResize="1" noEditPoints="1" noAdjustHandles="1" noChangeArrowheads="1" noChangeShapeType="1" noTextEdit="1"/>
              </p:cNvSpPr>
              <p:nvPr/>
            </p:nvSpPr>
            <p:spPr>
              <a:xfrm>
                <a:off x="607671" y="4402196"/>
                <a:ext cx="472629"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矩形 90">
                <a:extLst>
                  <a:ext uri="{FF2B5EF4-FFF2-40B4-BE49-F238E27FC236}">
                    <a16:creationId xmlns="" xmlns:a16="http://schemas.microsoft.com/office/drawing/2014/main" id="{FDFDF5D2-28EF-4EE8-A69D-1B33A8CFBEAC}"/>
                  </a:ext>
                </a:extLst>
              </p:cNvPr>
              <p:cNvSpPr/>
              <p:nvPr/>
            </p:nvSpPr>
            <p:spPr>
              <a:xfrm>
                <a:off x="2538730" y="5376496"/>
                <a:ext cx="4763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𝑋</m:t>
                          </m:r>
                        </m:e>
                        <m:sub>
                          <m:r>
                            <a:rPr lang="en-US" altLang="zh-CN" b="0" i="1" smtClean="0">
                              <a:latin typeface="Cambria Math"/>
                            </a:rPr>
                            <m:t>𝑐</m:t>
                          </m:r>
                        </m:sub>
                      </m:sSub>
                    </m:oMath>
                  </m:oMathPara>
                </a14:m>
                <a:endParaRPr lang="zh-CN" altLang="en-US" dirty="0"/>
              </a:p>
            </p:txBody>
          </p:sp>
        </mc:Choice>
        <mc:Fallback xmlns="">
          <p:sp>
            <p:nvSpPr>
              <p:cNvPr id="91" name="矩形 90">
                <a:extLst>
                  <a:ext uri="{FF2B5EF4-FFF2-40B4-BE49-F238E27FC236}">
                    <a16:creationId xmlns:a16="http://schemas.microsoft.com/office/drawing/2014/main" id="{FDFDF5D2-28EF-4EE8-A69D-1B33A8CFBEAC}"/>
                  </a:ext>
                </a:extLst>
              </p:cNvPr>
              <p:cNvSpPr>
                <a:spLocks noRot="1" noChangeAspect="1" noMove="1" noResize="1" noEditPoints="1" noAdjustHandles="1" noChangeArrowheads="1" noChangeShapeType="1" noTextEdit="1"/>
              </p:cNvSpPr>
              <p:nvPr/>
            </p:nvSpPr>
            <p:spPr>
              <a:xfrm>
                <a:off x="2538730" y="5376496"/>
                <a:ext cx="476349"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矩形 91">
                <a:extLst>
                  <a:ext uri="{FF2B5EF4-FFF2-40B4-BE49-F238E27FC236}">
                    <a16:creationId xmlns="" xmlns:a16="http://schemas.microsoft.com/office/drawing/2014/main" id="{BE5C71C1-1E4B-4077-A1C2-F2A88463FD57}"/>
                  </a:ext>
                </a:extLst>
              </p:cNvPr>
              <p:cNvSpPr/>
              <p:nvPr/>
            </p:nvSpPr>
            <p:spPr>
              <a:xfrm>
                <a:off x="3953096" y="3191828"/>
                <a:ext cx="4669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𝑍</m:t>
                          </m:r>
                        </m:e>
                        <m:sub>
                          <m:r>
                            <a:rPr lang="en-US" altLang="zh-CN" b="0" i="1" smtClean="0">
                              <a:latin typeface="Cambria Math"/>
                            </a:rPr>
                            <m:t>𝑐</m:t>
                          </m:r>
                        </m:sub>
                      </m:sSub>
                    </m:oMath>
                  </m:oMathPara>
                </a14:m>
                <a:endParaRPr lang="zh-CN" altLang="en-US" dirty="0"/>
              </a:p>
            </p:txBody>
          </p:sp>
        </mc:Choice>
        <mc:Fallback xmlns="">
          <p:sp>
            <p:nvSpPr>
              <p:cNvPr id="92" name="矩形 91">
                <a:extLst>
                  <a:ext uri="{FF2B5EF4-FFF2-40B4-BE49-F238E27FC236}">
                    <a16:creationId xmlns:a16="http://schemas.microsoft.com/office/drawing/2014/main" id="{BE5C71C1-1E4B-4077-A1C2-F2A88463FD57}"/>
                  </a:ext>
                </a:extLst>
              </p:cNvPr>
              <p:cNvSpPr>
                <a:spLocks noRot="1" noChangeAspect="1" noMove="1" noResize="1" noEditPoints="1" noAdjustHandles="1" noChangeArrowheads="1" noChangeShapeType="1" noTextEdit="1"/>
              </p:cNvSpPr>
              <p:nvPr/>
            </p:nvSpPr>
            <p:spPr>
              <a:xfrm>
                <a:off x="3953096" y="3191828"/>
                <a:ext cx="466923"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矩形 92">
                <a:extLst>
                  <a:ext uri="{FF2B5EF4-FFF2-40B4-BE49-F238E27FC236}">
                    <a16:creationId xmlns="" xmlns:a16="http://schemas.microsoft.com/office/drawing/2014/main" id="{6DD87AAC-8A8F-4E3C-812C-62F822F605D8}"/>
                  </a:ext>
                </a:extLst>
              </p:cNvPr>
              <p:cNvSpPr/>
              <p:nvPr/>
            </p:nvSpPr>
            <p:spPr>
              <a:xfrm>
                <a:off x="4750731" y="1749960"/>
                <a:ext cx="5245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𝑂</m:t>
                          </m:r>
                        </m:e>
                        <m:sub>
                          <m:r>
                            <a:rPr lang="en-US" altLang="zh-CN" b="0" i="1" smtClean="0">
                              <a:latin typeface="Cambria Math"/>
                            </a:rPr>
                            <m:t>𝑤</m:t>
                          </m:r>
                        </m:sub>
                      </m:sSub>
                    </m:oMath>
                  </m:oMathPara>
                </a14:m>
                <a:endParaRPr lang="zh-CN" altLang="en-US" dirty="0"/>
              </a:p>
            </p:txBody>
          </p:sp>
        </mc:Choice>
        <mc:Fallback xmlns="">
          <p:sp>
            <p:nvSpPr>
              <p:cNvPr id="93" name="矩形 92">
                <a:extLst>
                  <a:ext uri="{FF2B5EF4-FFF2-40B4-BE49-F238E27FC236}">
                    <a16:creationId xmlns:a16="http://schemas.microsoft.com/office/drawing/2014/main" id="{6DD87AAC-8A8F-4E3C-812C-62F822F605D8}"/>
                  </a:ext>
                </a:extLst>
              </p:cNvPr>
              <p:cNvSpPr>
                <a:spLocks noRot="1" noChangeAspect="1" noMove="1" noResize="1" noEditPoints="1" noAdjustHandles="1" noChangeArrowheads="1" noChangeShapeType="1" noTextEdit="1"/>
              </p:cNvSpPr>
              <p:nvPr/>
            </p:nvSpPr>
            <p:spPr>
              <a:xfrm>
                <a:off x="4750731" y="1749960"/>
                <a:ext cx="524503" cy="369332"/>
              </a:xfrm>
              <a:prstGeom prst="rect">
                <a:avLst/>
              </a:prstGeom>
              <a:blipFill>
                <a:blip r:embed="rId10"/>
                <a:stretch>
                  <a:fillRect/>
                </a:stretch>
              </a:blipFill>
            </p:spPr>
            <p:txBody>
              <a:bodyPr/>
              <a:lstStyle/>
              <a:p>
                <a:r>
                  <a:rPr lang="zh-CN" altLang="en-US">
                    <a:noFill/>
                  </a:rPr>
                  <a:t> </a:t>
                </a:r>
              </a:p>
            </p:txBody>
          </p:sp>
        </mc:Fallback>
      </mc:AlternateContent>
      <p:sp>
        <p:nvSpPr>
          <p:cNvPr id="94" name="上弧形箭头 121">
            <a:extLst>
              <a:ext uri="{FF2B5EF4-FFF2-40B4-BE49-F238E27FC236}">
                <a16:creationId xmlns="" xmlns:a16="http://schemas.microsoft.com/office/drawing/2014/main" id="{24BEE769-ACA2-4B6F-8AAD-AE955D374E4D}"/>
              </a:ext>
            </a:extLst>
          </p:cNvPr>
          <p:cNvSpPr/>
          <p:nvPr/>
        </p:nvSpPr>
        <p:spPr>
          <a:xfrm rot="9512658">
            <a:off x="3873764" y="3930868"/>
            <a:ext cx="1523725" cy="6480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95" name="TextBox 122">
                <a:extLst>
                  <a:ext uri="{FF2B5EF4-FFF2-40B4-BE49-F238E27FC236}">
                    <a16:creationId xmlns="" xmlns:a16="http://schemas.microsoft.com/office/drawing/2014/main" id="{BF08CAF1-6F57-43F3-A7F8-A84FC46934B6}"/>
                  </a:ext>
                </a:extLst>
              </p:cNvPr>
              <p:cNvSpPr txBox="1"/>
              <p:nvPr/>
            </p:nvSpPr>
            <p:spPr>
              <a:xfrm>
                <a:off x="4549536" y="4638811"/>
                <a:ext cx="81362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m:t>
                      </m:r>
                      <m:r>
                        <a:rPr lang="en-US" altLang="zh-CN" b="0" i="1" smtClean="0">
                          <a:latin typeface="Cambria Math"/>
                        </a:rPr>
                        <m:t>𝑅</m:t>
                      </m:r>
                      <m:r>
                        <a:rPr lang="en-US" altLang="zh-CN" b="0" i="1" smtClean="0">
                          <a:latin typeface="Cambria Math"/>
                        </a:rPr>
                        <m:t>,</m:t>
                      </m:r>
                      <m:acc>
                        <m:accPr>
                          <m:chr m:val="⃑"/>
                          <m:ctrlPr>
                            <a:rPr lang="en-US" altLang="zh-CN" b="0" i="1" smtClean="0">
                              <a:latin typeface="Cambria Math"/>
                            </a:rPr>
                          </m:ctrlPr>
                        </m:accPr>
                        <m:e>
                          <m:r>
                            <a:rPr lang="en-US" altLang="zh-CN" b="0" i="1" smtClean="0">
                              <a:latin typeface="Cambria Math"/>
                            </a:rPr>
                            <m:t>𝑇</m:t>
                          </m:r>
                        </m:e>
                      </m:acc>
                      <m:r>
                        <a:rPr lang="en-US" altLang="zh-CN" b="0" i="1" smtClean="0">
                          <a:latin typeface="Cambria Math"/>
                        </a:rPr>
                        <m:t>)</m:t>
                      </m:r>
                    </m:oMath>
                  </m:oMathPara>
                </a14:m>
                <a:endParaRPr lang="zh-CN" altLang="en-US" dirty="0"/>
              </a:p>
            </p:txBody>
          </p:sp>
        </mc:Choice>
        <mc:Fallback xmlns="">
          <p:sp>
            <p:nvSpPr>
              <p:cNvPr id="95" name="TextBox 122">
                <a:extLst>
                  <a:ext uri="{FF2B5EF4-FFF2-40B4-BE49-F238E27FC236}">
                    <a16:creationId xmlns:a16="http://schemas.microsoft.com/office/drawing/2014/main" id="{BF08CAF1-6F57-43F3-A7F8-A84FC46934B6}"/>
                  </a:ext>
                </a:extLst>
              </p:cNvPr>
              <p:cNvSpPr txBox="1">
                <a:spLocks noRot="1" noChangeAspect="1" noMove="1" noResize="1" noEditPoints="1" noAdjustHandles="1" noChangeArrowheads="1" noChangeShapeType="1" noTextEdit="1"/>
              </p:cNvSpPr>
              <p:nvPr/>
            </p:nvSpPr>
            <p:spPr>
              <a:xfrm>
                <a:off x="4549536" y="4638811"/>
                <a:ext cx="813621" cy="402931"/>
              </a:xfrm>
              <a:prstGeom prst="rect">
                <a:avLst/>
              </a:prstGeom>
              <a:blipFill>
                <a:blip r:embed="rId11"/>
                <a:stretch>
                  <a:fillRect b="-12121"/>
                </a:stretch>
              </a:blipFill>
            </p:spPr>
            <p:txBody>
              <a:bodyPr/>
              <a:lstStyle/>
              <a:p>
                <a:r>
                  <a:rPr lang="zh-CN" altLang="en-US">
                    <a:noFill/>
                  </a:rPr>
                  <a:t> </a:t>
                </a:r>
              </a:p>
            </p:txBody>
          </p:sp>
        </mc:Fallback>
      </mc:AlternateContent>
      <p:sp>
        <p:nvSpPr>
          <p:cNvPr id="26" name="TextBox 25">
            <a:extLst>
              <a:ext uri="{FF2B5EF4-FFF2-40B4-BE49-F238E27FC236}">
                <a16:creationId xmlns="" xmlns:a16="http://schemas.microsoft.com/office/drawing/2014/main" id="{25F57EB6-5AA1-4A84-90CE-7F6BFBA03029}"/>
              </a:ext>
            </a:extLst>
          </p:cNvPr>
          <p:cNvSpPr txBox="1"/>
          <p:nvPr/>
        </p:nvSpPr>
        <p:spPr>
          <a:xfrm>
            <a:off x="6204721" y="4342971"/>
            <a:ext cx="4960012" cy="400110"/>
          </a:xfrm>
          <a:prstGeom prst="rect">
            <a:avLst/>
          </a:prstGeom>
          <a:noFill/>
        </p:spPr>
        <p:txBody>
          <a:bodyPr wrap="none" rtlCol="0">
            <a:spAutoFit/>
          </a:bodyPr>
          <a:lstStyle/>
          <a:p>
            <a:r>
              <a:rPr lang="zh-CN" altLang="en-US" sz="2000" b="1" dirty="0">
                <a:solidFill>
                  <a:prstClr val="black"/>
                </a:solidFill>
                <a:latin typeface="黑体" panose="02010609060101010101" pitchFamily="49" charset="-122"/>
                <a:ea typeface="黑体" panose="02010609060101010101" pitchFamily="49" charset="-122"/>
              </a:rPr>
              <a:t>于是可以得到</a:t>
            </a:r>
            <a:r>
              <a:rPr lang="en-US" altLang="zh-CN" sz="2000" b="1" dirty="0">
                <a:solidFill>
                  <a:prstClr val="black"/>
                </a:solidFill>
                <a:latin typeface="黑体" panose="02010609060101010101" pitchFamily="49" charset="-122"/>
                <a:ea typeface="黑体" panose="02010609060101010101" pitchFamily="49" charset="-122"/>
              </a:rPr>
              <a:t>P</a:t>
            </a:r>
            <a:r>
              <a:rPr lang="zh-CN" altLang="en-US" sz="2000" b="1" dirty="0">
                <a:solidFill>
                  <a:prstClr val="black"/>
                </a:solidFill>
                <a:latin typeface="黑体" panose="02010609060101010101" pitchFamily="49" charset="-122"/>
                <a:ea typeface="黑体" panose="02010609060101010101" pitchFamily="49" charset="-122"/>
              </a:rPr>
              <a:t>点在相机坐标系中的坐标：</a:t>
            </a:r>
          </a:p>
        </p:txBody>
      </p:sp>
      <mc:AlternateContent xmlns:mc="http://schemas.openxmlformats.org/markup-compatibility/2006" xmlns:a14="http://schemas.microsoft.com/office/drawing/2010/main">
        <mc:Choice Requires="a14">
          <p:sp>
            <p:nvSpPr>
              <p:cNvPr id="27" name="TextBox 27">
                <a:extLst>
                  <a:ext uri="{FF2B5EF4-FFF2-40B4-BE49-F238E27FC236}">
                    <a16:creationId xmlns="" xmlns:a16="http://schemas.microsoft.com/office/drawing/2014/main" id="{97A2CB7D-264D-45FD-ABB4-848BA931B47F}"/>
                  </a:ext>
                </a:extLst>
              </p:cNvPr>
              <p:cNvSpPr txBox="1"/>
              <p:nvPr/>
            </p:nvSpPr>
            <p:spPr>
              <a:xfrm>
                <a:off x="6025626" y="5212302"/>
                <a:ext cx="2047997" cy="8806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e>
                            </m:mr>
                          </m:m>
                        </m:e>
                      </m:d>
                      <m:r>
                        <a:rPr lang="en-US" altLang="zh-CN" i="1" smtClean="0">
                          <a:solidFill>
                            <a:prstClr val="black"/>
                          </a:solidFill>
                          <a:latin typeface="Cambria Math"/>
                        </a:rPr>
                        <m:t>=</m:t>
                      </m:r>
                      <m:r>
                        <a:rPr lang="en-US" altLang="zh-CN" i="1" smtClean="0">
                          <a:solidFill>
                            <a:prstClr val="black"/>
                          </a:solidFill>
                          <a:latin typeface="Cambria Math"/>
                        </a:rPr>
                        <m:t>𝑅</m:t>
                      </m:r>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𝑤</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𝑤</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𝑤</m:t>
                                    </m:r>
                                  </m:sub>
                                </m:sSub>
                              </m:e>
                            </m:mr>
                          </m:m>
                        </m:e>
                      </m:d>
                      <m:r>
                        <a:rPr lang="en-US" altLang="zh-CN" i="1" smtClean="0">
                          <a:solidFill>
                            <a:prstClr val="black"/>
                          </a:solidFill>
                          <a:latin typeface="Cambria Math"/>
                        </a:rPr>
                        <m:t>+</m:t>
                      </m:r>
                      <m:r>
                        <a:rPr lang="en-US" altLang="zh-CN" i="1" smtClean="0">
                          <a:solidFill>
                            <a:prstClr val="black"/>
                          </a:solidFill>
                          <a:latin typeface="Cambria Math"/>
                        </a:rPr>
                        <m:t>𝑇</m:t>
                      </m:r>
                    </m:oMath>
                  </m:oMathPara>
                </a14:m>
                <a:endParaRPr lang="zh-CN" altLang="en-US" dirty="0">
                  <a:solidFill>
                    <a:prstClr val="black"/>
                  </a:solidFill>
                  <a:latin typeface="Calibri"/>
                  <a:ea typeface="宋体" panose="02010600030101010101" pitchFamily="2" charset="-122"/>
                </a:endParaRPr>
              </a:p>
            </p:txBody>
          </p:sp>
        </mc:Choice>
        <mc:Fallback xmlns="">
          <p:sp>
            <p:nvSpPr>
              <p:cNvPr id="27" name="TextBox 27">
                <a:extLst>
                  <a:ext uri="{FF2B5EF4-FFF2-40B4-BE49-F238E27FC236}">
                    <a16:creationId xmlns:a16="http://schemas.microsoft.com/office/drawing/2014/main" id="{97A2CB7D-264D-45FD-ABB4-848BA931B47F}"/>
                  </a:ext>
                </a:extLst>
              </p:cNvPr>
              <p:cNvSpPr txBox="1">
                <a:spLocks noRot="1" noChangeAspect="1" noMove="1" noResize="1" noEditPoints="1" noAdjustHandles="1" noChangeArrowheads="1" noChangeShapeType="1" noTextEdit="1"/>
              </p:cNvSpPr>
              <p:nvPr/>
            </p:nvSpPr>
            <p:spPr>
              <a:xfrm>
                <a:off x="6025626" y="5212302"/>
                <a:ext cx="2047997" cy="880626"/>
              </a:xfrm>
              <a:prstGeom prst="rect">
                <a:avLst/>
              </a:prstGeom>
              <a:blipFill>
                <a:blip r:embed="rId12"/>
                <a:stretch>
                  <a:fillRect b="-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8">
                <a:extLst>
                  <a:ext uri="{FF2B5EF4-FFF2-40B4-BE49-F238E27FC236}">
                    <a16:creationId xmlns="" xmlns:a16="http://schemas.microsoft.com/office/drawing/2014/main" id="{4AC6006E-3F7D-424F-9F9D-6F3A30E04565}"/>
                  </a:ext>
                </a:extLst>
              </p:cNvPr>
              <p:cNvSpPr txBox="1"/>
              <p:nvPr/>
            </p:nvSpPr>
            <p:spPr>
              <a:xfrm>
                <a:off x="8472710" y="5096213"/>
                <a:ext cx="3830664" cy="11128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e>
                            </m:mr>
                            <m:m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e>
                                  </m:mr>
                                  <m:mr>
                                    <m:e>
                                      <m:r>
                                        <a:rPr lang="en-US" altLang="zh-CN" i="1" smtClean="0">
                                          <a:solidFill>
                                            <a:prstClr val="black"/>
                                          </a:solidFill>
                                          <a:latin typeface="Cambria Math"/>
                                        </a:rPr>
                                        <m:t>1</m:t>
                                      </m:r>
                                    </m:e>
                                  </m:mr>
                                </m:m>
                              </m:e>
                            </m:mr>
                          </m:m>
                        </m:e>
                      </m:d>
                      <m:r>
                        <a:rPr lang="en-US" altLang="zh-CN" i="1" smtClean="0">
                          <a:solidFill>
                            <a:prstClr val="black"/>
                          </a:solidFill>
                          <a:latin typeface="Cambria Math"/>
                        </a:rPr>
                        <m:t>=</m:t>
                      </m:r>
                      <m:d>
                        <m:dPr>
                          <m:begChr m:val="["/>
                          <m:endChr m:val="]"/>
                          <m:ctrlPr>
                            <a:rPr lang="en-US" altLang="zh-CN" i="1" smtClean="0">
                              <a:solidFill>
                                <a:prstClr val="black"/>
                              </a:solidFill>
                              <a:latin typeface="Cambria Math"/>
                            </a:rPr>
                          </m:ctrlPr>
                        </m:dPr>
                        <m:e>
                          <m:m>
                            <m:mPr>
                              <m:mcs>
                                <m:mc>
                                  <m:mcPr>
                                    <m:count m:val="2"/>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𝑅</m:t>
                                </m:r>
                              </m:e>
                              <m:e>
                                <m:r>
                                  <a:rPr lang="en-US" altLang="zh-CN" i="1" smtClean="0">
                                    <a:solidFill>
                                      <a:prstClr val="black"/>
                                    </a:solidFill>
                                    <a:latin typeface="Cambria Math"/>
                                  </a:rPr>
                                  <m:t>𝑇</m:t>
                                </m:r>
                              </m:e>
                            </m:mr>
                            <m:mr>
                              <m:e>
                                <m:acc>
                                  <m:accPr>
                                    <m:chr m:val="⃗"/>
                                    <m:ctrlPr>
                                      <a:rPr lang="en-US" altLang="zh-CN" i="1" smtClean="0">
                                        <a:solidFill>
                                          <a:prstClr val="black"/>
                                        </a:solidFill>
                                        <a:latin typeface="Cambria Math"/>
                                      </a:rPr>
                                    </m:ctrlPr>
                                  </m:accPr>
                                  <m:e>
                                    <m:r>
                                      <a:rPr lang="en-US" altLang="zh-CN" i="1" smtClean="0">
                                        <a:solidFill>
                                          <a:prstClr val="black"/>
                                        </a:solidFill>
                                        <a:latin typeface="Cambria Math"/>
                                      </a:rPr>
                                      <m:t>0</m:t>
                                    </m:r>
                                  </m:e>
                                </m:acc>
                              </m:e>
                              <m:e>
                                <m:r>
                                  <a:rPr lang="en-US" altLang="zh-CN" i="1" smtClean="0">
                                    <a:solidFill>
                                      <a:prstClr val="black"/>
                                    </a:solidFill>
                                    <a:latin typeface="Cambria Math"/>
                                  </a:rPr>
                                  <m:t>1</m:t>
                                </m:r>
                              </m:e>
                            </m:mr>
                          </m:m>
                        </m:e>
                      </m:d>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𝑤</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𝑤</m:t>
                                    </m:r>
                                  </m:sub>
                                </m:sSub>
                              </m:e>
                            </m:mr>
                            <m:m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𝑤</m:t>
                                          </m:r>
                                        </m:sub>
                                      </m:sSub>
                                    </m:e>
                                  </m:mr>
                                  <m:mr>
                                    <m:e>
                                      <m:r>
                                        <a:rPr lang="en-US" altLang="zh-CN" i="1" smtClean="0">
                                          <a:solidFill>
                                            <a:prstClr val="black"/>
                                          </a:solidFill>
                                          <a:latin typeface="Cambria Math"/>
                                        </a:rPr>
                                        <m:t>1</m:t>
                                      </m:r>
                                    </m:e>
                                  </m:mr>
                                </m:m>
                              </m:e>
                            </m:mr>
                          </m:m>
                        </m:e>
                      </m:d>
                      <m:r>
                        <a:rPr lang="en-US" altLang="zh-CN" smtClean="0">
                          <a:solidFill>
                            <a:prstClr val="black"/>
                          </a:solidFill>
                          <a:latin typeface="Cambria Math"/>
                        </a:rPr>
                        <m:t>,</m:t>
                      </m:r>
                      <m:r>
                        <m:rPr>
                          <m:sty m:val="p"/>
                        </m:rPr>
                        <a:rPr lang="en-US" altLang="zh-CN" smtClean="0">
                          <a:solidFill>
                            <a:prstClr val="black"/>
                          </a:solidFill>
                          <a:latin typeface="Cambria Math"/>
                        </a:rPr>
                        <m:t>R</m:t>
                      </m:r>
                      <m:r>
                        <a:rPr lang="en-US" altLang="zh-CN" smtClean="0">
                          <a:solidFill>
                            <a:prstClr val="black"/>
                          </a:solidFill>
                          <a:latin typeface="Cambria Math"/>
                        </a:rPr>
                        <m:t>:3∗3,</m:t>
                      </m:r>
                      <m:r>
                        <m:rPr>
                          <m:sty m:val="p"/>
                        </m:rPr>
                        <a:rPr lang="en-US" altLang="zh-CN" smtClean="0">
                          <a:solidFill>
                            <a:prstClr val="black"/>
                          </a:solidFill>
                          <a:latin typeface="Cambria Math"/>
                        </a:rPr>
                        <m:t>T</m:t>
                      </m:r>
                      <m:r>
                        <a:rPr lang="en-US" altLang="zh-CN" smtClean="0">
                          <a:solidFill>
                            <a:prstClr val="black"/>
                          </a:solidFill>
                          <a:latin typeface="Cambria Math"/>
                        </a:rPr>
                        <m:t>:3∗1</m:t>
                      </m:r>
                    </m:oMath>
                  </m:oMathPara>
                </a14:m>
                <a:endParaRPr lang="zh-CN" altLang="en-US" dirty="0">
                  <a:solidFill>
                    <a:prstClr val="black"/>
                  </a:solidFill>
                  <a:latin typeface="Calibri"/>
                  <a:ea typeface="宋体" panose="02010600030101010101" pitchFamily="2" charset="-122"/>
                </a:endParaRPr>
              </a:p>
            </p:txBody>
          </p:sp>
        </mc:Choice>
        <mc:Fallback xmlns="">
          <p:sp>
            <p:nvSpPr>
              <p:cNvPr id="28" name="TextBox 28">
                <a:extLst>
                  <a:ext uri="{FF2B5EF4-FFF2-40B4-BE49-F238E27FC236}">
                    <a16:creationId xmlns:a16="http://schemas.microsoft.com/office/drawing/2014/main" id="{4AC6006E-3F7D-424F-9F9D-6F3A30E04565}"/>
                  </a:ext>
                </a:extLst>
              </p:cNvPr>
              <p:cNvSpPr txBox="1">
                <a:spLocks noRot="1" noChangeAspect="1" noMove="1" noResize="1" noEditPoints="1" noAdjustHandles="1" noChangeArrowheads="1" noChangeShapeType="1" noTextEdit="1"/>
              </p:cNvSpPr>
              <p:nvPr/>
            </p:nvSpPr>
            <p:spPr>
              <a:xfrm>
                <a:off x="8472710" y="5096213"/>
                <a:ext cx="3830664" cy="1112805"/>
              </a:xfrm>
              <a:prstGeom prst="rect">
                <a:avLst/>
              </a:prstGeom>
              <a:blipFill>
                <a:blip r:embed="rId13"/>
                <a:stretch>
                  <a:fillRect/>
                </a:stretch>
              </a:blipFill>
            </p:spPr>
            <p:txBody>
              <a:bodyPr/>
              <a:lstStyle/>
              <a:p>
                <a:r>
                  <a:rPr lang="zh-CN" altLang="en-US">
                    <a:noFill/>
                  </a:rPr>
                  <a:t> </a:t>
                </a:r>
              </a:p>
            </p:txBody>
          </p:sp>
        </mc:Fallback>
      </mc:AlternateContent>
      <p:sp>
        <p:nvSpPr>
          <p:cNvPr id="29" name="右箭头 31">
            <a:extLst>
              <a:ext uri="{FF2B5EF4-FFF2-40B4-BE49-F238E27FC236}">
                <a16:creationId xmlns="" xmlns:a16="http://schemas.microsoft.com/office/drawing/2014/main" id="{2AF00D34-D529-494C-9B79-4BDAA0662B16}"/>
              </a:ext>
            </a:extLst>
          </p:cNvPr>
          <p:cNvSpPr/>
          <p:nvPr/>
        </p:nvSpPr>
        <p:spPr>
          <a:xfrm>
            <a:off x="8073623" y="5446358"/>
            <a:ext cx="479570" cy="47533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文本框 3">
            <a:extLst>
              <a:ext uri="{FF2B5EF4-FFF2-40B4-BE49-F238E27FC236}">
                <a16:creationId xmlns="" xmlns:a16="http://schemas.microsoft.com/office/drawing/2014/main" id="{C78F91A3-6AE1-48DF-B4A2-B2B56DA452B8}"/>
              </a:ext>
            </a:extLst>
          </p:cNvPr>
          <p:cNvSpPr txBox="1"/>
          <p:nvPr/>
        </p:nvSpPr>
        <p:spPr>
          <a:xfrm>
            <a:off x="6724007" y="2125699"/>
            <a:ext cx="5293615" cy="1323439"/>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从世界坐标系变换到相机坐标系属于</a:t>
            </a:r>
            <a:r>
              <a:rPr lang="zh-CN" altLang="en-US" sz="2000" dirty="0">
                <a:solidFill>
                  <a:srgbClr val="FF0000"/>
                </a:solidFill>
                <a:latin typeface="黑体" panose="02010609060101010101" pitchFamily="49" charset="-122"/>
                <a:ea typeface="黑体" panose="02010609060101010101" pitchFamily="49" charset="-122"/>
              </a:rPr>
              <a:t>刚体变换</a:t>
            </a:r>
            <a:r>
              <a:rPr lang="zh-CN" altLang="en-US" sz="2000" dirty="0">
                <a:latin typeface="黑体" panose="02010609060101010101" pitchFamily="49" charset="-122"/>
                <a:ea typeface="黑体" panose="02010609060101010101" pitchFamily="49" charset="-122"/>
              </a:rPr>
              <a:t>即物体不会发生形变，只需要进行旋转和平移。</a:t>
            </a:r>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R</a:t>
            </a:r>
            <a:r>
              <a:rPr lang="zh-CN" altLang="en-US" sz="2000" dirty="0">
                <a:latin typeface="黑体" panose="02010609060101010101" pitchFamily="49" charset="-122"/>
                <a:ea typeface="黑体" panose="02010609060101010101" pitchFamily="49" charset="-122"/>
              </a:rPr>
              <a:t>：表示旋转矩阵</a:t>
            </a:r>
            <a:r>
              <a:rPr lang="en-US" altLang="zh-CN" sz="2000" dirty="0">
                <a:latin typeface="黑体" panose="02010609060101010101" pitchFamily="49" charset="-122"/>
                <a:ea typeface="黑体" panose="02010609060101010101" pitchFamily="49" charset="-122"/>
              </a:rPr>
              <a:t>   T</a:t>
            </a:r>
            <a:r>
              <a:rPr lang="zh-CN" altLang="en-US" sz="2000" dirty="0">
                <a:latin typeface="黑体" panose="02010609060101010101" pitchFamily="49" charset="-122"/>
                <a:ea typeface="黑体" panose="02010609060101010101" pitchFamily="49" charset="-122"/>
              </a:rPr>
              <a:t>：表示偏移向量</a:t>
            </a:r>
            <a:endParaRPr lang="zh-CN" altLang="en-US" dirty="0">
              <a:latin typeface="黑体" panose="02010609060101010101" pitchFamily="49" charset="-122"/>
              <a:ea typeface="黑体" panose="02010609060101010101" pitchFamily="49" charset="-122"/>
            </a:endParaRPr>
          </a:p>
        </p:txBody>
      </p:sp>
      <p:pic>
        <p:nvPicPr>
          <p:cNvPr id="30" name="图片 29">
            <a:extLst>
              <a:ext uri="{FF2B5EF4-FFF2-40B4-BE49-F238E27FC236}">
                <a16:creationId xmlns="" xmlns:a16="http://schemas.microsoft.com/office/drawing/2014/main" id="{18738555-04E0-412F-A4FE-1F1D4A3ECA3D}"/>
              </a:ext>
            </a:extLst>
          </p:cNvPr>
          <p:cNvPicPr>
            <a:picLocks noChangeAspect="1"/>
          </p:cNvPicPr>
          <p:nvPr/>
        </p:nvPicPr>
        <p:blipFill>
          <a:blip r:embed="rId14"/>
          <a:stretch>
            <a:fillRect/>
          </a:stretch>
        </p:blipFill>
        <p:spPr>
          <a:xfrm>
            <a:off x="9239250" y="35711"/>
            <a:ext cx="2952750" cy="1038225"/>
          </a:xfrm>
          <a:prstGeom prst="rect">
            <a:avLst/>
          </a:prstGeom>
        </p:spPr>
      </p:pic>
    </p:spTree>
    <p:extLst>
      <p:ext uri="{BB962C8B-B14F-4D97-AF65-F5344CB8AC3E}">
        <p14:creationId xmlns:p14="http://schemas.microsoft.com/office/powerpoint/2010/main" val="2531408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RTK/INS</a:t>
            </a:r>
            <a:r>
              <a:rPr lang="zh-CN" altLang="en-US" dirty="0"/>
              <a:t>紧组合算法框图</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60</a:t>
            </a:fld>
            <a:endParaRPr lang="en-US" altLang="en-US">
              <a:solidFill>
                <a:srgbClr val="000000"/>
              </a:solidFill>
            </a:endParaRPr>
          </a:p>
        </p:txBody>
      </p:sp>
      <p:sp>
        <p:nvSpPr>
          <p:cNvPr id="3" name="流程图: 过程 2"/>
          <p:cNvSpPr/>
          <p:nvPr/>
        </p:nvSpPr>
        <p:spPr bwMode="auto">
          <a:xfrm>
            <a:off x="719667" y="1616287"/>
            <a:ext cx="914400" cy="599133"/>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基准站</a:t>
            </a: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接收机</a:t>
            </a:r>
          </a:p>
        </p:txBody>
      </p:sp>
      <p:sp>
        <p:nvSpPr>
          <p:cNvPr id="6" name="流程图: 过程 5"/>
          <p:cNvSpPr/>
          <p:nvPr/>
        </p:nvSpPr>
        <p:spPr bwMode="auto">
          <a:xfrm>
            <a:off x="719667" y="2412814"/>
            <a:ext cx="914400" cy="642805"/>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流动站</a:t>
            </a: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接收机</a:t>
            </a:r>
          </a:p>
        </p:txBody>
      </p:sp>
      <p:sp>
        <p:nvSpPr>
          <p:cNvPr id="7" name="流程图: 过程 6"/>
          <p:cNvSpPr/>
          <p:nvPr/>
        </p:nvSpPr>
        <p:spPr bwMode="auto">
          <a:xfrm>
            <a:off x="2441786" y="1933955"/>
            <a:ext cx="1794933" cy="612648"/>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伪距、载波相位双差观测值</a:t>
            </a:r>
            <a:endPar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5" name="流程图: 过程 4"/>
          <p:cNvSpPr/>
          <p:nvPr/>
        </p:nvSpPr>
        <p:spPr bwMode="auto">
          <a:xfrm>
            <a:off x="723054" y="4923721"/>
            <a:ext cx="1249680" cy="1493520"/>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9" name="流程图: 过程 8"/>
          <p:cNvSpPr/>
          <p:nvPr/>
        </p:nvSpPr>
        <p:spPr bwMode="auto">
          <a:xfrm>
            <a:off x="922631" y="5389700"/>
            <a:ext cx="914400" cy="425519"/>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陀螺</a:t>
            </a:r>
            <a:endPar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11" name="流程图: 过程 10"/>
          <p:cNvSpPr/>
          <p:nvPr/>
        </p:nvSpPr>
        <p:spPr bwMode="auto">
          <a:xfrm>
            <a:off x="922631" y="5932923"/>
            <a:ext cx="914400" cy="425519"/>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加表</a:t>
            </a:r>
            <a:endPar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8" name="文本框 7"/>
          <p:cNvSpPr txBox="1"/>
          <p:nvPr/>
        </p:nvSpPr>
        <p:spPr>
          <a:xfrm>
            <a:off x="646382" y="4971444"/>
            <a:ext cx="1436419" cy="369332"/>
          </a:xfrm>
          <a:prstGeom prst="rect">
            <a:avLst/>
          </a:prstGeom>
          <a:noFill/>
        </p:spPr>
        <p:txBody>
          <a:bodyPr wrap="none" rtlCol="0">
            <a:spAutoFit/>
          </a:bodyPr>
          <a:lstStyle/>
          <a:p>
            <a:pPr algn="ctr"/>
            <a:r>
              <a:rPr lang="en-US" altLang="zh-CN" dirty="0">
                <a:latin typeface="Times New Roman" panose="02020603050405020304" pitchFamily="18" charset="0"/>
                <a:cs typeface="Times New Roman" panose="02020603050405020304" pitchFamily="18" charset="0"/>
              </a:rPr>
              <a:t>MEMS-IMU</a:t>
            </a:r>
            <a:endParaRPr lang="zh-CN" altLang="en-US" dirty="0">
              <a:latin typeface="Times New Roman" panose="02020603050405020304" pitchFamily="18" charset="0"/>
              <a:cs typeface="Times New Roman" panose="02020603050405020304" pitchFamily="18" charset="0"/>
            </a:endParaRPr>
          </a:p>
        </p:txBody>
      </p:sp>
      <p:sp>
        <p:nvSpPr>
          <p:cNvPr id="14" name="流程图: 过程 13"/>
          <p:cNvSpPr/>
          <p:nvPr/>
        </p:nvSpPr>
        <p:spPr bwMode="auto">
          <a:xfrm>
            <a:off x="5931746" y="1933956"/>
            <a:ext cx="2084494" cy="612648"/>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基于新息的惯导辅助抗差模糊度固定</a:t>
            </a:r>
            <a:endPar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12" name="流程图: 联系 11"/>
          <p:cNvSpPr/>
          <p:nvPr/>
        </p:nvSpPr>
        <p:spPr bwMode="auto">
          <a:xfrm>
            <a:off x="9299787" y="3119021"/>
            <a:ext cx="822958" cy="807721"/>
          </a:xfrm>
          <a:prstGeom prst="flowChartConnector">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1600"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16" name="流程图: 决策 15"/>
          <p:cNvSpPr/>
          <p:nvPr/>
        </p:nvSpPr>
        <p:spPr bwMode="auto">
          <a:xfrm>
            <a:off x="8987367" y="1882140"/>
            <a:ext cx="1447799" cy="716279"/>
          </a:xfrm>
          <a:prstGeom prst="flowChartDecision">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验</a:t>
            </a: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证</a:t>
            </a:r>
          </a:p>
        </p:txBody>
      </p:sp>
      <p:sp>
        <p:nvSpPr>
          <p:cNvPr id="17" name="流程图: 联系 16"/>
          <p:cNvSpPr/>
          <p:nvPr/>
        </p:nvSpPr>
        <p:spPr bwMode="auto">
          <a:xfrm>
            <a:off x="9547861" y="5474787"/>
            <a:ext cx="350520" cy="397678"/>
          </a:xfrm>
          <a:prstGeom prst="flowChartConnector">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8" name="流程图: 过程 17"/>
          <p:cNvSpPr/>
          <p:nvPr/>
        </p:nvSpPr>
        <p:spPr bwMode="auto">
          <a:xfrm>
            <a:off x="8669019" y="4504832"/>
            <a:ext cx="2084494" cy="612648"/>
          </a:xfrm>
          <a:prstGeom prst="flowChartProcess">
            <a:avLst/>
          </a:prstGeom>
          <a:solidFill>
            <a:srgbClr val="FF9900">
              <a:alpha val="45000"/>
            </a:srgbClr>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基于新息的抗差</a:t>
            </a:r>
            <a:endParaRPr lang="en-US" altLang="zh-CN" dirty="0">
              <a:latin typeface="Verdana" panose="020B0604030504040204" pitchFamily="34" charset="0"/>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Tx/>
              <a:buNone/>
              <a:tabLst/>
            </a:pPr>
            <a:r>
              <a:rPr lang="zh-CN" altLang="en-US" dirty="0">
                <a:latin typeface="Verdana" panose="020B0604030504040204" pitchFamily="34" charset="0"/>
                <a:ea typeface="黑体" panose="02010609060101010101" pitchFamily="49" charset="-122"/>
              </a:rPr>
              <a:t>扩展卡尔曼滤波</a:t>
            </a:r>
            <a:endPar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p:txBody>
      </p:sp>
      <p:sp>
        <p:nvSpPr>
          <p:cNvPr id="19" name="流程图: 联系 18"/>
          <p:cNvSpPr/>
          <p:nvPr/>
        </p:nvSpPr>
        <p:spPr bwMode="auto">
          <a:xfrm>
            <a:off x="5044438" y="2034665"/>
            <a:ext cx="414865" cy="411229"/>
          </a:xfrm>
          <a:prstGeom prst="flowChartConnector">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20" name="流程图: 过程 19"/>
          <p:cNvSpPr/>
          <p:nvPr/>
        </p:nvSpPr>
        <p:spPr bwMode="auto">
          <a:xfrm>
            <a:off x="4498237" y="5367302"/>
            <a:ext cx="1490137" cy="612648"/>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INS</a:t>
            </a: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机械编排</a:t>
            </a:r>
          </a:p>
        </p:txBody>
      </p:sp>
      <p:sp>
        <p:nvSpPr>
          <p:cNvPr id="21" name="流程图: 过程 20"/>
          <p:cNvSpPr/>
          <p:nvPr/>
        </p:nvSpPr>
        <p:spPr bwMode="auto">
          <a:xfrm>
            <a:off x="4403086" y="3239826"/>
            <a:ext cx="1695027" cy="612648"/>
          </a:xfrm>
          <a:prstGeom prst="flowChartProcess">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惯导推算的</a:t>
            </a:r>
            <a:endParaRPr kumimoji="0" lang="en-US" altLang="zh-CN" i="0" u="none" strike="noStrike" cap="none" normalizeH="0" baseline="0" dirty="0">
              <a:ln>
                <a:noFill/>
              </a:ln>
              <a:solidFill>
                <a:schemeClr val="tx1"/>
              </a:solidFill>
              <a:effectLst/>
              <a:latin typeface="Verdana" panose="020B0604030504040204" pitchFamily="34" charset="0"/>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i="0" u="none" strike="noStrike" cap="none" normalizeH="0" baseline="0" dirty="0">
                <a:ln>
                  <a:noFill/>
                </a:ln>
                <a:solidFill>
                  <a:schemeClr val="tx1"/>
                </a:solidFill>
                <a:effectLst/>
                <a:latin typeface="Verdana" panose="020B0604030504040204" pitchFamily="34" charset="0"/>
                <a:ea typeface="黑体" panose="02010609060101010101" pitchFamily="49" charset="-122"/>
              </a:rPr>
              <a:t>双差几何距离</a:t>
            </a:r>
          </a:p>
        </p:txBody>
      </p:sp>
      <p:sp>
        <p:nvSpPr>
          <p:cNvPr id="22" name="流程图: 联系 21"/>
          <p:cNvSpPr/>
          <p:nvPr/>
        </p:nvSpPr>
        <p:spPr bwMode="auto">
          <a:xfrm>
            <a:off x="3018792" y="5455920"/>
            <a:ext cx="414865" cy="435415"/>
          </a:xfrm>
          <a:prstGeom prst="flowChartConnector">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cxnSp>
        <p:nvCxnSpPr>
          <p:cNvPr id="25" name="直接箭头连接符 24"/>
          <p:cNvCxnSpPr>
            <a:endCxn id="20" idx="1"/>
          </p:cNvCxnSpPr>
          <p:nvPr/>
        </p:nvCxnSpPr>
        <p:spPr bwMode="auto">
          <a:xfrm>
            <a:off x="3445195" y="5673626"/>
            <a:ext cx="1053042" cy="0"/>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箭头连接符 26"/>
          <p:cNvCxnSpPr>
            <a:stCxn id="5" idx="3"/>
            <a:endCxn id="22" idx="2"/>
          </p:cNvCxnSpPr>
          <p:nvPr/>
        </p:nvCxnSpPr>
        <p:spPr bwMode="auto">
          <a:xfrm>
            <a:off x="1972734" y="5670481"/>
            <a:ext cx="1046058" cy="3147"/>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箭头连接符 30"/>
          <p:cNvCxnSpPr>
            <a:stCxn id="20" idx="3"/>
            <a:endCxn id="17" idx="2"/>
          </p:cNvCxnSpPr>
          <p:nvPr/>
        </p:nvCxnSpPr>
        <p:spPr bwMode="auto">
          <a:xfrm>
            <a:off x="5988374" y="5673626"/>
            <a:ext cx="3559487" cy="0"/>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箭头连接符 31"/>
          <p:cNvCxnSpPr>
            <a:stCxn id="7" idx="3"/>
            <a:endCxn id="19" idx="2"/>
          </p:cNvCxnSpPr>
          <p:nvPr/>
        </p:nvCxnSpPr>
        <p:spPr bwMode="auto">
          <a:xfrm>
            <a:off x="4236719" y="2240279"/>
            <a:ext cx="807719" cy="1"/>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p:cNvCxnSpPr>
            <a:stCxn id="19" idx="6"/>
          </p:cNvCxnSpPr>
          <p:nvPr/>
        </p:nvCxnSpPr>
        <p:spPr bwMode="auto">
          <a:xfrm>
            <a:off x="5459303" y="2240280"/>
            <a:ext cx="485563" cy="0"/>
          </a:xfrm>
          <a:prstGeom prst="straightConnector1">
            <a:avLst/>
          </a:prstGeom>
          <a:noFill/>
          <a:ln w="1905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接箭头连接符 36"/>
          <p:cNvCxnSpPr>
            <a:endCxn id="16" idx="1"/>
          </p:cNvCxnSpPr>
          <p:nvPr/>
        </p:nvCxnSpPr>
        <p:spPr bwMode="auto">
          <a:xfrm>
            <a:off x="8016240" y="2240279"/>
            <a:ext cx="971127" cy="1"/>
          </a:xfrm>
          <a:prstGeom prst="straightConnector1">
            <a:avLst/>
          </a:prstGeom>
          <a:noFill/>
          <a:ln w="1905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接箭头连接符 39"/>
          <p:cNvCxnSpPr>
            <a:endCxn id="12" idx="2"/>
          </p:cNvCxnSpPr>
          <p:nvPr/>
        </p:nvCxnSpPr>
        <p:spPr bwMode="auto">
          <a:xfrm flipV="1">
            <a:off x="6098113" y="3522882"/>
            <a:ext cx="3201674" cy="23267"/>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接箭头连接符 42"/>
          <p:cNvCxnSpPr>
            <a:stCxn id="16" idx="2"/>
            <a:endCxn id="12" idx="0"/>
          </p:cNvCxnSpPr>
          <p:nvPr/>
        </p:nvCxnSpPr>
        <p:spPr bwMode="auto">
          <a:xfrm flipH="1">
            <a:off x="9711266" y="2598419"/>
            <a:ext cx="1" cy="520602"/>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箭头连接符 43"/>
          <p:cNvCxnSpPr>
            <a:endCxn id="18" idx="0"/>
          </p:cNvCxnSpPr>
          <p:nvPr/>
        </p:nvCxnSpPr>
        <p:spPr bwMode="auto">
          <a:xfrm flipH="1">
            <a:off x="9711266" y="3898273"/>
            <a:ext cx="2" cy="606559"/>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接箭头连接符 45"/>
          <p:cNvCxnSpPr>
            <a:endCxn id="17" idx="0"/>
          </p:cNvCxnSpPr>
          <p:nvPr/>
        </p:nvCxnSpPr>
        <p:spPr bwMode="auto">
          <a:xfrm flipH="1">
            <a:off x="9723121" y="5147126"/>
            <a:ext cx="1" cy="327661"/>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箭头连接符 47"/>
          <p:cNvCxnSpPr/>
          <p:nvPr/>
        </p:nvCxnSpPr>
        <p:spPr bwMode="auto">
          <a:xfrm>
            <a:off x="9898381" y="5699425"/>
            <a:ext cx="1459070" cy="9848"/>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箭头连接符 49"/>
          <p:cNvCxnSpPr>
            <a:stCxn id="20" idx="0"/>
            <a:endCxn id="21" idx="2"/>
          </p:cNvCxnSpPr>
          <p:nvPr/>
        </p:nvCxnSpPr>
        <p:spPr bwMode="auto">
          <a:xfrm flipV="1">
            <a:off x="5243306" y="3852474"/>
            <a:ext cx="7294" cy="1514828"/>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箭头连接符 51"/>
          <p:cNvCxnSpPr>
            <a:stCxn id="21" idx="0"/>
            <a:endCxn id="19" idx="4"/>
          </p:cNvCxnSpPr>
          <p:nvPr/>
        </p:nvCxnSpPr>
        <p:spPr bwMode="auto">
          <a:xfrm flipV="1">
            <a:off x="5250600" y="2445894"/>
            <a:ext cx="1271" cy="793932"/>
          </a:xfrm>
          <a:prstGeom prst="straightConnector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文本框 53"/>
          <p:cNvSpPr txBox="1"/>
          <p:nvPr/>
        </p:nvSpPr>
        <p:spPr>
          <a:xfrm>
            <a:off x="9388100" y="3193876"/>
            <a:ext cx="646331" cy="646331"/>
          </a:xfrm>
          <a:prstGeom prst="rect">
            <a:avLst/>
          </a:prstGeom>
          <a:noFill/>
        </p:spPr>
        <p:txBody>
          <a:bodyPr wrap="none" rtlCol="0">
            <a:spAutoFit/>
          </a:bodyPr>
          <a:lstStyle/>
          <a:p>
            <a:r>
              <a:rPr lang="zh-CN" altLang="en-US" dirty="0"/>
              <a:t>数据</a:t>
            </a:r>
            <a:endParaRPr lang="en-US" altLang="zh-CN" dirty="0"/>
          </a:p>
          <a:p>
            <a:r>
              <a:rPr lang="zh-CN" altLang="en-US" dirty="0"/>
              <a:t>融合</a:t>
            </a:r>
          </a:p>
        </p:txBody>
      </p:sp>
      <p:cxnSp>
        <p:nvCxnSpPr>
          <p:cNvPr id="56" name="肘形连接符 55"/>
          <p:cNvCxnSpPr>
            <a:stCxn id="16" idx="3"/>
            <a:endCxn id="12" idx="6"/>
          </p:cNvCxnSpPr>
          <p:nvPr/>
        </p:nvCxnSpPr>
        <p:spPr bwMode="auto">
          <a:xfrm flipH="1">
            <a:off x="10122745" y="2240280"/>
            <a:ext cx="312421" cy="1282602"/>
          </a:xfrm>
          <a:prstGeom prst="bentConnector3">
            <a:avLst>
              <a:gd name="adj1" fmla="val -73170"/>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肘形连接符 57"/>
          <p:cNvCxnSpPr>
            <a:stCxn id="17" idx="4"/>
            <a:endCxn id="20" idx="2"/>
          </p:cNvCxnSpPr>
          <p:nvPr/>
        </p:nvCxnSpPr>
        <p:spPr bwMode="auto">
          <a:xfrm rot="5400000">
            <a:off x="7429472" y="3686300"/>
            <a:ext cx="107485" cy="4479815"/>
          </a:xfrm>
          <a:prstGeom prst="bentConnector3">
            <a:avLst>
              <a:gd name="adj1" fmla="val 312681"/>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肘形连接符 59"/>
          <p:cNvCxnSpPr>
            <a:endCxn id="22" idx="4"/>
          </p:cNvCxnSpPr>
          <p:nvPr/>
        </p:nvCxnSpPr>
        <p:spPr bwMode="auto">
          <a:xfrm rot="10800000">
            <a:off x="3226225" y="5891336"/>
            <a:ext cx="2017080" cy="300069"/>
          </a:xfrm>
          <a:prstGeom prst="bentConnector2">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肘形连接符 62"/>
          <p:cNvCxnSpPr>
            <a:stCxn id="3" idx="3"/>
            <a:endCxn id="7" idx="1"/>
          </p:cNvCxnSpPr>
          <p:nvPr/>
        </p:nvCxnSpPr>
        <p:spPr bwMode="auto">
          <a:xfrm>
            <a:off x="1634067" y="1915854"/>
            <a:ext cx="807719" cy="324425"/>
          </a:xfrm>
          <a:prstGeom prst="bentConnector3">
            <a:avLst/>
          </a:prstGeom>
          <a:noFill/>
          <a:ln w="22225"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肘形连接符 64"/>
          <p:cNvCxnSpPr>
            <a:stCxn id="6" idx="3"/>
            <a:endCxn id="7" idx="1"/>
          </p:cNvCxnSpPr>
          <p:nvPr/>
        </p:nvCxnSpPr>
        <p:spPr bwMode="auto">
          <a:xfrm flipV="1">
            <a:off x="1634067" y="2240279"/>
            <a:ext cx="807719" cy="493938"/>
          </a:xfrm>
          <a:prstGeom prst="bentConnector3">
            <a:avLst/>
          </a:prstGeom>
          <a:noFill/>
          <a:ln w="222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流程图: 过程 65"/>
          <p:cNvSpPr/>
          <p:nvPr/>
        </p:nvSpPr>
        <p:spPr bwMode="auto">
          <a:xfrm>
            <a:off x="5666315" y="1540281"/>
            <a:ext cx="5346440" cy="1315990"/>
          </a:xfrm>
          <a:prstGeom prst="flowChartProcess">
            <a:avLst/>
          </a:prstGeom>
          <a:solidFill>
            <a:srgbClr val="FF9900">
              <a:alpha val="45000"/>
            </a:srgbClr>
          </a:solidFill>
          <a:ln w="25400">
            <a:solidFill>
              <a:schemeClr val="tx1"/>
            </a:solidFill>
            <a:prstDash val="soli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67" name="文本框 66"/>
          <p:cNvSpPr txBox="1"/>
          <p:nvPr/>
        </p:nvSpPr>
        <p:spPr>
          <a:xfrm>
            <a:off x="6652441" y="6145682"/>
            <a:ext cx="2016578" cy="369332"/>
          </a:xfrm>
          <a:prstGeom prst="rect">
            <a:avLst/>
          </a:prstGeom>
          <a:noFill/>
        </p:spPr>
        <p:txBody>
          <a:bodyPr wrap="none" rtlCol="0">
            <a:spAutoFit/>
          </a:bodyPr>
          <a:lstStyle/>
          <a:p>
            <a:r>
              <a:rPr lang="zh-CN" altLang="en-US" dirty="0"/>
              <a:t>估计出的</a:t>
            </a:r>
            <a:r>
              <a:rPr lang="en-US" altLang="zh-CN" dirty="0" err="1">
                <a:latin typeface="Times New Roman" panose="02020603050405020304" pitchFamily="18" charset="0"/>
                <a:cs typeface="Times New Roman" panose="02020603050405020304" pitchFamily="18" charset="0"/>
              </a:rPr>
              <a:t>PVA</a:t>
            </a:r>
            <a:r>
              <a:rPr lang="zh-CN" altLang="en-US" dirty="0"/>
              <a:t>误差</a:t>
            </a:r>
          </a:p>
        </p:txBody>
      </p:sp>
      <p:sp>
        <p:nvSpPr>
          <p:cNvPr id="68" name="文本框 67"/>
          <p:cNvSpPr txBox="1"/>
          <p:nvPr/>
        </p:nvSpPr>
        <p:spPr>
          <a:xfrm>
            <a:off x="3282378" y="6149644"/>
            <a:ext cx="2018501" cy="369332"/>
          </a:xfrm>
          <a:prstGeom prst="rect">
            <a:avLst/>
          </a:prstGeom>
          <a:noFill/>
        </p:spPr>
        <p:txBody>
          <a:bodyPr wrap="none" rtlCol="0">
            <a:spAutoFit/>
          </a:bodyPr>
          <a:lstStyle/>
          <a:p>
            <a:r>
              <a:rPr lang="zh-CN" altLang="en-US" dirty="0"/>
              <a:t>估计出的</a:t>
            </a:r>
            <a:r>
              <a:rPr lang="en-US" altLang="zh-CN" dirty="0" err="1">
                <a:latin typeface="Times New Roman" panose="02020603050405020304" pitchFamily="18" charset="0"/>
                <a:cs typeface="Times New Roman" panose="02020603050405020304" pitchFamily="18" charset="0"/>
              </a:rPr>
              <a:t>IMU</a:t>
            </a:r>
            <a:r>
              <a:rPr lang="zh-CN" altLang="en-US" dirty="0"/>
              <a:t>误差</a:t>
            </a:r>
          </a:p>
        </p:txBody>
      </p:sp>
      <p:sp>
        <p:nvSpPr>
          <p:cNvPr id="69" name="文本框 68"/>
          <p:cNvSpPr txBox="1"/>
          <p:nvPr/>
        </p:nvSpPr>
        <p:spPr>
          <a:xfrm>
            <a:off x="9944101" y="5704349"/>
            <a:ext cx="1569660" cy="369332"/>
          </a:xfrm>
          <a:prstGeom prst="rect">
            <a:avLst/>
          </a:prstGeom>
          <a:noFill/>
        </p:spPr>
        <p:txBody>
          <a:bodyPr wrap="none" rtlCol="0">
            <a:spAutoFit/>
          </a:bodyPr>
          <a:lstStyle/>
          <a:p>
            <a:r>
              <a:rPr lang="zh-CN" altLang="en-US" dirty="0"/>
              <a:t>导航结果输出</a:t>
            </a:r>
          </a:p>
        </p:txBody>
      </p:sp>
      <p:sp>
        <p:nvSpPr>
          <p:cNvPr id="72" name="文本框 71"/>
          <p:cNvSpPr txBox="1"/>
          <p:nvPr/>
        </p:nvSpPr>
        <p:spPr>
          <a:xfrm>
            <a:off x="7256907" y="1540281"/>
            <a:ext cx="2031325" cy="369332"/>
          </a:xfrm>
          <a:prstGeom prst="rect">
            <a:avLst/>
          </a:prstGeom>
          <a:noFill/>
        </p:spPr>
        <p:txBody>
          <a:bodyPr wrap="none" rtlCol="0">
            <a:spAutoFit/>
          </a:bodyPr>
          <a:lstStyle/>
          <a:p>
            <a:r>
              <a:rPr lang="zh-CN" altLang="en-US" dirty="0"/>
              <a:t>模糊度解算和确认</a:t>
            </a:r>
          </a:p>
        </p:txBody>
      </p:sp>
      <p:sp>
        <p:nvSpPr>
          <p:cNvPr id="73" name="文本框 72"/>
          <p:cNvSpPr txBox="1"/>
          <p:nvPr/>
        </p:nvSpPr>
        <p:spPr>
          <a:xfrm>
            <a:off x="9185508" y="2465604"/>
            <a:ext cx="52065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Yes</a:t>
            </a:r>
            <a:endParaRPr lang="zh-CN" altLang="en-US" dirty="0">
              <a:latin typeface="Times New Roman" panose="02020603050405020304" pitchFamily="18" charset="0"/>
              <a:cs typeface="Times New Roman" panose="02020603050405020304" pitchFamily="18" charset="0"/>
            </a:endParaRPr>
          </a:p>
        </p:txBody>
      </p:sp>
      <p:sp>
        <p:nvSpPr>
          <p:cNvPr id="74" name="文本框 73"/>
          <p:cNvSpPr txBox="1"/>
          <p:nvPr/>
        </p:nvSpPr>
        <p:spPr>
          <a:xfrm>
            <a:off x="10229438" y="2247431"/>
            <a:ext cx="46679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No</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矩形 74"/>
              <p:cNvSpPr/>
              <p:nvPr/>
            </p:nvSpPr>
            <p:spPr>
              <a:xfrm>
                <a:off x="9054793" y="2741414"/>
                <a:ext cx="7168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a:latin typeface="Cambria Math" panose="02040503050406030204" pitchFamily="18" charset="0"/>
                        </a:rPr>
                        <m:t>𝛻</m:t>
                      </m:r>
                      <m:r>
                        <a:rPr lang="zh-CN" altLang="en-US" i="0">
                          <a:latin typeface="Cambria Math" panose="02040503050406030204" pitchFamily="18" charset="0"/>
                        </a:rPr>
                        <m:t>∆</m:t>
                      </m:r>
                      <m:r>
                        <a:rPr lang="zh-CN" altLang="en-US" b="1" i="1">
                          <a:latin typeface="Cambria Math" panose="02040503050406030204" pitchFamily="18" charset="0"/>
                        </a:rPr>
                        <m:t>𝝋</m:t>
                      </m:r>
                    </m:oMath>
                  </m:oMathPara>
                </a14:m>
                <a:endParaRPr lang="zh-CN" altLang="en-US" dirty="0"/>
              </a:p>
            </p:txBody>
          </p:sp>
        </mc:Choice>
        <mc:Fallback xmlns="">
          <p:sp>
            <p:nvSpPr>
              <p:cNvPr id="75" name="矩形 74"/>
              <p:cNvSpPr>
                <a:spLocks noRot="1" noChangeAspect="1" noMove="1" noResize="1" noEditPoints="1" noAdjustHandles="1" noChangeArrowheads="1" noChangeShapeType="1" noTextEdit="1"/>
              </p:cNvSpPr>
              <p:nvPr/>
            </p:nvSpPr>
            <p:spPr>
              <a:xfrm>
                <a:off x="9054793" y="2741414"/>
                <a:ext cx="716863" cy="369332"/>
              </a:xfrm>
              <a:prstGeom prst="rect">
                <a:avLst/>
              </a:prstGeom>
              <a:blipFill rotWithShape="0">
                <a:blip r:embed="rId3"/>
                <a:stretch>
                  <a:fillRect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矩形 75"/>
              <p:cNvSpPr/>
              <p:nvPr/>
            </p:nvSpPr>
            <p:spPr>
              <a:xfrm>
                <a:off x="10077712" y="2816122"/>
                <a:ext cx="700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a:latin typeface="Cambria Math" panose="02040503050406030204" pitchFamily="18" charset="0"/>
                        </a:rPr>
                        <m:t>𝛻</m:t>
                      </m:r>
                      <m:r>
                        <a:rPr lang="zh-CN" altLang="en-US" i="0">
                          <a:latin typeface="Cambria Math" panose="02040503050406030204" pitchFamily="18" charset="0"/>
                        </a:rPr>
                        <m:t>∆</m:t>
                      </m:r>
                      <m:r>
                        <a:rPr lang="zh-CN" altLang="en-US" b="1" i="1">
                          <a:latin typeface="Cambria Math" panose="02040503050406030204" pitchFamily="18" charset="0"/>
                        </a:rPr>
                        <m:t>𝑷</m:t>
                      </m:r>
                    </m:oMath>
                  </m:oMathPara>
                </a14:m>
                <a:endParaRPr lang="zh-CN" altLang="en-US" dirty="0"/>
              </a:p>
            </p:txBody>
          </p:sp>
        </mc:Choice>
        <mc:Fallback xmlns="">
          <p:sp>
            <p:nvSpPr>
              <p:cNvPr id="76" name="矩形 75"/>
              <p:cNvSpPr>
                <a:spLocks noRot="1" noChangeAspect="1" noMove="1" noResize="1" noEditPoints="1" noAdjustHandles="1" noChangeArrowheads="1" noChangeShapeType="1" noTextEdit="1"/>
              </p:cNvSpPr>
              <p:nvPr/>
            </p:nvSpPr>
            <p:spPr>
              <a:xfrm>
                <a:off x="10077712" y="2816122"/>
                <a:ext cx="700833" cy="369332"/>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32114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61</a:t>
            </a:fld>
            <a:endParaRPr lang="en-US" altLang="en-US">
              <a:solidFill>
                <a:srgbClr val="000000"/>
              </a:solidFill>
            </a:endParaRPr>
          </a:p>
        </p:txBody>
      </p:sp>
      <p:sp>
        <p:nvSpPr>
          <p:cNvPr id="42" name="AutoShape 6"/>
          <p:cNvSpPr>
            <a:spLocks noChangeArrowheads="1"/>
          </p:cNvSpPr>
          <p:nvPr/>
        </p:nvSpPr>
        <p:spPr bwMode="auto">
          <a:xfrm>
            <a:off x="3163255" y="1756571"/>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3" name="AutoShape 9"/>
          <p:cNvSpPr>
            <a:spLocks noChangeArrowheads="1"/>
          </p:cNvSpPr>
          <p:nvPr/>
        </p:nvSpPr>
        <p:spPr bwMode="auto">
          <a:xfrm>
            <a:off x="3162779" y="2544368"/>
            <a:ext cx="5621388" cy="533400"/>
          </a:xfrm>
          <a:prstGeom prst="roundRect">
            <a:avLst>
              <a:gd name="adj" fmla="val 16667"/>
            </a:avLst>
          </a:prstGeom>
          <a:gradFill>
            <a:gsLst>
              <a:gs pos="0">
                <a:srgbClr val="FFFFFF"/>
              </a:gs>
              <a:gs pos="100000">
                <a:srgbClr val="DDDDDD"/>
              </a:gs>
            </a:gsLst>
            <a:lin ang="5400000" scaled="1"/>
          </a:gradFill>
          <a:ln>
            <a:solidFill>
              <a:srgbClr val="B2B2B2"/>
            </a:solidFill>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4" name="AutoShape 12"/>
          <p:cNvSpPr>
            <a:spLocks noChangeArrowheads="1"/>
          </p:cNvSpPr>
          <p:nvPr/>
        </p:nvSpPr>
        <p:spPr bwMode="auto">
          <a:xfrm>
            <a:off x="3163255" y="3340896"/>
            <a:ext cx="5620912" cy="533400"/>
          </a:xfrm>
          <a:prstGeom prst="roundRect">
            <a:avLst>
              <a:gd name="adj" fmla="val 16667"/>
            </a:avLst>
          </a:prstGeom>
          <a:solidFill>
            <a:srgbClr val="00B050"/>
          </a:solidFill>
          <a:ln w="9525" algn="ctr">
            <a:solidFill>
              <a:srgbClr val="B2B2B2"/>
            </a:solidFill>
            <a:round/>
            <a:headEnd/>
            <a:tailEnd/>
          </a:ln>
        </p:spPr>
        <p:txBody>
          <a:bodyPr wrap="none" anchor="ctr"/>
          <a:lstStyle/>
          <a:p>
            <a:pPr algn="ctr" defTabSz="914377">
              <a:defRPr/>
            </a:pPr>
            <a:endParaRPr lang="zh-CN" altLang="zh-CN" i="1" kern="0">
              <a:solidFill>
                <a:sysClr val="windowText" lastClr="000000"/>
              </a:solidFill>
              <a:latin typeface="微软雅黑" pitchFamily="34" charset="-122"/>
            </a:endParaRPr>
          </a:p>
        </p:txBody>
      </p:sp>
      <p:sp>
        <p:nvSpPr>
          <p:cNvPr id="45" name="AutoShape 15"/>
          <p:cNvSpPr>
            <a:spLocks noChangeArrowheads="1"/>
          </p:cNvSpPr>
          <p:nvPr/>
        </p:nvSpPr>
        <p:spPr bwMode="auto">
          <a:xfrm>
            <a:off x="3125155" y="4133059"/>
            <a:ext cx="56590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6" name="AutoShape 18"/>
          <p:cNvSpPr>
            <a:spLocks noChangeArrowheads="1"/>
          </p:cNvSpPr>
          <p:nvPr/>
        </p:nvSpPr>
        <p:spPr bwMode="auto">
          <a:xfrm>
            <a:off x="3163255" y="4925221"/>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48" name="WordArt 20"/>
          <p:cNvSpPr>
            <a:spLocks noChangeArrowheads="1" noChangeShapeType="1" noTextEdit="1"/>
          </p:cNvSpPr>
          <p:nvPr/>
        </p:nvSpPr>
        <p:spPr bwMode="auto">
          <a:xfrm>
            <a:off x="3415665" y="1899447"/>
            <a:ext cx="1206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dirty="0">
                <a:ln w="3175">
                  <a:solidFill>
                    <a:srgbClr val="0875F8"/>
                  </a:solidFill>
                  <a:round/>
                  <a:headEnd/>
                  <a:tailEnd/>
                </a:ln>
                <a:solidFill>
                  <a:srgbClr val="0875F8"/>
                </a:solidFill>
                <a:latin typeface="黑体"/>
                <a:ea typeface="黑体"/>
              </a:rPr>
              <a:t>1</a:t>
            </a:r>
            <a:endParaRPr lang="zh-CN" altLang="en-US" sz="3600" kern="10" dirty="0">
              <a:ln w="3175">
                <a:solidFill>
                  <a:srgbClr val="0875F8"/>
                </a:solidFill>
                <a:round/>
                <a:headEnd/>
                <a:tailEnd/>
              </a:ln>
              <a:solidFill>
                <a:srgbClr val="0875F8"/>
              </a:solidFill>
              <a:latin typeface="黑体"/>
              <a:ea typeface="黑体"/>
            </a:endParaRPr>
          </a:p>
        </p:txBody>
      </p:sp>
      <p:sp>
        <p:nvSpPr>
          <p:cNvPr id="49" name="WordArt 21"/>
          <p:cNvSpPr>
            <a:spLocks noChangeArrowheads="1" noChangeShapeType="1" noTextEdit="1"/>
          </p:cNvSpPr>
          <p:nvPr/>
        </p:nvSpPr>
        <p:spPr bwMode="auto">
          <a:xfrm>
            <a:off x="3412490" y="2664622"/>
            <a:ext cx="184151" cy="282575"/>
          </a:xfrm>
          <a:prstGeom prst="rect">
            <a:avLst/>
          </a:prstGeom>
        </p:spPr>
        <p:txBody>
          <a:bodyPr wrap="none" numCol="1" fromWordArt="1">
            <a:prstTxWarp prst="textPlain">
              <a:avLst>
                <a:gd name="adj" fmla="val 50000"/>
              </a:avLst>
            </a:prstTxWarp>
          </a:bodyPr>
          <a:lstStyle/>
          <a:p>
            <a:pPr algn="ctr"/>
            <a:r>
              <a:rPr lang="en-US" altLang="zh-CN" sz="3600" kern="10" dirty="0">
                <a:ln w="3175">
                  <a:solidFill>
                    <a:srgbClr val="0875F8"/>
                  </a:solidFill>
                  <a:round/>
                  <a:headEnd/>
                  <a:tailEnd/>
                </a:ln>
                <a:solidFill>
                  <a:srgbClr val="0875F8"/>
                </a:solidFill>
                <a:latin typeface="黑体"/>
                <a:ea typeface="黑体"/>
              </a:rPr>
              <a:t>2</a:t>
            </a:r>
            <a:endParaRPr lang="zh-CN" altLang="en-US" sz="3600" kern="10" dirty="0">
              <a:ln w="3175">
                <a:solidFill>
                  <a:srgbClr val="0875F8"/>
                </a:solidFill>
                <a:round/>
                <a:headEnd/>
                <a:tailEnd/>
              </a:ln>
              <a:solidFill>
                <a:srgbClr val="0875F8"/>
              </a:solidFill>
              <a:latin typeface="黑体"/>
              <a:ea typeface="黑体"/>
            </a:endParaRPr>
          </a:p>
        </p:txBody>
      </p:sp>
      <p:sp>
        <p:nvSpPr>
          <p:cNvPr id="50" name="WordArt 22"/>
          <p:cNvSpPr>
            <a:spLocks noChangeArrowheads="1" noChangeShapeType="1" noTextEdit="1"/>
          </p:cNvSpPr>
          <p:nvPr/>
        </p:nvSpPr>
        <p:spPr bwMode="auto">
          <a:xfrm>
            <a:off x="3390266" y="34742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3</a:t>
            </a:r>
            <a:endParaRPr lang="zh-CN" altLang="en-US" sz="3600" kern="10">
              <a:ln w="3175">
                <a:solidFill>
                  <a:srgbClr val="0875F8"/>
                </a:solidFill>
                <a:round/>
                <a:headEnd/>
                <a:tailEnd/>
              </a:ln>
              <a:solidFill>
                <a:srgbClr val="0875F8"/>
              </a:solidFill>
              <a:latin typeface="黑体"/>
              <a:ea typeface="黑体"/>
            </a:endParaRPr>
          </a:p>
        </p:txBody>
      </p:sp>
      <p:sp>
        <p:nvSpPr>
          <p:cNvPr id="51" name="WordArt 23"/>
          <p:cNvSpPr>
            <a:spLocks noChangeArrowheads="1" noChangeShapeType="1" noTextEdit="1"/>
          </p:cNvSpPr>
          <p:nvPr/>
        </p:nvSpPr>
        <p:spPr bwMode="auto">
          <a:xfrm>
            <a:off x="3371215" y="42743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4</a:t>
            </a:r>
            <a:endParaRPr lang="zh-CN" altLang="en-US" sz="3600" kern="10">
              <a:ln w="3175">
                <a:solidFill>
                  <a:srgbClr val="0875F8"/>
                </a:solidFill>
                <a:round/>
                <a:headEnd/>
                <a:tailEnd/>
              </a:ln>
              <a:solidFill>
                <a:srgbClr val="0875F8"/>
              </a:solidFill>
              <a:latin typeface="黑体"/>
              <a:ea typeface="黑体"/>
            </a:endParaRPr>
          </a:p>
        </p:txBody>
      </p:sp>
      <p:sp>
        <p:nvSpPr>
          <p:cNvPr id="52" name="WordArt 24"/>
          <p:cNvSpPr>
            <a:spLocks noChangeArrowheads="1" noChangeShapeType="1" noTextEdit="1"/>
          </p:cNvSpPr>
          <p:nvPr/>
        </p:nvSpPr>
        <p:spPr bwMode="auto">
          <a:xfrm>
            <a:off x="3371215" y="5074447"/>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a:ln w="3175">
                  <a:solidFill>
                    <a:srgbClr val="0875F8"/>
                  </a:solidFill>
                  <a:round/>
                  <a:headEnd/>
                  <a:tailEnd/>
                </a:ln>
                <a:solidFill>
                  <a:srgbClr val="0875F8"/>
                </a:solidFill>
                <a:latin typeface="黑体"/>
                <a:ea typeface="黑体"/>
              </a:rPr>
              <a:t>5</a:t>
            </a:r>
            <a:endParaRPr lang="zh-CN" altLang="en-US" sz="3600" kern="10">
              <a:ln w="3175">
                <a:solidFill>
                  <a:srgbClr val="0875F8"/>
                </a:solidFill>
                <a:round/>
                <a:headEnd/>
                <a:tailEnd/>
              </a:ln>
              <a:solidFill>
                <a:srgbClr val="0875F8"/>
              </a:solidFill>
              <a:latin typeface="黑体"/>
              <a:ea typeface="黑体"/>
            </a:endParaRPr>
          </a:p>
        </p:txBody>
      </p:sp>
      <p:sp>
        <p:nvSpPr>
          <p:cNvPr id="53" name="AutoShape 25"/>
          <p:cNvSpPr>
            <a:spLocks noChangeArrowheads="1"/>
          </p:cNvSpPr>
          <p:nvPr/>
        </p:nvSpPr>
        <p:spPr bwMode="auto">
          <a:xfrm>
            <a:off x="3705199" y="1747767"/>
            <a:ext cx="2852764"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zh-CN" altLang="en-US" sz="2400" dirty="0"/>
              <a:t>研究背景与意义</a:t>
            </a:r>
            <a:endParaRPr lang="en-US" altLang="zh-CN" sz="2400" dirty="0"/>
          </a:p>
        </p:txBody>
      </p:sp>
      <p:sp>
        <p:nvSpPr>
          <p:cNvPr id="54" name="AutoShape 26"/>
          <p:cNvSpPr>
            <a:spLocks noChangeArrowheads="1"/>
          </p:cNvSpPr>
          <p:nvPr/>
        </p:nvSpPr>
        <p:spPr bwMode="auto">
          <a:xfrm>
            <a:off x="3740520" y="2578896"/>
            <a:ext cx="3506708"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pPr indent="-457200">
              <a:defRPr/>
            </a:pPr>
            <a:r>
              <a:rPr lang="en-US" altLang="zh-CN" sz="2400" dirty="0">
                <a:latin typeface="Times New Roman" panose="02020603050405020304" pitchFamily="18" charset="0"/>
                <a:cs typeface="Times New Roman" panose="02020603050405020304" pitchFamily="18" charset="0"/>
              </a:rPr>
              <a:t>RTK/INS</a:t>
            </a:r>
            <a:r>
              <a:rPr lang="zh-CN" altLang="en-US" sz="2400" dirty="0"/>
              <a:t>紧组合滤波模型</a:t>
            </a:r>
            <a:endParaRPr lang="en-US" altLang="zh-CN" sz="2400" dirty="0"/>
          </a:p>
        </p:txBody>
      </p:sp>
      <p:sp>
        <p:nvSpPr>
          <p:cNvPr id="55" name="AutoShape 27"/>
          <p:cNvSpPr>
            <a:spLocks noChangeArrowheads="1"/>
          </p:cNvSpPr>
          <p:nvPr/>
        </p:nvSpPr>
        <p:spPr bwMode="auto">
          <a:xfrm>
            <a:off x="3777231" y="3352408"/>
            <a:ext cx="3949449"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anchor="ctr"/>
          <a:lstStyle/>
          <a:p>
            <a:r>
              <a:rPr lang="en-US" altLang="zh-CN" sz="2400" dirty="0">
                <a:latin typeface="Times New Roman" panose="02020603050405020304" pitchFamily="18" charset="0"/>
                <a:cs typeface="Times New Roman" panose="02020603050405020304" pitchFamily="18" charset="0"/>
              </a:rPr>
              <a:t>INS</a:t>
            </a:r>
            <a:r>
              <a:rPr lang="zh-CN" altLang="en-US" sz="2400" dirty="0">
                <a:latin typeface="微软雅黑" pitchFamily="34" charset="-122"/>
              </a:rPr>
              <a:t>相对约束辅助模糊度固定模型</a:t>
            </a:r>
            <a:endParaRPr lang="en-US" altLang="zh-CN" sz="2400" dirty="0">
              <a:latin typeface="微软雅黑" pitchFamily="34" charset="-122"/>
            </a:endParaRPr>
          </a:p>
        </p:txBody>
      </p:sp>
      <p:sp>
        <p:nvSpPr>
          <p:cNvPr id="56" name="AutoShape 28"/>
          <p:cNvSpPr>
            <a:spLocks noChangeArrowheads="1"/>
          </p:cNvSpPr>
          <p:nvPr/>
        </p:nvSpPr>
        <p:spPr bwMode="auto">
          <a:xfrm>
            <a:off x="3705199" y="4194180"/>
            <a:ext cx="4398963"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mn-ea"/>
              </a:rPr>
              <a:t>视觉紧组合滤波模型</a:t>
            </a:r>
            <a:endParaRPr lang="en-US" altLang="zh-CN" sz="2400" dirty="0">
              <a:latin typeface="+mn-ea"/>
            </a:endParaRPr>
          </a:p>
        </p:txBody>
      </p:sp>
      <p:sp>
        <p:nvSpPr>
          <p:cNvPr id="57" name="AutoShape 29"/>
          <p:cNvSpPr>
            <a:spLocks noChangeArrowheads="1"/>
          </p:cNvSpPr>
          <p:nvPr/>
        </p:nvSpPr>
        <p:spPr bwMode="auto">
          <a:xfrm>
            <a:off x="3717448" y="4953165"/>
            <a:ext cx="4962843"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mn-ea"/>
              </a:rPr>
              <a:t>视觉紧组合性能测试与验证</a:t>
            </a:r>
            <a:endParaRPr lang="en-US" altLang="zh-CN" sz="2400" dirty="0">
              <a:latin typeface="+mn-ea"/>
            </a:endParaRPr>
          </a:p>
        </p:txBody>
      </p:sp>
      <p:sp>
        <p:nvSpPr>
          <p:cNvPr id="60" name="AutoShape 18"/>
          <p:cNvSpPr>
            <a:spLocks noChangeArrowheads="1"/>
          </p:cNvSpPr>
          <p:nvPr/>
        </p:nvSpPr>
        <p:spPr bwMode="auto">
          <a:xfrm>
            <a:off x="3163255" y="5758819"/>
            <a:ext cx="5620912" cy="533400"/>
          </a:xfrm>
          <a:prstGeom prst="roundRect">
            <a:avLst>
              <a:gd name="adj" fmla="val 16667"/>
            </a:avLst>
          </a:prstGeom>
          <a:gradFill rotWithShape="1">
            <a:gsLst>
              <a:gs pos="0">
                <a:srgbClr val="FFFFFF"/>
              </a:gs>
              <a:gs pos="100000">
                <a:srgbClr val="DDDDDD"/>
              </a:gs>
            </a:gsLst>
            <a:lin ang="5400000" scaled="1"/>
          </a:gradFill>
          <a:ln w="9525" algn="ctr">
            <a:solidFill>
              <a:srgbClr val="B2B2B2"/>
            </a:solidFill>
            <a:round/>
            <a:headEnd/>
            <a:tailEnd/>
          </a:ln>
        </p:spPr>
        <p:txBody>
          <a:bodyPr wrap="none" anchor="ctr"/>
          <a:lstStyle/>
          <a:p>
            <a:pPr defTabSz="914377">
              <a:defRPr/>
            </a:pPr>
            <a:endParaRPr lang="zh-CN" altLang="en-US" kern="0">
              <a:solidFill>
                <a:sysClr val="windowText" lastClr="000000"/>
              </a:solidFill>
              <a:ea typeface="华文细黑" pitchFamily="2" charset="-122"/>
            </a:endParaRPr>
          </a:p>
        </p:txBody>
      </p:sp>
      <p:sp>
        <p:nvSpPr>
          <p:cNvPr id="61" name="WordArt 24"/>
          <p:cNvSpPr>
            <a:spLocks noChangeArrowheads="1" noChangeShapeType="1" noTextEdit="1"/>
          </p:cNvSpPr>
          <p:nvPr/>
        </p:nvSpPr>
        <p:spPr bwMode="auto">
          <a:xfrm>
            <a:off x="3371215" y="5902489"/>
            <a:ext cx="184151" cy="282575"/>
          </a:xfrm>
          <a:prstGeom prst="rect">
            <a:avLst/>
          </a:prstGeom>
        </p:spPr>
        <p:txBody>
          <a:bodyPr wrap="none" fromWordArt="1">
            <a:prstTxWarp prst="textPlain">
              <a:avLst>
                <a:gd name="adj" fmla="val 50000"/>
              </a:avLst>
            </a:prstTxWarp>
          </a:bodyPr>
          <a:lstStyle/>
          <a:p>
            <a:pPr algn="ctr" defTabSz="914377">
              <a:defRPr/>
            </a:pPr>
            <a:r>
              <a:rPr lang="en-US" altLang="zh-CN" sz="3600" kern="10" dirty="0">
                <a:ln w="3175">
                  <a:solidFill>
                    <a:srgbClr val="0875F8"/>
                  </a:solidFill>
                  <a:round/>
                  <a:headEnd/>
                  <a:tailEnd/>
                </a:ln>
                <a:solidFill>
                  <a:srgbClr val="0875F8"/>
                </a:solidFill>
                <a:latin typeface="黑体"/>
                <a:ea typeface="黑体"/>
              </a:rPr>
              <a:t>6</a:t>
            </a:r>
            <a:endParaRPr lang="zh-CN" altLang="en-US" sz="3600" kern="10" dirty="0">
              <a:ln w="3175">
                <a:solidFill>
                  <a:srgbClr val="0875F8"/>
                </a:solidFill>
                <a:round/>
                <a:headEnd/>
                <a:tailEnd/>
              </a:ln>
              <a:solidFill>
                <a:srgbClr val="0875F8"/>
              </a:solidFill>
              <a:latin typeface="黑体"/>
              <a:ea typeface="黑体"/>
            </a:endParaRPr>
          </a:p>
        </p:txBody>
      </p:sp>
      <p:sp>
        <p:nvSpPr>
          <p:cNvPr id="62" name="AutoShape 29"/>
          <p:cNvSpPr>
            <a:spLocks noChangeArrowheads="1"/>
          </p:cNvSpPr>
          <p:nvPr/>
        </p:nvSpPr>
        <p:spPr bwMode="auto">
          <a:xfrm>
            <a:off x="3729924" y="5745009"/>
            <a:ext cx="2506343" cy="533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wrap="none" lIns="144000" anchor="ctr"/>
          <a:lstStyle/>
          <a:p>
            <a:r>
              <a:rPr lang="zh-CN" altLang="en-US" sz="2400" dirty="0">
                <a:latin typeface="+mn-ea"/>
              </a:rPr>
              <a:t>总结与展望</a:t>
            </a:r>
          </a:p>
        </p:txBody>
      </p:sp>
    </p:spTree>
    <p:extLst>
      <p:ext uri="{BB962C8B-B14F-4D97-AF65-F5344CB8AC3E}">
        <p14:creationId xmlns:p14="http://schemas.microsoft.com/office/powerpoint/2010/main" val="3714054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750" fill="hold"/>
                                        <p:tgtEl>
                                          <p:spTgt spid="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INS</a:t>
            </a:r>
            <a:r>
              <a:rPr lang="zh-CN" altLang="en-US" dirty="0"/>
              <a:t>相对位置约束辅助模糊度固定模型</a:t>
            </a:r>
          </a:p>
        </p:txBody>
      </p:sp>
      <p:sp>
        <p:nvSpPr>
          <p:cNvPr id="3" name="内容占位符 2"/>
          <p:cNvSpPr>
            <a:spLocks noGrp="1"/>
          </p:cNvSpPr>
          <p:nvPr>
            <p:ph idx="1"/>
          </p:nvPr>
        </p:nvSpPr>
        <p:spPr>
          <a:xfrm>
            <a:off x="719668" y="1484315"/>
            <a:ext cx="10207413" cy="2684729"/>
          </a:xfrm>
          <a:ln w="0">
            <a:solidFill>
              <a:schemeClr val="accent1"/>
            </a:solidFill>
          </a:ln>
        </p:spPr>
        <p:txBody>
          <a:bodyPr/>
          <a:lstStyle/>
          <a:p>
            <a:r>
              <a:rPr lang="zh-CN" altLang="en-US" sz="2800" dirty="0"/>
              <a:t>问题陈述</a:t>
            </a:r>
            <a:endParaRPr lang="en-US" altLang="zh-CN" sz="2800" dirty="0"/>
          </a:p>
          <a:p>
            <a:pPr algn="l">
              <a:buFont typeface="Wingdings" panose="05000000000000000000" pitchFamily="2" charset="2"/>
              <a:buChar char="Ø"/>
            </a:pPr>
            <a:r>
              <a:rPr lang="zh-CN" altLang="en-US" sz="2400" dirty="0">
                <a:latin typeface="+mn-ea"/>
              </a:rPr>
              <a:t>不同于</a:t>
            </a:r>
            <a:r>
              <a:rPr lang="en-US" altLang="zh-CN" sz="2400" dirty="0">
                <a:latin typeface="Times New Roman" panose="02020603050405020304" pitchFamily="18" charset="0"/>
                <a:cs typeface="Times New Roman" panose="02020603050405020304" pitchFamily="18" charset="0"/>
              </a:rPr>
              <a:t>RTK</a:t>
            </a:r>
            <a:r>
              <a:rPr lang="zh-CN" altLang="en-US" sz="2400" dirty="0">
                <a:latin typeface="+mn-ea"/>
              </a:rPr>
              <a:t>的单历元模糊度解算，在</a:t>
            </a:r>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mn-ea"/>
              </a:rPr>
              <a:t>紧组合中，如果一旦系统的状态有偏 </a:t>
            </a:r>
            <a:r>
              <a:rPr lang="en-US" altLang="zh-CN" sz="2400" dirty="0">
                <a:latin typeface="+mn-ea"/>
              </a:rPr>
              <a:t>(</a:t>
            </a:r>
            <a:r>
              <a:rPr lang="zh-CN" altLang="en-US" sz="2400" dirty="0">
                <a:latin typeface="+mn-ea"/>
              </a:rPr>
              <a:t>模糊度确认过程中</a:t>
            </a:r>
            <a:r>
              <a:rPr lang="zh-CN" altLang="en-US" sz="2400" dirty="0">
                <a:solidFill>
                  <a:srgbClr val="FF0000"/>
                </a:solidFill>
                <a:latin typeface="+mn-ea"/>
              </a:rPr>
              <a:t>接受了错误的模糊度</a:t>
            </a:r>
            <a:r>
              <a:rPr lang="zh-CN" altLang="en-US" sz="2400" dirty="0">
                <a:latin typeface="+mn-ea"/>
              </a:rPr>
              <a:t>，并使用相应的载波相位观测值进行滤波更新</a:t>
            </a:r>
            <a:r>
              <a:rPr lang="en-US" altLang="zh-CN" sz="2400" dirty="0">
                <a:latin typeface="+mn-ea"/>
              </a:rPr>
              <a:t>)</a:t>
            </a:r>
            <a:r>
              <a:rPr lang="zh-CN" altLang="en-US" sz="2400" dirty="0">
                <a:latin typeface="+mn-ea"/>
              </a:rPr>
              <a:t>，则组合系统提供的有偏的先验位置约束将阻碍后续历元模糊度的固定，甚至导致紧组合滤波发散，</a:t>
            </a:r>
            <a:r>
              <a:rPr lang="zh-CN" altLang="en-US" sz="2400" dirty="0">
                <a:solidFill>
                  <a:srgbClr val="FF0000"/>
                </a:solidFill>
                <a:latin typeface="+mn-ea"/>
              </a:rPr>
              <a:t>目前该问题还未引起同行关注。</a:t>
            </a:r>
            <a:endParaRPr lang="en-US" altLang="zh-CN" sz="2800" dirty="0">
              <a:latin typeface="+mn-ea"/>
            </a:endParaRPr>
          </a:p>
          <a:p>
            <a:endParaRPr lang="en-US" altLang="zh-CN" sz="2800" dirty="0"/>
          </a:p>
          <a:p>
            <a:endParaRPr lang="en-US" altLang="zh-CN" sz="2800" dirty="0"/>
          </a:p>
          <a:p>
            <a:endParaRPr lang="zh-CN" altLang="en-US" sz="2800"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62</a:t>
            </a:fld>
            <a:endParaRPr lang="en-US" altLang="en-US">
              <a:solidFill>
                <a:srgbClr val="000000"/>
              </a:solidFill>
            </a:endParaRPr>
          </a:p>
        </p:txBody>
      </p:sp>
      <p:sp>
        <p:nvSpPr>
          <p:cNvPr id="6" name="任意多边形 5"/>
          <p:cNvSpPr/>
          <p:nvPr/>
        </p:nvSpPr>
        <p:spPr bwMode="auto">
          <a:xfrm>
            <a:off x="7207624" y="5156774"/>
            <a:ext cx="4149816" cy="859185"/>
          </a:xfrm>
          <a:custGeom>
            <a:avLst/>
            <a:gdLst>
              <a:gd name="connsiteX0" fmla="*/ 0 w 4149816"/>
              <a:gd name="connsiteY0" fmla="*/ 835236 h 859185"/>
              <a:gd name="connsiteX1" fmla="*/ 925157 w 4149816"/>
              <a:gd name="connsiteY1" fmla="*/ 135989 h 859185"/>
              <a:gd name="connsiteX2" fmla="*/ 925157 w 4149816"/>
              <a:gd name="connsiteY2" fmla="*/ 135989 h 859185"/>
              <a:gd name="connsiteX3" fmla="*/ 2667896 w 4149816"/>
              <a:gd name="connsiteY3" fmla="*/ 351142 h 859185"/>
              <a:gd name="connsiteX4" fmla="*/ 3603811 w 4149816"/>
              <a:gd name="connsiteY4" fmla="*/ 6898 h 859185"/>
              <a:gd name="connsiteX5" fmla="*/ 4141694 w 4149816"/>
              <a:gd name="connsiteY5" fmla="*/ 727660 h 859185"/>
              <a:gd name="connsiteX6" fmla="*/ 3937298 w 4149816"/>
              <a:gd name="connsiteY6" fmla="*/ 824479 h 859185"/>
              <a:gd name="connsiteX7" fmla="*/ 4066390 w 4149816"/>
              <a:gd name="connsiteY7" fmla="*/ 329627 h 8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9816" h="859185">
                <a:moveTo>
                  <a:pt x="0" y="835236"/>
                </a:moveTo>
                <a:lnTo>
                  <a:pt x="925157" y="135989"/>
                </a:lnTo>
                <a:lnTo>
                  <a:pt x="925157" y="135989"/>
                </a:lnTo>
                <a:cubicBezTo>
                  <a:pt x="1215613" y="171848"/>
                  <a:pt x="2221454" y="372657"/>
                  <a:pt x="2667896" y="351142"/>
                </a:cubicBezTo>
                <a:cubicBezTo>
                  <a:pt x="3114338" y="329627"/>
                  <a:pt x="3358178" y="-55855"/>
                  <a:pt x="3603811" y="6898"/>
                </a:cubicBezTo>
                <a:cubicBezTo>
                  <a:pt x="3849444" y="69651"/>
                  <a:pt x="4086113" y="591397"/>
                  <a:pt x="4141694" y="727660"/>
                </a:cubicBezTo>
                <a:cubicBezTo>
                  <a:pt x="4197275" y="863923"/>
                  <a:pt x="3949849" y="890818"/>
                  <a:pt x="3937298" y="824479"/>
                </a:cubicBezTo>
                <a:cubicBezTo>
                  <a:pt x="3924747" y="758140"/>
                  <a:pt x="4118385" y="352935"/>
                  <a:pt x="4066390" y="329627"/>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7" name="任意多边形 6"/>
          <p:cNvSpPr/>
          <p:nvPr/>
        </p:nvSpPr>
        <p:spPr bwMode="auto">
          <a:xfrm>
            <a:off x="7344193" y="4444207"/>
            <a:ext cx="2162287" cy="541989"/>
          </a:xfrm>
          <a:custGeom>
            <a:avLst/>
            <a:gdLst>
              <a:gd name="connsiteX0" fmla="*/ 0 w 2162287"/>
              <a:gd name="connsiteY0" fmla="*/ 541989 h 541989"/>
              <a:gd name="connsiteX1" fmla="*/ 903643 w 2162287"/>
              <a:gd name="connsiteY1" fmla="*/ 4106 h 541989"/>
              <a:gd name="connsiteX2" fmla="*/ 2162287 w 2162287"/>
              <a:gd name="connsiteY2" fmla="*/ 337593 h 541989"/>
            </a:gdLst>
            <a:ahLst/>
            <a:cxnLst>
              <a:cxn ang="0">
                <a:pos x="connsiteX0" y="connsiteY0"/>
              </a:cxn>
              <a:cxn ang="0">
                <a:pos x="connsiteX1" y="connsiteY1"/>
              </a:cxn>
              <a:cxn ang="0">
                <a:pos x="connsiteX2" y="connsiteY2"/>
              </a:cxn>
            </a:cxnLst>
            <a:rect l="l" t="t" r="r" b="b"/>
            <a:pathLst>
              <a:path w="2162287" h="541989">
                <a:moveTo>
                  <a:pt x="0" y="541989"/>
                </a:moveTo>
                <a:cubicBezTo>
                  <a:pt x="271631" y="290080"/>
                  <a:pt x="543262" y="38172"/>
                  <a:pt x="903643" y="4106"/>
                </a:cubicBezTo>
                <a:cubicBezTo>
                  <a:pt x="1264024" y="-29960"/>
                  <a:pt x="1713155" y="153816"/>
                  <a:pt x="2162287" y="337593"/>
                </a:cubicBezTo>
              </a:path>
            </a:pathLst>
          </a:custGeom>
          <a:noFill/>
          <a:ln w="28575"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8" name="任意多边形 7"/>
          <p:cNvSpPr/>
          <p:nvPr/>
        </p:nvSpPr>
        <p:spPr bwMode="auto">
          <a:xfrm>
            <a:off x="7344193" y="4744998"/>
            <a:ext cx="2162287" cy="541989"/>
          </a:xfrm>
          <a:custGeom>
            <a:avLst/>
            <a:gdLst>
              <a:gd name="connsiteX0" fmla="*/ 0 w 2162287"/>
              <a:gd name="connsiteY0" fmla="*/ 541989 h 541989"/>
              <a:gd name="connsiteX1" fmla="*/ 903643 w 2162287"/>
              <a:gd name="connsiteY1" fmla="*/ 4106 h 541989"/>
              <a:gd name="connsiteX2" fmla="*/ 2162287 w 2162287"/>
              <a:gd name="connsiteY2" fmla="*/ 337593 h 541989"/>
            </a:gdLst>
            <a:ahLst/>
            <a:cxnLst>
              <a:cxn ang="0">
                <a:pos x="connsiteX0" y="connsiteY0"/>
              </a:cxn>
              <a:cxn ang="0">
                <a:pos x="connsiteX1" y="connsiteY1"/>
              </a:cxn>
              <a:cxn ang="0">
                <a:pos x="connsiteX2" y="connsiteY2"/>
              </a:cxn>
            </a:cxnLst>
            <a:rect l="l" t="t" r="r" b="b"/>
            <a:pathLst>
              <a:path w="2162287" h="541989">
                <a:moveTo>
                  <a:pt x="0" y="541989"/>
                </a:moveTo>
                <a:cubicBezTo>
                  <a:pt x="271631" y="290080"/>
                  <a:pt x="543262" y="38172"/>
                  <a:pt x="903643" y="4106"/>
                </a:cubicBezTo>
                <a:cubicBezTo>
                  <a:pt x="1264024" y="-29960"/>
                  <a:pt x="1713155" y="153816"/>
                  <a:pt x="2162287" y="337593"/>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9" name="文本框 8"/>
          <p:cNvSpPr txBox="1"/>
          <p:nvPr/>
        </p:nvSpPr>
        <p:spPr>
          <a:xfrm>
            <a:off x="9595601" y="4450182"/>
            <a:ext cx="1210588" cy="400110"/>
          </a:xfrm>
          <a:prstGeom prst="rect">
            <a:avLst/>
          </a:prstGeom>
          <a:noFill/>
        </p:spPr>
        <p:txBody>
          <a:bodyPr wrap="none" rtlCol="0">
            <a:spAutoFit/>
          </a:bodyPr>
          <a:lstStyle/>
          <a:p>
            <a:r>
              <a:rPr lang="zh-CN" altLang="en-US" sz="2000" dirty="0">
                <a:solidFill>
                  <a:schemeClr val="accent2"/>
                </a:solidFill>
              </a:rPr>
              <a:t>真实轨迹</a:t>
            </a:r>
          </a:p>
        </p:txBody>
      </p:sp>
      <p:sp>
        <p:nvSpPr>
          <p:cNvPr id="10" name="文本框 9"/>
          <p:cNvSpPr txBox="1"/>
          <p:nvPr/>
        </p:nvSpPr>
        <p:spPr>
          <a:xfrm>
            <a:off x="9595601" y="4972108"/>
            <a:ext cx="1210588" cy="400110"/>
          </a:xfrm>
          <a:prstGeom prst="rect">
            <a:avLst/>
          </a:prstGeom>
          <a:noFill/>
        </p:spPr>
        <p:txBody>
          <a:bodyPr wrap="none" rtlCol="0">
            <a:spAutoFit/>
          </a:bodyPr>
          <a:lstStyle/>
          <a:p>
            <a:r>
              <a:rPr lang="zh-CN" altLang="en-US" sz="2000" dirty="0"/>
              <a:t>有偏轨迹</a:t>
            </a:r>
          </a:p>
        </p:txBody>
      </p:sp>
      <mc:AlternateContent xmlns:mc="http://schemas.openxmlformats.org/markup-compatibility/2006" xmlns:a14="http://schemas.microsoft.com/office/drawing/2010/main">
        <mc:Choice Requires="a14">
          <p:sp>
            <p:nvSpPr>
              <p:cNvPr id="5" name="矩形 4"/>
              <p:cNvSpPr/>
              <p:nvPr/>
            </p:nvSpPr>
            <p:spPr>
              <a:xfrm>
                <a:off x="719667" y="4333425"/>
                <a:ext cx="6106672" cy="10705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zh-CN" sz="2000" i="1">
                              <a:latin typeface="Cambria Math"/>
                              <a:ea typeface="Cambria Math" panose="02040503050406030204" pitchFamily="18" charset="0"/>
                            </a:rPr>
                          </m:ctrlPr>
                        </m:dPr>
                        <m:e>
                          <m:m>
                            <m:mPr>
                              <m:mcs>
                                <m:mc>
                                  <m:mcPr>
                                    <m:count m:val="1"/>
                                    <m:mcJc m:val="center"/>
                                  </m:mcPr>
                                </m:mc>
                              </m:mcs>
                              <m:ctrlPr>
                                <a:rPr lang="zh-CN" altLang="zh-CN" sz="2000" i="1">
                                  <a:latin typeface="Cambria Math"/>
                                  <a:ea typeface="Cambria Math" panose="02040503050406030204" pitchFamily="18" charset="0"/>
                                </a:rPr>
                              </m:ctrlPr>
                            </m:mPr>
                            <m:mr>
                              <m:e>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latin typeface="Cambria Math" panose="02040503050406030204" pitchFamily="18" charset="0"/>
                                        <a:ea typeface="宋体" panose="02010600030101010101" pitchFamily="2" charset="-122"/>
                                        <a:cs typeface="Times New Roman" panose="02020603050405020304" pitchFamily="18" charset="0"/>
                                      </a:rPr>
                                      <m:t>𝑃</m:t>
                                    </m:r>
                                  </m:sub>
                                </m:sSub>
                              </m:e>
                            </m:mr>
                            <m:mr>
                              <m:e>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latin typeface="Cambria Math" panose="02040503050406030204" pitchFamily="18" charset="0"/>
                                        <a:ea typeface="宋体" panose="02010600030101010101" pitchFamily="2" charset="-122"/>
                                        <a:cs typeface="Times New Roman" panose="02020603050405020304" pitchFamily="18" charset="0"/>
                                      </a:rPr>
                                      <m:t>𝜑</m:t>
                                    </m:r>
                                  </m:sub>
                                </m:sSub>
                              </m:e>
                            </m:mr>
                            <m:mr>
                              <m:e>
                                <m:sSub>
                                  <m:sSubPr>
                                    <m:ctrlPr>
                                      <a:rPr lang="zh-CN" altLang="zh-CN" sz="2000" i="1">
                                        <a:solidFill>
                                          <a:srgbClr val="FF0000"/>
                                        </a:solidFill>
                                        <a:latin typeface="Cambria Math"/>
                                        <a:ea typeface="Cambria Math" panose="02040503050406030204" pitchFamily="18" charset="0"/>
                                      </a:rPr>
                                    </m:ctrlPr>
                                  </m:sSubPr>
                                  <m:e>
                                    <m:r>
                                      <a:rPr lang="en-US" altLang="zh-CN" sz="2000" b="1"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𝜺</m:t>
                                    </m:r>
                                  </m:e>
                                  <m:sub>
                                    <m:r>
                                      <a:rPr lang="en-US" altLang="zh-CN" sz="2000"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𝐼𝑁𝑆</m:t>
                                    </m:r>
                                  </m:sub>
                                </m:sSub>
                              </m:e>
                            </m:mr>
                          </m:m>
                        </m:e>
                      </m:d>
                      <m:r>
                        <a:rPr lang="en-US" altLang="zh-CN" sz="2000">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latin typeface="Cambria Math"/>
                              <a:ea typeface="Cambria Math" panose="02040503050406030204" pitchFamily="18" charset="0"/>
                            </a:rPr>
                          </m:ctrlPr>
                        </m:dPr>
                        <m:e>
                          <m:m>
                            <m:mPr>
                              <m:mcs>
                                <m:mc>
                                  <m:mcPr>
                                    <m:count m:val="2"/>
                                    <m:mcJc m:val="center"/>
                                  </m:mcPr>
                                </m:mc>
                              </m:mcs>
                              <m:ctrlPr>
                                <a:rPr lang="zh-CN" altLang="zh-CN" sz="2000" i="1">
                                  <a:latin typeface="Cambria Math"/>
                                  <a:ea typeface="Cambria Math" panose="02040503050406030204" pitchFamily="18" charset="0"/>
                                </a:rPr>
                              </m:ctrlPr>
                            </m:mPr>
                            <m:m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𝑯</m:t>
                                </m:r>
                              </m:e>
                              <m:e>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i="1">
                                        <a:latin typeface="Cambria Math" panose="02040503050406030204" pitchFamily="18" charset="0"/>
                                        <a:ea typeface="宋体" panose="02010600030101010101" pitchFamily="2" charset="-122"/>
                                        <a:cs typeface="Times New Roman" panose="02020603050405020304" pitchFamily="18" charset="0"/>
                                      </a:rPr>
                                      <m:t>𝑛</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i="1">
                                        <a:latin typeface="Cambria Math" panose="02040503050406030204" pitchFamily="18" charset="0"/>
                                        <a:ea typeface="宋体" panose="02010600030101010101" pitchFamily="2" charset="-122"/>
                                        <a:cs typeface="Times New Roman" panose="02020603050405020304" pitchFamily="18" charset="0"/>
                                      </a:rPr>
                                      <m:t>𝑛</m:t>
                                    </m:r>
                                  </m:sub>
                                </m:sSub>
                              </m:e>
                            </m:mr>
                            <m:m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𝑯</m:t>
                                </m:r>
                              </m:e>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𝚲</m:t>
                                </m:r>
                              </m:e>
                            </m:mr>
                            <m:mr>
                              <m:e>
                                <m:sSub>
                                  <m:sSubPr>
                                    <m:ctrlPr>
                                      <a:rPr lang="zh-CN" altLang="zh-CN" sz="2000" i="1">
                                        <a:solidFill>
                                          <a:srgbClr val="FF0000"/>
                                        </a:solidFill>
                                        <a:latin typeface="Cambria Math"/>
                                        <a:ea typeface="Cambria Math" panose="02040503050406030204" pitchFamily="18" charset="0"/>
                                      </a:rPr>
                                    </m:ctrlPr>
                                  </m:sSubPr>
                                  <m:e>
                                    <m:r>
                                      <a:rPr lang="en-US" altLang="zh-CN" sz="2000" b="1"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𝑰</m:t>
                                    </m:r>
                                  </m:e>
                                  <m:sub>
                                    <m:r>
                                      <a:rPr lang="en-US" altLang="zh-CN" sz="2000">
                                        <a:solidFill>
                                          <a:srgbClr val="FF0000"/>
                                        </a:solidFill>
                                        <a:latin typeface="Cambria Math" panose="02040503050406030204" pitchFamily="18" charset="0"/>
                                        <a:ea typeface="宋体" panose="02010600030101010101" pitchFamily="2" charset="-122"/>
                                        <a:cs typeface="Times New Roman" panose="02020603050405020304" pitchFamily="18" charset="0"/>
                                      </a:rPr>
                                      <m:t>3×3</m:t>
                                    </m:r>
                                  </m:sub>
                                </m:sSub>
                              </m:e>
                              <m:e>
                                <m:sSub>
                                  <m:sSubPr>
                                    <m:ctrlPr>
                                      <a:rPr lang="zh-CN" altLang="zh-CN" sz="2000" i="1">
                                        <a:solidFill>
                                          <a:srgbClr val="FF0000"/>
                                        </a:solidFill>
                                        <a:latin typeface="Cambria Math"/>
                                        <a:ea typeface="Cambria Math" panose="02040503050406030204" pitchFamily="18" charset="0"/>
                                      </a:rPr>
                                    </m:ctrlPr>
                                  </m:sSubPr>
                                  <m:e>
                                    <m:r>
                                      <a:rPr lang="en-US" altLang="zh-CN" sz="2000" b="1"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a:solidFill>
                                          <a:srgbClr val="FF0000"/>
                                        </a:solidFill>
                                        <a:latin typeface="Cambria Math" panose="02040503050406030204" pitchFamily="18" charset="0"/>
                                        <a:ea typeface="宋体" panose="02010600030101010101" pitchFamily="2" charset="-122"/>
                                        <a:cs typeface="Times New Roman" panose="02020603050405020304" pitchFamily="18" charset="0"/>
                                      </a:rPr>
                                      <m:t>3×</m:t>
                                    </m:r>
                                    <m:r>
                                      <a:rPr lang="en-US" altLang="zh-CN" sz="2000"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𝑛</m:t>
                                    </m:r>
                                  </m:sub>
                                </m:sSub>
                              </m:e>
                            </m:mr>
                          </m:m>
                        </m:e>
                      </m:d>
                      <m:d>
                        <m:dPr>
                          <m:begChr m:val="["/>
                          <m:endChr m:val="]"/>
                          <m:ctrlPr>
                            <a:rPr lang="zh-CN" altLang="zh-CN" sz="2000" i="1">
                              <a:latin typeface="Cambria Math"/>
                              <a:ea typeface="Cambria Math" panose="02040503050406030204" pitchFamily="18" charset="0"/>
                            </a:rPr>
                          </m:ctrlPr>
                        </m:dPr>
                        <m:e>
                          <m:m>
                            <m:mPr>
                              <m:mcs>
                                <m:mc>
                                  <m:mcPr>
                                    <m:count m:val="1"/>
                                    <m:mcJc m:val="center"/>
                                  </m:mcPr>
                                </m:mc>
                              </m:mcs>
                              <m:ctrlPr>
                                <a:rPr lang="zh-CN" altLang="zh-CN" sz="2000" i="1">
                                  <a:latin typeface="Cambria Math"/>
                                  <a:ea typeface="Cambria Math" panose="02040503050406030204" pitchFamily="18" charset="0"/>
                                </a:rPr>
                              </m:ctrlPr>
                            </m:mPr>
                            <m:mr>
                              <m:e>
                                <m:r>
                                  <a:rPr lang="en-US" altLang="zh-CN" sz="2000" i="1">
                                    <a:latin typeface="Cambria Math" panose="02040503050406030204" pitchFamily="18" charset="0"/>
                                    <a:ea typeface="宋体" panose="02010600030101010101" pitchFamily="2" charset="-122"/>
                                    <a:cs typeface="Times New Roman" panose="02020603050405020304" pitchFamily="18" charset="0"/>
                                  </a:rPr>
                                  <m:t>𝛿</m:t>
                                </m:r>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𝒑</m:t>
                                    </m:r>
                                  </m:e>
                                  <m:sub>
                                    <m:r>
                                      <a:rPr lang="en-US" altLang="zh-CN" sz="2000" i="1">
                                        <a:latin typeface="Cambria Math" panose="02040503050406030204" pitchFamily="18" charset="0"/>
                                        <a:ea typeface="宋体" panose="02010600030101010101" pitchFamily="2" charset="-122"/>
                                        <a:cs typeface="Times New Roman" panose="02020603050405020304" pitchFamily="18" charset="0"/>
                                      </a:rPr>
                                      <m:t>𝑟</m:t>
                                    </m:r>
                                  </m:sub>
                                </m:sSub>
                              </m:e>
                            </m:mr>
                            <m:mr>
                              <m:e>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latin typeface="Cambria Math" panose="02040503050406030204" pitchFamily="18" charset="0"/>
                                    <a:ea typeface="宋体" panose="02010600030101010101" pitchFamily="2" charset="-122"/>
                                    <a:cs typeface="Times New Roman" panose="02020603050405020304" pitchFamily="18" charset="0"/>
                                  </a:rPr>
                                  <m:t>𝑵</m:t>
                                </m:r>
                              </m:e>
                            </m:mr>
                          </m:m>
                        </m:e>
                      </m:d>
                      <m:r>
                        <a:rPr lang="en-US" altLang="zh-CN" sz="2000" i="1">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sz="2000" i="1">
                              <a:latin typeface="Cambria Math"/>
                              <a:ea typeface="Cambria Math" panose="02040503050406030204" pitchFamily="18" charset="0"/>
                            </a:rPr>
                          </m:ctrlPr>
                        </m:dPr>
                        <m:e>
                          <m:m>
                            <m:mPr>
                              <m:mcs>
                                <m:mc>
                                  <m:mcPr>
                                    <m:count m:val="1"/>
                                    <m:mcJc m:val="center"/>
                                  </m:mcPr>
                                </m:mc>
                              </m:mcs>
                              <m:ctrlPr>
                                <a:rPr lang="zh-CN" altLang="zh-CN" sz="2000" i="1">
                                  <a:latin typeface="Cambria Math"/>
                                  <a:ea typeface="Cambria Math" panose="02040503050406030204" pitchFamily="18" charset="0"/>
                                </a:rPr>
                              </m:ctrlPr>
                            </m:mPr>
                            <m:mr>
                              <m:e>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latin typeface="Cambria Math" panose="02040503050406030204" pitchFamily="18" charset="0"/>
                                    <a:ea typeface="宋体" panose="02010600030101010101" pitchFamily="2" charset="-122"/>
                                    <a:cs typeface="Times New Roman" panose="02020603050405020304" pitchFamily="18" charset="0"/>
                                  </a:rPr>
                                  <m:t>𝑷</m:t>
                                </m:r>
                                <m:r>
                                  <a:rPr lang="en-US" altLang="zh-CN" sz="2000" i="1">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2000">
                                        <a:latin typeface="Cambria Math" panose="02040503050406030204" pitchFamily="18" charset="0"/>
                                        <a:ea typeface="宋体" panose="02010600030101010101" pitchFamily="2" charset="-122"/>
                                        <a:cs typeface="Times New Roman" panose="02020603050405020304" pitchFamily="18" charset="0"/>
                                      </a:rPr>
                                      <m:t>0</m:t>
                                    </m:r>
                                  </m:sub>
                                </m:sSub>
                              </m:e>
                            </m:mr>
                            <m:mr>
                              <m:e>
                                <m:r>
                                  <m:rPr>
                                    <m:sty m:val="p"/>
                                  </m:rPr>
                                  <a:rPr lang="en-US" altLang="zh-CN" sz="2000">
                                    <a:latin typeface="Cambria Math" panose="02040503050406030204" pitchFamily="18" charset="0"/>
                                    <a:ea typeface="宋体" panose="02010600030101010101" pitchFamily="2" charset="-122"/>
                                    <a:cs typeface="Times New Roman" panose="02020603050405020304" pitchFamily="18" charset="0"/>
                                  </a:rPr>
                                  <m:t>λ</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b="1" i="1">
                                    <a:latin typeface="Cambria Math" panose="02040503050406030204" pitchFamily="18" charset="0"/>
                                    <a:ea typeface="宋体" panose="02010600030101010101" pitchFamily="2" charset="-122"/>
                                    <a:cs typeface="Times New Roman" panose="02020603050405020304" pitchFamily="18" charset="0"/>
                                  </a:rPr>
                                  <m:t>𝝋</m:t>
                                </m:r>
                                <m:r>
                                  <a:rPr lang="en-US" altLang="zh-CN" sz="2000" i="1">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r>
                                  <a:rPr lang="en-US" altLang="zh-CN" sz="20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000" i="1">
                                        <a:latin typeface="Cambria Math"/>
                                        <a:ea typeface="Cambria Math" panose="02040503050406030204" pitchFamily="18" charset="0"/>
                                      </a:rPr>
                                    </m:ctrlPr>
                                  </m:sSubPr>
                                  <m:e>
                                    <m:r>
                                      <a:rPr lang="en-US" altLang="zh-CN" sz="2000" b="1" i="1">
                                        <a:latin typeface="Cambria Math" panose="02040503050406030204" pitchFamily="18" charset="0"/>
                                        <a:ea typeface="宋体" panose="02010600030101010101" pitchFamily="2" charset="-122"/>
                                        <a:cs typeface="Times New Roman" panose="02020603050405020304" pitchFamily="18" charset="0"/>
                                      </a:rPr>
                                      <m:t>𝒓</m:t>
                                    </m:r>
                                  </m:e>
                                  <m:sub>
                                    <m:r>
                                      <a:rPr lang="en-US" altLang="zh-CN" sz="2000">
                                        <a:latin typeface="Cambria Math" panose="02040503050406030204" pitchFamily="18" charset="0"/>
                                        <a:ea typeface="宋体" panose="02010600030101010101" pitchFamily="2" charset="-122"/>
                                        <a:cs typeface="Times New Roman" panose="02020603050405020304" pitchFamily="18" charset="0"/>
                                      </a:rPr>
                                      <m:t>0</m:t>
                                    </m:r>
                                  </m:sub>
                                </m:sSub>
                              </m:e>
                            </m:mr>
                            <m:mr>
                              <m:e>
                                <m:sSub>
                                  <m:sSubPr>
                                    <m:ctrlPr>
                                      <a:rPr lang="zh-CN" altLang="zh-CN" sz="2000" i="1">
                                        <a:solidFill>
                                          <a:srgbClr val="FF0000"/>
                                        </a:solidFill>
                                        <a:latin typeface="Cambria Math"/>
                                        <a:ea typeface="Cambria Math" panose="02040503050406030204" pitchFamily="18" charset="0"/>
                                      </a:rPr>
                                    </m:ctrlPr>
                                  </m:sSubPr>
                                  <m:e>
                                    <m:r>
                                      <a:rPr lang="en-US" altLang="zh-CN" sz="2000" b="1"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𝟎</m:t>
                                    </m:r>
                                  </m:e>
                                  <m:sub>
                                    <m:r>
                                      <a:rPr lang="en-US" altLang="zh-CN" sz="2000">
                                        <a:solidFill>
                                          <a:srgbClr val="FF0000"/>
                                        </a:solidFill>
                                        <a:latin typeface="Cambria Math" panose="02040503050406030204" pitchFamily="18" charset="0"/>
                                        <a:ea typeface="宋体" panose="02010600030101010101" pitchFamily="2" charset="-122"/>
                                        <a:cs typeface="Times New Roman" panose="02020603050405020304" pitchFamily="18" charset="0"/>
                                      </a:rPr>
                                      <m:t>3×1</m:t>
                                    </m:r>
                                  </m:sub>
                                </m:sSub>
                              </m:e>
                            </m:mr>
                          </m:m>
                        </m:e>
                      </m:d>
                    </m:oMath>
                  </m:oMathPara>
                </a14:m>
                <a:endParaRPr lang="zh-CN" altLang="en-US" sz="2000" dirty="0"/>
              </a:p>
            </p:txBody>
          </p:sp>
        </mc:Choice>
        <mc:Fallback xmlns="">
          <p:sp>
            <p:nvSpPr>
              <p:cNvPr id="5" name="矩形 4"/>
              <p:cNvSpPr>
                <a:spLocks noRot="1" noChangeAspect="1" noMove="1" noResize="1" noEditPoints="1" noAdjustHandles="1" noChangeArrowheads="1" noChangeShapeType="1" noTextEdit="1"/>
              </p:cNvSpPr>
              <p:nvPr/>
            </p:nvSpPr>
            <p:spPr>
              <a:xfrm>
                <a:off x="719667" y="4333425"/>
                <a:ext cx="6106672" cy="1070549"/>
              </a:xfrm>
              <a:prstGeom prst="rect">
                <a:avLst/>
              </a:prstGeom>
              <a:blipFill rotWithShape="0">
                <a:blip r:embed="rId3"/>
                <a:stretch>
                  <a:fillRect/>
                </a:stretch>
              </a:blipFill>
            </p:spPr>
            <p:txBody>
              <a:bodyPr/>
              <a:lstStyle/>
              <a:p>
                <a:r>
                  <a:rPr lang="zh-CN" altLang="en-US">
                    <a:noFill/>
                  </a:rPr>
                  <a:t> </a:t>
                </a:r>
              </a:p>
            </p:txBody>
          </p:sp>
        </mc:Fallback>
      </mc:AlternateContent>
      <p:sp>
        <p:nvSpPr>
          <p:cNvPr id="12" name="文本框 11"/>
          <p:cNvSpPr txBox="1"/>
          <p:nvPr/>
        </p:nvSpPr>
        <p:spPr>
          <a:xfrm>
            <a:off x="1115865" y="5548921"/>
            <a:ext cx="5314275"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cs typeface="Times New Roman" panose="02020603050405020304" pitchFamily="18" charset="0"/>
              </a:rPr>
              <a:t>有偏的先验位置约束将影响浮点模糊度的估计</a:t>
            </a:r>
          </a:p>
        </p:txBody>
      </p:sp>
    </p:spTree>
    <p:extLst>
      <p:ext uri="{BB962C8B-B14F-4D97-AF65-F5344CB8AC3E}">
        <p14:creationId xmlns:p14="http://schemas.microsoft.com/office/powerpoint/2010/main" val="4066312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INS</a:t>
            </a:r>
            <a:r>
              <a:rPr lang="zh-CN" altLang="en-US" dirty="0"/>
              <a:t>相对位置约束辅助模糊度固定模型</a:t>
            </a:r>
          </a:p>
        </p:txBody>
      </p:sp>
      <p:sp>
        <p:nvSpPr>
          <p:cNvPr id="3" name="内容占位符 2"/>
          <p:cNvSpPr>
            <a:spLocks noGrp="1"/>
          </p:cNvSpPr>
          <p:nvPr>
            <p:ph idx="1"/>
          </p:nvPr>
        </p:nvSpPr>
        <p:spPr>
          <a:xfrm>
            <a:off x="850007" y="1484315"/>
            <a:ext cx="10537661" cy="753277"/>
          </a:xfrm>
        </p:spPr>
        <p:txBody>
          <a:bodyPr/>
          <a:lstStyle/>
          <a:p>
            <a:r>
              <a:rPr lang="en-US" altLang="zh-CN" dirty="0">
                <a:latin typeface="Times New Roman" panose="02020603050405020304" pitchFamily="18" charset="0"/>
                <a:cs typeface="Times New Roman" panose="02020603050405020304" pitchFamily="18" charset="0"/>
              </a:rPr>
              <a:t>IMU</a:t>
            </a:r>
            <a:r>
              <a:rPr lang="zh-CN" altLang="en-US" dirty="0"/>
              <a:t>预积分</a:t>
            </a:r>
            <a:endParaRPr lang="en-US" altLang="zh-CN" dirty="0"/>
          </a:p>
          <a:p>
            <a:endParaRPr lang="en-US" altLang="zh-CN"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63</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5" name="矩形 4"/>
              <p:cNvSpPr/>
              <p:nvPr/>
            </p:nvSpPr>
            <p:spPr>
              <a:xfrm>
                <a:off x="5366791" y="1955559"/>
                <a:ext cx="6191759" cy="1602746"/>
              </a:xfrm>
              <a:prstGeom prst="rect">
                <a:avLst/>
              </a:prstGeom>
              <a:solidFill>
                <a:srgbClr val="00B0F0"/>
              </a:solidFill>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en-US" i="1">
                              <a:latin typeface="Cambria Math"/>
                            </a:rPr>
                          </m:ctrlPr>
                        </m:eqArrPr>
                        <m:e>
                          <m:r>
                            <a:rPr lang="zh-CN" altLang="en-US" i="1">
                              <a:latin typeface="Cambria Math" panose="02040503050406030204" pitchFamily="18" charset="0"/>
                            </a:rPr>
                            <m:t>𝑅</m:t>
                          </m:r>
                          <m:r>
                            <a:rPr lang="zh-CN" altLang="en-US">
                              <a:latin typeface="Cambria Math" panose="02040503050406030204" pitchFamily="18" charset="0"/>
                            </a:rPr>
                            <m:t>(</m:t>
                          </m:r>
                          <m:r>
                            <a:rPr lang="zh-CN" altLang="en-US" i="1">
                              <a:latin typeface="Cambria Math" panose="02040503050406030204" pitchFamily="18" charset="0"/>
                            </a:rPr>
                            <m:t>𝑡</m:t>
                          </m:r>
                          <m:r>
                            <a:rPr lang="zh-CN" altLang="en-US">
                              <a:latin typeface="Cambria Math" panose="02040503050406030204" pitchFamily="18" charset="0"/>
                            </a:rPr>
                            <m:t>+</m:t>
                          </m:r>
                          <m:r>
                            <a:rPr lang="zh-CN" altLang="en-US" i="1">
                              <a:latin typeface="Cambria Math" panose="02040503050406030204" pitchFamily="18" charset="0"/>
                            </a:rPr>
                            <m:t>𝛥</m:t>
                          </m:r>
                          <m:r>
                            <a:rPr lang="zh-CN" altLang="en-US" i="1">
                              <a:latin typeface="Cambria Math" panose="02040503050406030204" pitchFamily="18" charset="0"/>
                            </a:rPr>
                            <m:t>𝑡</m:t>
                          </m:r>
                          <m:r>
                            <a:rPr lang="zh-CN" altLang="en-US">
                              <a:latin typeface="Cambria Math" panose="02040503050406030204" pitchFamily="18" charset="0"/>
                            </a:rPr>
                            <m:t>)&amp;=</m:t>
                          </m:r>
                          <m:r>
                            <a:rPr lang="zh-CN" altLang="en-US" i="1">
                              <a:latin typeface="Cambria Math" panose="02040503050406030204" pitchFamily="18" charset="0"/>
                            </a:rPr>
                            <m:t>𝑅</m:t>
                          </m:r>
                          <m:d>
                            <m:dPr>
                              <m:ctrlPr>
                                <a:rPr lang="zh-CN" altLang="en-US" i="1">
                                  <a:latin typeface="Cambria Math"/>
                                </a:rPr>
                              </m:ctrlPr>
                            </m:dPr>
                            <m:e>
                              <m:r>
                                <a:rPr lang="zh-CN" altLang="en-US" i="1">
                                  <a:latin typeface="Cambria Math" panose="02040503050406030204" pitchFamily="18" charset="0"/>
                                </a:rPr>
                                <m:t>𝑡</m:t>
                              </m:r>
                            </m:e>
                          </m:d>
                          <m:r>
                            <a:rPr lang="zh-CN" altLang="en-US" i="1">
                              <a:latin typeface="Cambria Math" panose="02040503050406030204" pitchFamily="18" charset="0"/>
                            </a:rPr>
                            <m:t>𝐸𝑥𝑝</m:t>
                          </m:r>
                          <m:d>
                            <m:dPr>
                              <m:ctrlPr>
                                <a:rPr lang="zh-CN" altLang="en-US" i="1">
                                  <a:latin typeface="Cambria Math"/>
                                </a:rPr>
                              </m:ctrlPr>
                            </m:dPr>
                            <m:e>
                              <m:d>
                                <m:dPr>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b="1" i="1">
                                              <a:latin typeface="Cambria Math" panose="02040503050406030204" pitchFamily="18" charset="0"/>
                                            </a:rPr>
                                            <m:t>𝝎</m:t>
                                          </m:r>
                                        </m:e>
                                      </m:acc>
                                    </m:e>
                                    <m:sub>
                                      <m:r>
                                        <a:rPr lang="zh-CN" altLang="en-US" i="1">
                                          <a:latin typeface="Cambria Math" panose="02040503050406030204" pitchFamily="18" charset="0"/>
                                        </a:rPr>
                                        <m:t>𝐵</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𝒃</m:t>
                                      </m:r>
                                    </m:e>
                                    <m:sub>
                                      <m:r>
                                        <a:rPr lang="zh-CN" altLang="en-US" i="1">
                                          <a:latin typeface="Cambria Math" panose="02040503050406030204" pitchFamily="18" charset="0"/>
                                        </a:rPr>
                                        <m:t>𝑔</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𝜼</m:t>
                                      </m:r>
                                    </m:e>
                                    <m:sub>
                                      <m:r>
                                        <a:rPr lang="zh-CN" altLang="en-US" i="1">
                                          <a:latin typeface="Cambria Math" panose="02040503050406030204" pitchFamily="18" charset="0"/>
                                        </a:rPr>
                                        <m:t>𝑔𝑑</m:t>
                                      </m:r>
                                    </m:sub>
                                  </m:sSub>
                                  <m:d>
                                    <m:dPr>
                                      <m:ctrlPr>
                                        <a:rPr lang="zh-CN" altLang="en-US" i="1">
                                          <a:latin typeface="Cambria Math"/>
                                        </a:rPr>
                                      </m:ctrlPr>
                                    </m:dPr>
                                    <m:e>
                                      <m:r>
                                        <a:rPr lang="zh-CN" altLang="en-US" i="1">
                                          <a:latin typeface="Cambria Math" panose="02040503050406030204" pitchFamily="18" charset="0"/>
                                        </a:rPr>
                                        <m:t>𝑡</m:t>
                                      </m:r>
                                    </m:e>
                                  </m:d>
                                </m:e>
                              </m:d>
                              <m:r>
                                <m:rPr>
                                  <m:sty m:val="p"/>
                                </m:rPr>
                                <a:rPr lang="zh-CN" altLang="en-US">
                                  <a:latin typeface="Cambria Math" panose="02040503050406030204" pitchFamily="18" charset="0"/>
                                </a:rPr>
                                <m:t>Δ</m:t>
                              </m:r>
                              <m:r>
                                <a:rPr lang="zh-CN" altLang="en-US" i="1">
                                  <a:latin typeface="Cambria Math" panose="02040503050406030204" pitchFamily="18" charset="0"/>
                                </a:rPr>
                                <m:t>𝑡</m:t>
                              </m:r>
                            </m:e>
                          </m:d>
                        </m:e>
                        <m:e>
                          <m:r>
                            <a:rPr lang="zh-CN" altLang="en-US" i="1">
                              <a:latin typeface="Cambria Math" panose="02040503050406030204" pitchFamily="18" charset="0"/>
                            </a:rPr>
                            <m:t>𝜈</m:t>
                          </m:r>
                          <m:r>
                            <a:rPr lang="zh-CN" altLang="en-US">
                              <a:latin typeface="Cambria Math" panose="02040503050406030204" pitchFamily="18" charset="0"/>
                            </a:rPr>
                            <m:t>(</m:t>
                          </m:r>
                          <m:r>
                            <a:rPr lang="zh-CN" altLang="en-US" i="1">
                              <a:latin typeface="Cambria Math" panose="02040503050406030204" pitchFamily="18" charset="0"/>
                            </a:rPr>
                            <m:t>𝑡</m:t>
                          </m:r>
                          <m:r>
                            <a:rPr lang="zh-CN" altLang="en-US">
                              <a:latin typeface="Cambria Math" panose="02040503050406030204" pitchFamily="18" charset="0"/>
                            </a:rPr>
                            <m:t>+</m:t>
                          </m:r>
                          <m:r>
                            <a:rPr lang="zh-CN" altLang="en-US" i="1">
                              <a:latin typeface="Cambria Math" panose="02040503050406030204" pitchFamily="18" charset="0"/>
                            </a:rPr>
                            <m:t>𝛥</m:t>
                          </m:r>
                          <m:r>
                            <a:rPr lang="zh-CN" altLang="en-US" i="1">
                              <a:latin typeface="Cambria Math" panose="02040503050406030204" pitchFamily="18" charset="0"/>
                            </a:rPr>
                            <m:t>𝑡</m:t>
                          </m:r>
                          <m:r>
                            <a:rPr lang="zh-CN" altLang="en-US">
                              <a:latin typeface="Cambria Math" panose="02040503050406030204" pitchFamily="18" charset="0"/>
                            </a:rPr>
                            <m:t>)&amp;=</m:t>
                          </m:r>
                          <m:r>
                            <a:rPr lang="zh-CN" altLang="en-US" i="1">
                              <a:latin typeface="Cambria Math" panose="02040503050406030204" pitchFamily="18" charset="0"/>
                            </a:rPr>
                            <m:t>𝜈</m:t>
                          </m:r>
                          <m:r>
                            <a:rPr lang="zh-CN" altLang="en-US">
                              <a:latin typeface="Cambria Math" panose="02040503050406030204" pitchFamily="18" charset="0"/>
                            </a:rPr>
                            <m:t>(</m:t>
                          </m:r>
                          <m:r>
                            <a:rPr lang="zh-CN" altLang="en-US" i="1">
                              <a:latin typeface="Cambria Math" panose="02040503050406030204" pitchFamily="18" charset="0"/>
                            </a:rPr>
                            <m:t>𝑡</m:t>
                          </m:r>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𝒈</m:t>
                              </m:r>
                            </m:e>
                            <m:sub>
                              <m:r>
                                <a:rPr lang="zh-CN" altLang="en-US" i="1">
                                  <a:latin typeface="Cambria Math" panose="02040503050406030204" pitchFamily="18" charset="0"/>
                                </a:rPr>
                                <m:t>𝑒</m:t>
                              </m:r>
                            </m:sub>
                          </m:sSub>
                          <m:r>
                            <a:rPr lang="zh-CN" altLang="en-US" i="1">
                              <a:latin typeface="Cambria Math" panose="02040503050406030204" pitchFamily="18" charset="0"/>
                            </a:rPr>
                            <m:t>𝛥</m:t>
                          </m:r>
                          <m:r>
                            <a:rPr lang="zh-CN" altLang="en-US" i="1">
                              <a:latin typeface="Cambria Math" panose="02040503050406030204" pitchFamily="18" charset="0"/>
                            </a:rPr>
                            <m:t>𝑡</m:t>
                          </m:r>
                          <m:r>
                            <a:rPr lang="zh-CN" altLang="en-US">
                              <a:latin typeface="Cambria Math" panose="02040503050406030204" pitchFamily="18" charset="0"/>
                            </a:rPr>
                            <m:t>+</m:t>
                          </m:r>
                          <m:r>
                            <a:rPr lang="zh-CN" altLang="en-US" i="1">
                              <a:latin typeface="Cambria Math" panose="02040503050406030204" pitchFamily="18" charset="0"/>
                            </a:rPr>
                            <m:t>𝑅</m:t>
                          </m:r>
                          <m:d>
                            <m:dPr>
                              <m:ctrlPr>
                                <a:rPr lang="zh-CN" altLang="en-US" i="1">
                                  <a:latin typeface="Cambria Math"/>
                                </a:rPr>
                              </m:ctrlPr>
                            </m:dPr>
                            <m:e>
                              <m:r>
                                <a:rPr lang="zh-CN" altLang="en-US" i="1">
                                  <a:latin typeface="Cambria Math" panose="02040503050406030204" pitchFamily="18" charset="0"/>
                                </a:rPr>
                                <m:t>𝑡</m:t>
                              </m:r>
                            </m:e>
                          </m:d>
                          <m:d>
                            <m:dPr>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b="1" i="1">
                                          <a:latin typeface="Cambria Math" panose="02040503050406030204" pitchFamily="18" charset="0"/>
                                        </a:rPr>
                                        <m:t>𝒂</m:t>
                                      </m:r>
                                    </m:e>
                                  </m:acc>
                                </m:e>
                                <m:sub>
                                  <m:r>
                                    <a:rPr lang="zh-CN" altLang="en-US" i="1">
                                      <a:latin typeface="Cambria Math" panose="02040503050406030204" pitchFamily="18" charset="0"/>
                                    </a:rPr>
                                    <m:t>𝐵</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𝒃</m:t>
                                  </m:r>
                                </m:e>
                                <m:sub>
                                  <m:r>
                                    <a:rPr lang="zh-CN" altLang="en-US" i="1">
                                      <a:latin typeface="Cambria Math" panose="02040503050406030204" pitchFamily="18" charset="0"/>
                                    </a:rPr>
                                    <m:t>𝑎</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𝜼</m:t>
                                  </m:r>
                                </m:e>
                                <m:sub>
                                  <m:r>
                                    <a:rPr lang="zh-CN" altLang="en-US" i="1">
                                      <a:latin typeface="Cambria Math" panose="02040503050406030204" pitchFamily="18" charset="0"/>
                                    </a:rPr>
                                    <m:t>𝑎𝑑</m:t>
                                  </m:r>
                                </m:sub>
                              </m:sSub>
                              <m:d>
                                <m:dPr>
                                  <m:ctrlPr>
                                    <a:rPr lang="zh-CN" altLang="en-US" i="1">
                                      <a:latin typeface="Cambria Math"/>
                                    </a:rPr>
                                  </m:ctrlPr>
                                </m:dPr>
                                <m:e>
                                  <m:r>
                                    <a:rPr lang="zh-CN" altLang="en-US" i="1">
                                      <a:latin typeface="Cambria Math" panose="02040503050406030204" pitchFamily="18" charset="0"/>
                                    </a:rPr>
                                    <m:t>𝑡</m:t>
                                  </m:r>
                                </m:e>
                              </m:d>
                            </m:e>
                          </m:d>
                          <m:r>
                            <a:rPr lang="zh-CN" altLang="en-US" i="1">
                              <a:latin typeface="Cambria Math" panose="02040503050406030204" pitchFamily="18" charset="0"/>
                            </a:rPr>
                            <m:t>𝛥</m:t>
                          </m:r>
                          <m:r>
                            <a:rPr lang="zh-CN" altLang="en-US" i="1">
                              <a:latin typeface="Cambria Math" panose="02040503050406030204" pitchFamily="18" charset="0"/>
                            </a:rPr>
                            <m:t>𝑡</m:t>
                          </m:r>
                        </m:e>
                        <m:e>
                          <m:r>
                            <a:rPr lang="zh-CN" altLang="en-US" i="1">
                              <a:latin typeface="Cambria Math" panose="02040503050406030204" pitchFamily="18" charset="0"/>
                            </a:rPr>
                            <m:t>𝑝</m:t>
                          </m:r>
                          <m:r>
                            <a:rPr lang="zh-CN" altLang="en-US">
                              <a:latin typeface="Cambria Math" panose="02040503050406030204" pitchFamily="18" charset="0"/>
                            </a:rPr>
                            <m:t>(</m:t>
                          </m:r>
                          <m:r>
                            <a:rPr lang="zh-CN" altLang="en-US" i="1">
                              <a:latin typeface="Cambria Math" panose="02040503050406030204" pitchFamily="18" charset="0"/>
                            </a:rPr>
                            <m:t>𝑡</m:t>
                          </m:r>
                          <m:r>
                            <a:rPr lang="zh-CN" altLang="en-US">
                              <a:latin typeface="Cambria Math" panose="02040503050406030204" pitchFamily="18" charset="0"/>
                            </a:rPr>
                            <m:t>+</m:t>
                          </m:r>
                          <m:r>
                            <a:rPr lang="zh-CN" altLang="en-US" i="1">
                              <a:latin typeface="Cambria Math" panose="02040503050406030204" pitchFamily="18" charset="0"/>
                            </a:rPr>
                            <m:t>𝛥</m:t>
                          </m:r>
                          <m:r>
                            <a:rPr lang="zh-CN" altLang="en-US" i="1">
                              <a:latin typeface="Cambria Math" panose="02040503050406030204" pitchFamily="18" charset="0"/>
                            </a:rPr>
                            <m:t>𝑡</m:t>
                          </m:r>
                          <m:r>
                            <a:rPr lang="zh-CN" altLang="en-US">
                              <a:latin typeface="Cambria Math" panose="02040503050406030204" pitchFamily="18" charset="0"/>
                            </a:rPr>
                            <m:t>)&amp;=</m:t>
                          </m:r>
                          <m:r>
                            <a:rPr lang="zh-CN" altLang="en-US" i="1">
                              <a:latin typeface="Cambria Math" panose="02040503050406030204" pitchFamily="18" charset="0"/>
                            </a:rPr>
                            <m:t>𝑝</m:t>
                          </m:r>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r>
                            <a:rPr lang="zh-CN" altLang="en-US" i="1">
                              <a:latin typeface="Cambria Math" panose="02040503050406030204" pitchFamily="18" charset="0"/>
                            </a:rPr>
                            <m:t>𝜈</m:t>
                          </m:r>
                          <m:d>
                            <m:dPr>
                              <m:ctrlPr>
                                <a:rPr lang="zh-CN" altLang="en-US" i="1">
                                  <a:latin typeface="Cambria Math"/>
                                </a:rPr>
                              </m:ctrlPr>
                            </m:dPr>
                            <m:e>
                              <m:r>
                                <a:rPr lang="zh-CN" altLang="en-US" i="1">
                                  <a:latin typeface="Cambria Math" panose="02040503050406030204" pitchFamily="18" charset="0"/>
                                </a:rPr>
                                <m:t>𝑡</m:t>
                              </m:r>
                            </m:e>
                          </m:d>
                          <m:r>
                            <a:rPr lang="zh-CN" altLang="en-US" i="1">
                              <a:latin typeface="Cambria Math" panose="02040503050406030204" pitchFamily="18" charset="0"/>
                            </a:rPr>
                            <m:t>𝛥</m:t>
                          </m:r>
                          <m:r>
                            <a:rPr lang="zh-CN" altLang="en-US" i="1">
                              <a:latin typeface="Cambria Math" panose="02040503050406030204" pitchFamily="18" charset="0"/>
                            </a:rPr>
                            <m:t>𝑡</m:t>
                          </m:r>
                          <m:r>
                            <a:rPr lang="zh-CN" altLang="en-US">
                              <a:latin typeface="Cambria Math" panose="02040503050406030204" pitchFamily="18" charset="0"/>
                            </a:rPr>
                            <m:t>+0.5</m:t>
                          </m:r>
                          <m:sSub>
                            <m:sSubPr>
                              <m:ctrlPr>
                                <a:rPr lang="zh-CN" altLang="en-US" i="1">
                                  <a:latin typeface="Cambria Math"/>
                                </a:rPr>
                              </m:ctrlPr>
                            </m:sSubPr>
                            <m:e>
                              <m:r>
                                <a:rPr lang="zh-CN" altLang="en-US" b="1" i="1">
                                  <a:latin typeface="Cambria Math" panose="02040503050406030204" pitchFamily="18" charset="0"/>
                                </a:rPr>
                                <m:t>𝒈</m:t>
                              </m:r>
                            </m:e>
                            <m:sub>
                              <m:r>
                                <a:rPr lang="zh-CN" altLang="en-US" i="1">
                                  <a:latin typeface="Cambria Math" panose="02040503050406030204" pitchFamily="18" charset="0"/>
                                </a:rPr>
                                <m:t>𝑒</m:t>
                              </m:r>
                            </m:sub>
                          </m:sSub>
                          <m:r>
                            <a:rPr lang="zh-CN" altLang="en-US" i="1">
                              <a:latin typeface="Cambria Math" panose="02040503050406030204" pitchFamily="18" charset="0"/>
                            </a:rPr>
                            <m:t>𝛥</m:t>
                          </m:r>
                          <m:sSup>
                            <m:sSupPr>
                              <m:ctrlPr>
                                <a:rPr lang="zh-CN" altLang="en-US" i="1">
                                  <a:latin typeface="Cambria Math"/>
                                </a:rPr>
                              </m:ctrlPr>
                            </m:sSupPr>
                            <m:e>
                              <m:r>
                                <a:rPr lang="zh-CN" altLang="en-US" i="1">
                                  <a:latin typeface="Cambria Math" panose="02040503050406030204" pitchFamily="18" charset="0"/>
                                </a:rPr>
                                <m:t>𝑡</m:t>
                              </m:r>
                            </m:e>
                            <m:sup>
                              <m:r>
                                <a:rPr lang="zh-CN" altLang="en-US">
                                  <a:latin typeface="Cambria Math" panose="02040503050406030204" pitchFamily="18" charset="0"/>
                                </a:rPr>
                                <m:t>2</m:t>
                              </m:r>
                            </m:sup>
                          </m:sSup>
                          <m:r>
                            <a:rPr lang="zh-CN" altLang="en-US">
                              <a:latin typeface="Cambria Math" panose="02040503050406030204" pitchFamily="18" charset="0"/>
                            </a:rPr>
                            <m:t>+</m:t>
                          </m:r>
                        </m:e>
                        <m:e>
                          <m:r>
                            <a:rPr lang="zh-CN" altLang="en-US">
                              <a:latin typeface="Cambria Math" panose="02040503050406030204" pitchFamily="18" charset="0"/>
                            </a:rPr>
                            <m:t>&amp;0.5</m:t>
                          </m:r>
                          <m:r>
                            <a:rPr lang="zh-CN" altLang="en-US" i="1">
                              <a:latin typeface="Cambria Math" panose="02040503050406030204" pitchFamily="18" charset="0"/>
                            </a:rPr>
                            <m:t>𝑅</m:t>
                          </m:r>
                          <m:d>
                            <m:dPr>
                              <m:ctrlPr>
                                <a:rPr lang="zh-CN" altLang="en-US" i="1">
                                  <a:latin typeface="Cambria Math"/>
                                </a:rPr>
                              </m:ctrlPr>
                            </m:dPr>
                            <m:e>
                              <m:r>
                                <a:rPr lang="zh-CN" altLang="en-US" i="1">
                                  <a:latin typeface="Cambria Math" panose="02040503050406030204" pitchFamily="18" charset="0"/>
                                </a:rPr>
                                <m:t>𝑡</m:t>
                              </m:r>
                            </m:e>
                          </m:d>
                          <m:d>
                            <m:dPr>
                              <m:ctrlPr>
                                <a:rPr lang="zh-CN" altLang="en-US" i="1">
                                  <a:latin typeface="Cambria Math"/>
                                </a:rPr>
                              </m:ctrlPr>
                            </m:dPr>
                            <m:e>
                              <m:sSub>
                                <m:sSubPr>
                                  <m:ctrlPr>
                                    <a:rPr lang="zh-CN" altLang="en-US" i="1">
                                      <a:latin typeface="Cambria Math"/>
                                    </a:rPr>
                                  </m:ctrlPr>
                                </m:sSubPr>
                                <m:e>
                                  <m:acc>
                                    <m:accPr>
                                      <m:chr m:val="̃"/>
                                      <m:ctrlPr>
                                        <a:rPr lang="zh-CN" altLang="en-US" i="1">
                                          <a:latin typeface="Cambria Math"/>
                                        </a:rPr>
                                      </m:ctrlPr>
                                    </m:accPr>
                                    <m:e>
                                      <m:r>
                                        <a:rPr lang="zh-CN" altLang="en-US" b="1" i="1">
                                          <a:latin typeface="Cambria Math" panose="02040503050406030204" pitchFamily="18" charset="0"/>
                                        </a:rPr>
                                        <m:t>𝒂</m:t>
                                      </m:r>
                                    </m:e>
                                  </m:acc>
                                </m:e>
                                <m:sub>
                                  <m:r>
                                    <a:rPr lang="zh-CN" altLang="en-US" i="1">
                                      <a:latin typeface="Cambria Math" panose="02040503050406030204" pitchFamily="18" charset="0"/>
                                    </a:rPr>
                                    <m:t>𝐵</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𝒃</m:t>
                                  </m:r>
                                </m:e>
                                <m:sub>
                                  <m:r>
                                    <a:rPr lang="zh-CN" altLang="en-US" i="1">
                                      <a:latin typeface="Cambria Math" panose="02040503050406030204" pitchFamily="18" charset="0"/>
                                    </a:rPr>
                                    <m:t>𝑎</m:t>
                                  </m:r>
                                </m:sub>
                              </m:sSub>
                              <m:d>
                                <m:dPr>
                                  <m:ctrlPr>
                                    <a:rPr lang="zh-CN" altLang="en-US" i="1">
                                      <a:latin typeface="Cambria Math"/>
                                    </a:rPr>
                                  </m:ctrlPr>
                                </m:dPr>
                                <m:e>
                                  <m:r>
                                    <a:rPr lang="zh-CN" altLang="en-US" i="1">
                                      <a:latin typeface="Cambria Math" panose="02040503050406030204" pitchFamily="18" charset="0"/>
                                    </a:rPr>
                                    <m:t>𝑡</m:t>
                                  </m:r>
                                </m:e>
                              </m:d>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𝜼</m:t>
                                  </m:r>
                                </m:e>
                                <m:sub>
                                  <m:r>
                                    <a:rPr lang="zh-CN" altLang="en-US" i="1">
                                      <a:latin typeface="Cambria Math" panose="02040503050406030204" pitchFamily="18" charset="0"/>
                                    </a:rPr>
                                    <m:t>𝑎𝑑</m:t>
                                  </m:r>
                                </m:sub>
                              </m:sSub>
                              <m:d>
                                <m:dPr>
                                  <m:ctrlPr>
                                    <a:rPr lang="zh-CN" altLang="en-US" i="1">
                                      <a:latin typeface="Cambria Math"/>
                                    </a:rPr>
                                  </m:ctrlPr>
                                </m:dPr>
                                <m:e>
                                  <m:r>
                                    <a:rPr lang="zh-CN" altLang="en-US" i="1">
                                      <a:latin typeface="Cambria Math" panose="02040503050406030204" pitchFamily="18" charset="0"/>
                                    </a:rPr>
                                    <m:t>𝑡</m:t>
                                  </m:r>
                                </m:e>
                              </m:d>
                            </m:e>
                          </m:d>
                          <m:r>
                            <a:rPr lang="zh-CN" altLang="en-US" i="1">
                              <a:latin typeface="Cambria Math" panose="02040503050406030204" pitchFamily="18" charset="0"/>
                            </a:rPr>
                            <m:t>𝛥</m:t>
                          </m:r>
                          <m:sSup>
                            <m:sSupPr>
                              <m:ctrlPr>
                                <a:rPr lang="zh-CN" altLang="en-US" i="1">
                                  <a:latin typeface="Cambria Math"/>
                                </a:rPr>
                              </m:ctrlPr>
                            </m:sSupPr>
                            <m:e>
                              <m:r>
                                <a:rPr lang="zh-CN" altLang="en-US" i="1">
                                  <a:latin typeface="Cambria Math" panose="02040503050406030204" pitchFamily="18" charset="0"/>
                                </a:rPr>
                                <m:t>𝑡</m:t>
                              </m:r>
                            </m:e>
                            <m:sup>
                              <m:r>
                                <a:rPr lang="zh-CN" altLang="en-US">
                                  <a:latin typeface="Cambria Math" panose="02040503050406030204" pitchFamily="18" charset="0"/>
                                </a:rPr>
                                <m:t>2</m:t>
                              </m:r>
                            </m:sup>
                          </m:sSup>
                          <m:r>
                            <a:rPr lang="zh-CN" altLang="en-US">
                              <a:latin typeface="Cambria Math" panose="02040503050406030204" pitchFamily="18" charset="0"/>
                            </a:rPr>
                            <m:t> </m:t>
                          </m:r>
                        </m:e>
                      </m:eqArr>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5366790" y="1955558"/>
                <a:ext cx="6191759" cy="1602746"/>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366791" y="3751224"/>
                <a:ext cx="6191759" cy="2537618"/>
              </a:xfrm>
              <a:prstGeom prst="rect">
                <a:avLst/>
              </a:prstGeom>
              <a:solidFill>
                <a:srgbClr val="92D050"/>
              </a:solid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zh-CN" altLang="en-US" i="1">
                              <a:latin typeface="Cambria Math"/>
                            </a:rPr>
                          </m:ctrlPr>
                        </m:eqArrPr>
                        <m:e>
                          <m:sSub>
                            <m:sSubPr>
                              <m:ctrlPr>
                                <a:rPr lang="zh-CN" altLang="en-US" i="1">
                                  <a:latin typeface="Cambria Math"/>
                                </a:rPr>
                              </m:ctrlPr>
                            </m:sSubPr>
                            <m:e>
                              <m:r>
                                <a:rPr lang="zh-CN" altLang="en-US" b="1" i="1">
                                  <a:latin typeface="Cambria Math" panose="02040503050406030204" pitchFamily="18" charset="0"/>
                                </a:rPr>
                                <m:t>𝑹</m:t>
                              </m:r>
                            </m:e>
                            <m:sub>
                              <m:r>
                                <a:rPr lang="zh-CN" altLang="en-US" i="1">
                                  <a:latin typeface="Cambria Math" panose="02040503050406030204" pitchFamily="18" charset="0"/>
                                </a:rPr>
                                <m:t>𝑗</m:t>
                              </m:r>
                            </m:sub>
                          </m:sSub>
                          <m:r>
                            <a:rPr lang="zh-CN" altLang="en-US">
                              <a:latin typeface="Cambria Math" panose="02040503050406030204" pitchFamily="18" charset="0"/>
                            </a:rPr>
                            <m:t>&amp;=</m:t>
                          </m:r>
                          <m:sSub>
                            <m:sSubPr>
                              <m:ctrlPr>
                                <a:rPr lang="zh-CN" altLang="en-US" i="1">
                                  <a:latin typeface="Cambria Math"/>
                                </a:rPr>
                              </m:ctrlPr>
                            </m:sSubPr>
                            <m:e>
                              <m:r>
                                <a:rPr lang="zh-CN" altLang="en-US" b="1" i="1">
                                  <a:latin typeface="Cambria Math" panose="02040503050406030204" pitchFamily="18" charset="0"/>
                                </a:rPr>
                                <m:t>𝑹</m:t>
                              </m:r>
                            </m:e>
                            <m:sub>
                              <m:r>
                                <a:rPr lang="zh-CN" altLang="en-US" i="1">
                                  <a:latin typeface="Cambria Math" panose="02040503050406030204" pitchFamily="18" charset="0"/>
                                </a:rPr>
                                <m:t>𝑖</m:t>
                              </m:r>
                            </m:sub>
                          </m:sSub>
                          <m:nary>
                            <m:naryPr>
                              <m:chr m:val="∏"/>
                              <m:limLoc m:val="undOvr"/>
                              <m:ctrlPr>
                                <a:rPr lang="zh-CN" altLang="en-US" i="1">
                                  <a:latin typeface="Cambria Math"/>
                                </a:rPr>
                              </m:ctrlPr>
                            </m:naryPr>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up>
                              <m:r>
                                <a:rPr lang="zh-CN" altLang="en-US" i="1">
                                  <a:latin typeface="Cambria Math" panose="02040503050406030204" pitchFamily="18" charset="0"/>
                                </a:rPr>
                                <m:t>𝑗</m:t>
                              </m:r>
                            </m:sup>
                            <m:e>
                              <m:r>
                                <a:rPr lang="zh-CN" altLang="en-US" i="1">
                                  <a:latin typeface="Cambria Math" panose="02040503050406030204" pitchFamily="18" charset="0"/>
                                </a:rPr>
                                <m:t>𝐸𝑥𝑝</m:t>
                              </m:r>
                              <m:d>
                                <m:dPr>
                                  <m:ctrlPr>
                                    <a:rPr lang="zh-CN" altLang="en-US" i="1">
                                      <a:latin typeface="Cambria Math"/>
                                    </a:rPr>
                                  </m:ctrlPr>
                                </m:dPr>
                                <m:e>
                                  <m:d>
                                    <m:dPr>
                                      <m:ctrlPr>
                                        <a:rPr lang="zh-CN" altLang="en-US" i="1">
                                          <a:latin typeface="Cambria Math"/>
                                        </a:rPr>
                                      </m:ctrlPr>
                                    </m:dPr>
                                    <m:e>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𝝎</m:t>
                                              </m:r>
                                            </m:e>
                                          </m:acc>
                                        </m:e>
                                        <m:sub>
                                          <m:r>
                                            <a:rPr lang="zh-CN" altLang="en-US" i="1">
                                              <a:latin typeface="Cambria Math" panose="02040503050406030204" pitchFamily="18" charset="0"/>
                                            </a:rPr>
                                            <m:t>𝐵</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𝒃</m:t>
                                          </m:r>
                                        </m:e>
                                        <m:sub>
                                          <m:r>
                                            <a:rPr lang="zh-CN" altLang="en-US" i="1">
                                              <a:latin typeface="Cambria Math" panose="02040503050406030204" pitchFamily="18" charset="0"/>
                                            </a:rPr>
                                            <m:t>𝑔</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𝜼</m:t>
                                          </m:r>
                                        </m:e>
                                        <m:sub>
                                          <m:r>
                                            <a:rPr lang="zh-CN" altLang="en-US" i="1">
                                              <a:latin typeface="Cambria Math" panose="02040503050406030204" pitchFamily="18" charset="0"/>
                                            </a:rPr>
                                            <m:t>𝑔𝑑</m:t>
                                          </m:r>
                                        </m:sub>
                                        <m:sup>
                                          <m:r>
                                            <a:rPr lang="zh-CN" altLang="en-US" i="1">
                                              <a:latin typeface="Cambria Math" panose="02040503050406030204" pitchFamily="18" charset="0"/>
                                            </a:rPr>
                                            <m:t>𝑘</m:t>
                                          </m:r>
                                        </m:sup>
                                      </m:sSubSup>
                                      <m:r>
                                        <a:rPr lang="zh-CN" altLang="en-US">
                                          <a:latin typeface="Cambria Math" panose="02040503050406030204" pitchFamily="18" charset="0"/>
                                        </a:rPr>
                                        <m:t> </m:t>
                                      </m:r>
                                    </m:e>
                                  </m:d>
                                  <m:r>
                                    <m:rPr>
                                      <m:sty m:val="p"/>
                                    </m:rPr>
                                    <a:rPr lang="zh-CN" altLang="en-US">
                                      <a:latin typeface="Cambria Math" panose="02040503050406030204" pitchFamily="18" charset="0"/>
                                    </a:rPr>
                                    <m:t>Δ</m:t>
                                  </m:r>
                                  <m:r>
                                    <a:rPr lang="zh-CN" altLang="en-US" i="1">
                                      <a:latin typeface="Cambria Math" panose="02040503050406030204" pitchFamily="18" charset="0"/>
                                    </a:rPr>
                                    <m:t>𝑡</m:t>
                                  </m:r>
                                </m:e>
                              </m:d>
                            </m:e>
                          </m:nary>
                        </m:e>
                        <m:e>
                          <m:sSub>
                            <m:sSubPr>
                              <m:ctrlPr>
                                <a:rPr lang="zh-CN" altLang="en-US" i="1">
                                  <a:latin typeface="Cambria Math"/>
                                </a:rPr>
                              </m:ctrlPr>
                            </m:sSubPr>
                            <m:e>
                              <m:r>
                                <a:rPr lang="zh-CN" altLang="en-US" b="1" i="1">
                                  <a:latin typeface="Cambria Math" panose="02040503050406030204" pitchFamily="18" charset="0"/>
                                </a:rPr>
                                <m:t>𝝂</m:t>
                              </m:r>
                            </m:e>
                            <m:sub>
                              <m:r>
                                <a:rPr lang="zh-CN" altLang="en-US" i="1">
                                  <a:latin typeface="Cambria Math" panose="02040503050406030204" pitchFamily="18" charset="0"/>
                                </a:rPr>
                                <m:t>𝑗</m:t>
                              </m:r>
                            </m:sub>
                          </m:sSub>
                          <m:r>
                            <a:rPr lang="zh-CN" altLang="en-US">
                              <a:latin typeface="Cambria Math" panose="02040503050406030204" pitchFamily="18" charset="0"/>
                            </a:rPr>
                            <m:t>&amp;=</m:t>
                          </m:r>
                          <m:sSub>
                            <m:sSubPr>
                              <m:ctrlPr>
                                <a:rPr lang="zh-CN" altLang="en-US" i="1">
                                  <a:latin typeface="Cambria Math"/>
                                </a:rPr>
                              </m:ctrlPr>
                            </m:sSubPr>
                            <m:e>
                              <m:r>
                                <a:rPr lang="zh-CN" altLang="en-US" b="1" i="1">
                                  <a:latin typeface="Cambria Math" panose="02040503050406030204" pitchFamily="18" charset="0"/>
                                </a:rPr>
                                <m:t>𝝂</m:t>
                              </m:r>
                            </m:e>
                            <m:sub>
                              <m:r>
                                <a:rPr lang="zh-CN" altLang="en-US" i="1">
                                  <a:latin typeface="Cambria Math" panose="02040503050406030204" pitchFamily="18" charset="0"/>
                                </a:rPr>
                                <m:t>𝑖</m:t>
                              </m:r>
                            </m:sub>
                          </m:sSub>
                          <m:r>
                            <a:rPr lang="zh-CN" altLang="en-US">
                              <a:latin typeface="Cambria Math" panose="02040503050406030204" pitchFamily="18" charset="0"/>
                            </a:rPr>
                            <m:t>+</m:t>
                          </m:r>
                          <m:sSub>
                            <m:sSubPr>
                              <m:ctrlPr>
                                <a:rPr lang="zh-CN" altLang="en-US" i="1">
                                  <a:latin typeface="Cambria Math"/>
                                </a:rPr>
                              </m:ctrlPr>
                            </m:sSubPr>
                            <m:e>
                              <m:r>
                                <a:rPr lang="zh-CN" altLang="en-US" b="1" i="1">
                                  <a:latin typeface="Cambria Math" panose="02040503050406030204" pitchFamily="18" charset="0"/>
                                </a:rPr>
                                <m:t>𝒈</m:t>
                              </m:r>
                            </m:e>
                            <m:sub>
                              <m:r>
                                <a:rPr lang="zh-CN" altLang="en-US" i="1">
                                  <a:latin typeface="Cambria Math" panose="02040503050406030204" pitchFamily="18" charset="0"/>
                                </a:rPr>
                                <m:t>𝑒</m:t>
                              </m:r>
                            </m:sub>
                          </m:sSub>
                          <m:r>
                            <a:rPr lang="zh-CN" altLang="en-US" i="1">
                              <a:latin typeface="Cambria Math" panose="02040503050406030204" pitchFamily="18" charset="0"/>
                            </a:rPr>
                            <m:t>𝛥</m:t>
                          </m:r>
                          <m:sSub>
                            <m:sSubPr>
                              <m:ctrlPr>
                                <a:rPr lang="zh-CN" altLang="en-US" i="1">
                                  <a:latin typeface="Cambria Math"/>
                                </a:rPr>
                              </m:ctrlPr>
                            </m:sSubPr>
                            <m:e>
                              <m:r>
                                <a:rPr lang="zh-CN" altLang="en-US" i="1">
                                  <a:latin typeface="Cambria Math" panose="02040503050406030204" pitchFamily="18" charset="0"/>
                                </a:rPr>
                                <m:t>𝑡</m:t>
                              </m:r>
                            </m:e>
                            <m:sub>
                              <m:r>
                                <a:rPr lang="zh-CN" altLang="en-US" i="1">
                                  <a:latin typeface="Cambria Math" panose="02040503050406030204" pitchFamily="18" charset="0"/>
                                </a:rPr>
                                <m:t>𝑖𝑗</m:t>
                              </m:r>
                            </m:sub>
                          </m:sSub>
                          <m:r>
                            <a:rPr lang="zh-CN" altLang="en-US">
                              <a:latin typeface="Cambria Math" panose="02040503050406030204" pitchFamily="18" charset="0"/>
                            </a:rPr>
                            <m:t>+</m:t>
                          </m:r>
                          <m:nary>
                            <m:naryPr>
                              <m:chr m:val="∏"/>
                              <m:limLoc m:val="undOvr"/>
                              <m:ctrlPr>
                                <a:rPr lang="zh-CN" altLang="en-US" i="1">
                                  <a:latin typeface="Cambria Math"/>
                                </a:rPr>
                              </m:ctrlPr>
                            </m:naryPr>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up>
                              <m:r>
                                <a:rPr lang="zh-CN" altLang="en-US" i="1">
                                  <a:latin typeface="Cambria Math" panose="02040503050406030204" pitchFamily="18" charset="0"/>
                                </a:rPr>
                                <m:t>𝑗</m:t>
                              </m:r>
                            </m:sup>
                            <m:e>
                              <m:sSub>
                                <m:sSubPr>
                                  <m:ctrlPr>
                                    <a:rPr lang="zh-CN" altLang="en-US" i="1">
                                      <a:latin typeface="Cambria Math"/>
                                    </a:rPr>
                                  </m:ctrlPr>
                                </m:sSubPr>
                                <m:e>
                                  <m:r>
                                    <a:rPr lang="zh-CN" altLang="en-US" b="1" i="1">
                                      <a:latin typeface="Cambria Math" panose="02040503050406030204" pitchFamily="18" charset="0"/>
                                    </a:rPr>
                                    <m:t>𝑹</m:t>
                                  </m:r>
                                </m:e>
                                <m:sub>
                                  <m:r>
                                    <a:rPr lang="zh-CN" altLang="en-US" i="1">
                                      <a:latin typeface="Cambria Math" panose="02040503050406030204" pitchFamily="18" charset="0"/>
                                    </a:rPr>
                                    <m:t>𝑘</m:t>
                                  </m:r>
                                </m:sub>
                              </m:sSub>
                              <m:d>
                                <m:dPr>
                                  <m:ctrlPr>
                                    <a:rPr lang="zh-CN" altLang="en-US" i="1">
                                      <a:latin typeface="Cambria Math"/>
                                    </a:rPr>
                                  </m:ctrlPr>
                                </m:dPr>
                                <m:e>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𝒂</m:t>
                                          </m:r>
                                        </m:e>
                                      </m:acc>
                                    </m:e>
                                    <m:sub>
                                      <m:r>
                                        <a:rPr lang="zh-CN" altLang="en-US" i="1">
                                          <a:latin typeface="Cambria Math" panose="02040503050406030204" pitchFamily="18" charset="0"/>
                                        </a:rPr>
                                        <m:t>𝐵</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𝒃</m:t>
                                      </m:r>
                                    </m:e>
                                    <m:sub>
                                      <m:r>
                                        <a:rPr lang="zh-CN" altLang="en-US" i="1">
                                          <a:latin typeface="Cambria Math" panose="02040503050406030204" pitchFamily="18" charset="0"/>
                                        </a:rPr>
                                        <m:t>𝑎</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𝜼</m:t>
                                      </m:r>
                                    </m:e>
                                    <m:sub>
                                      <m:r>
                                        <a:rPr lang="zh-CN" altLang="en-US" i="1">
                                          <a:latin typeface="Cambria Math" panose="02040503050406030204" pitchFamily="18" charset="0"/>
                                        </a:rPr>
                                        <m:t>𝑎𝑑</m:t>
                                      </m:r>
                                    </m:sub>
                                    <m:sup>
                                      <m:r>
                                        <a:rPr lang="zh-CN" altLang="en-US" i="1">
                                          <a:latin typeface="Cambria Math" panose="02040503050406030204" pitchFamily="18" charset="0"/>
                                        </a:rPr>
                                        <m:t>𝑘</m:t>
                                      </m:r>
                                    </m:sup>
                                  </m:sSubSup>
                                  <m:r>
                                    <a:rPr lang="zh-CN" altLang="en-US">
                                      <a:latin typeface="Cambria Math" panose="02040503050406030204" pitchFamily="18" charset="0"/>
                                    </a:rPr>
                                    <m:t> </m:t>
                                  </m:r>
                                </m:e>
                              </m:d>
                            </m:e>
                          </m:nary>
                          <m:r>
                            <a:rPr lang="zh-CN" altLang="en-US" i="1">
                              <a:latin typeface="Cambria Math" panose="02040503050406030204" pitchFamily="18" charset="0"/>
                            </a:rPr>
                            <m:t>𝛥</m:t>
                          </m:r>
                          <m:r>
                            <a:rPr lang="zh-CN" altLang="en-US" i="1">
                              <a:latin typeface="Cambria Math" panose="02040503050406030204" pitchFamily="18" charset="0"/>
                            </a:rPr>
                            <m:t>𝑡</m:t>
                          </m:r>
                        </m:e>
                        <m:e>
                          <m:sSub>
                            <m:sSubPr>
                              <m:ctrlPr>
                                <a:rPr lang="zh-CN" altLang="en-US" i="1">
                                  <a:latin typeface="Cambria Math"/>
                                </a:rPr>
                              </m:ctrlPr>
                            </m:sSubPr>
                            <m:e>
                              <m:r>
                                <a:rPr lang="zh-CN" altLang="en-US" b="1" i="1">
                                  <a:latin typeface="Cambria Math" panose="02040503050406030204" pitchFamily="18" charset="0"/>
                                </a:rPr>
                                <m:t>𝒑</m:t>
                              </m:r>
                            </m:e>
                            <m:sub>
                              <m:r>
                                <a:rPr lang="zh-CN" altLang="en-US" i="1">
                                  <a:latin typeface="Cambria Math" panose="02040503050406030204" pitchFamily="18" charset="0"/>
                                </a:rPr>
                                <m:t>𝑗</m:t>
                              </m:r>
                            </m:sub>
                          </m:sSub>
                          <m:r>
                            <a:rPr lang="zh-CN" altLang="en-US">
                              <a:latin typeface="Cambria Math" panose="02040503050406030204" pitchFamily="18" charset="0"/>
                            </a:rPr>
                            <m:t>&amp;=</m:t>
                          </m:r>
                          <m:sSub>
                            <m:sSubPr>
                              <m:ctrlPr>
                                <a:rPr lang="zh-CN" altLang="en-US" i="1">
                                  <a:latin typeface="Cambria Math"/>
                                </a:rPr>
                              </m:ctrlPr>
                            </m:sSubPr>
                            <m:e>
                              <m:r>
                                <a:rPr lang="zh-CN" altLang="en-US" b="1" i="1">
                                  <a:latin typeface="Cambria Math" panose="02040503050406030204" pitchFamily="18" charset="0"/>
                                </a:rPr>
                                <m:t>𝒑</m:t>
                              </m:r>
                            </m:e>
                            <m:sub>
                              <m:r>
                                <a:rPr lang="zh-CN" altLang="en-US" i="1">
                                  <a:latin typeface="Cambria Math" panose="02040503050406030204" pitchFamily="18" charset="0"/>
                                </a:rPr>
                                <m:t>𝑖</m:t>
                              </m:r>
                            </m:sub>
                          </m:sSub>
                          <m:r>
                            <a:rPr lang="zh-CN" altLang="en-US">
                              <a:latin typeface="Cambria Math" panose="02040503050406030204" pitchFamily="18" charset="0"/>
                            </a:rPr>
                            <m:t>+</m:t>
                          </m:r>
                          <m:nary>
                            <m:naryPr>
                              <m:chr m:val="∏"/>
                              <m:limLoc m:val="undOvr"/>
                              <m:ctrlPr>
                                <a:rPr lang="zh-CN" altLang="en-US" i="1">
                                  <a:latin typeface="Cambria Math"/>
                                </a:rPr>
                              </m:ctrlPr>
                            </m:naryPr>
                            <m:sub>
                              <m:r>
                                <a:rPr lang="zh-CN" altLang="en-US" i="1">
                                  <a:latin typeface="Cambria Math" panose="02040503050406030204" pitchFamily="18" charset="0"/>
                                </a:rPr>
                                <m:t>𝑘</m:t>
                              </m:r>
                              <m:r>
                                <a:rPr lang="zh-CN" altLang="en-US">
                                  <a:latin typeface="Cambria Math" panose="02040503050406030204" pitchFamily="18" charset="0"/>
                                </a:rPr>
                                <m:t>=</m:t>
                              </m:r>
                              <m:r>
                                <a:rPr lang="zh-CN" altLang="en-US" i="1">
                                  <a:latin typeface="Cambria Math" panose="02040503050406030204" pitchFamily="18" charset="0"/>
                                </a:rPr>
                                <m:t>𝑖</m:t>
                              </m:r>
                            </m:sub>
                            <m:sup>
                              <m:r>
                                <a:rPr lang="zh-CN" altLang="en-US" i="1">
                                  <a:latin typeface="Cambria Math" panose="02040503050406030204" pitchFamily="18" charset="0"/>
                                </a:rPr>
                                <m:t>𝑗</m:t>
                              </m:r>
                            </m:sup>
                            <m:e>
                              <m:d>
                                <m:dPr>
                                  <m:begChr m:val="["/>
                                  <m:endChr m:val="]"/>
                                  <m:ctrlPr>
                                    <a:rPr lang="zh-CN" altLang="en-US" i="1">
                                      <a:latin typeface="Cambria Math"/>
                                    </a:rPr>
                                  </m:ctrlPr>
                                </m:dPr>
                                <m:e>
                                  <m:sSub>
                                    <m:sSubPr>
                                      <m:ctrlPr>
                                        <a:rPr lang="zh-CN" altLang="en-US" i="1">
                                          <a:latin typeface="Cambria Math"/>
                                        </a:rPr>
                                      </m:ctrlPr>
                                    </m:sSubPr>
                                    <m:e>
                                      <m:r>
                                        <a:rPr lang="zh-CN" altLang="en-US" b="1" i="1">
                                          <a:latin typeface="Cambria Math" panose="02040503050406030204" pitchFamily="18" charset="0"/>
                                        </a:rPr>
                                        <m:t>𝝂</m:t>
                                      </m:r>
                                    </m:e>
                                    <m:sub>
                                      <m:r>
                                        <a:rPr lang="zh-CN" altLang="en-US" i="1">
                                          <a:latin typeface="Cambria Math" panose="02040503050406030204" pitchFamily="18" charset="0"/>
                                        </a:rPr>
                                        <m:t>𝑘</m:t>
                                      </m:r>
                                    </m:sub>
                                  </m:sSub>
                                  <m:r>
                                    <m:rPr>
                                      <m:sty m:val="p"/>
                                    </m:rPr>
                                    <a:rPr lang="zh-CN" altLang="en-US">
                                      <a:latin typeface="Cambria Math" panose="02040503050406030204" pitchFamily="18" charset="0"/>
                                    </a:rPr>
                                    <m:t>Δ</m:t>
                                  </m:r>
                                  <m:r>
                                    <a:rPr lang="zh-CN" altLang="en-US" i="1">
                                      <a:latin typeface="Cambria Math" panose="02040503050406030204" pitchFamily="18" charset="0"/>
                                    </a:rPr>
                                    <m:t>𝑡</m:t>
                                  </m:r>
                                  <m:r>
                                    <a:rPr lang="zh-CN" altLang="en-US">
                                      <a:latin typeface="Cambria Math" panose="02040503050406030204" pitchFamily="18" charset="0"/>
                                    </a:rPr>
                                    <m:t>+0.5</m:t>
                                  </m:r>
                                  <m:sSub>
                                    <m:sSubPr>
                                      <m:ctrlPr>
                                        <a:rPr lang="zh-CN" altLang="en-US" i="1">
                                          <a:latin typeface="Cambria Math"/>
                                        </a:rPr>
                                      </m:ctrlPr>
                                    </m:sSubPr>
                                    <m:e>
                                      <m:r>
                                        <a:rPr lang="zh-CN" altLang="en-US" b="1" i="1">
                                          <a:latin typeface="Cambria Math" panose="02040503050406030204" pitchFamily="18" charset="0"/>
                                        </a:rPr>
                                        <m:t>𝒈</m:t>
                                      </m:r>
                                    </m:e>
                                    <m:sub>
                                      <m:r>
                                        <a:rPr lang="zh-CN" altLang="en-US" i="1">
                                          <a:latin typeface="Cambria Math" panose="02040503050406030204" pitchFamily="18" charset="0"/>
                                        </a:rPr>
                                        <m:t>𝑒</m:t>
                                      </m:r>
                                    </m:sub>
                                  </m:sSub>
                                  <m:r>
                                    <m:rPr>
                                      <m:sty m:val="p"/>
                                    </m:rPr>
                                    <a:rPr lang="zh-CN" altLang="en-US">
                                      <a:latin typeface="Cambria Math" panose="02040503050406030204" pitchFamily="18" charset="0"/>
                                    </a:rPr>
                                    <m:t>Δ</m:t>
                                  </m:r>
                                  <m:sSup>
                                    <m:sSupPr>
                                      <m:ctrlPr>
                                        <a:rPr lang="zh-CN" altLang="en-US" i="1">
                                          <a:latin typeface="Cambria Math"/>
                                        </a:rPr>
                                      </m:ctrlPr>
                                    </m:sSupPr>
                                    <m:e>
                                      <m:r>
                                        <a:rPr lang="zh-CN" altLang="en-US" i="1">
                                          <a:latin typeface="Cambria Math" panose="02040503050406030204" pitchFamily="18" charset="0"/>
                                        </a:rPr>
                                        <m:t>𝑡</m:t>
                                      </m:r>
                                    </m:e>
                                    <m:sup>
                                      <m:r>
                                        <a:rPr lang="zh-CN" altLang="en-US">
                                          <a:latin typeface="Cambria Math" panose="02040503050406030204" pitchFamily="18" charset="0"/>
                                        </a:rPr>
                                        <m:t>2</m:t>
                                      </m:r>
                                    </m:sup>
                                  </m:sSup>
                                  <m:r>
                                    <a:rPr lang="zh-CN" altLang="en-US">
                                      <a:latin typeface="Cambria Math" panose="02040503050406030204" pitchFamily="18" charset="0"/>
                                    </a:rPr>
                                    <m:t>+0.5</m:t>
                                  </m:r>
                                  <m:sSub>
                                    <m:sSubPr>
                                      <m:ctrlPr>
                                        <a:rPr lang="zh-CN" altLang="en-US" i="1">
                                          <a:latin typeface="Cambria Math"/>
                                        </a:rPr>
                                      </m:ctrlPr>
                                    </m:sSubPr>
                                    <m:e>
                                      <m:r>
                                        <a:rPr lang="zh-CN" altLang="en-US" b="1" i="1">
                                          <a:latin typeface="Cambria Math" panose="02040503050406030204" pitchFamily="18" charset="0"/>
                                        </a:rPr>
                                        <m:t>𝑹</m:t>
                                      </m:r>
                                    </m:e>
                                    <m:sub>
                                      <m:r>
                                        <a:rPr lang="zh-CN" altLang="en-US" i="1">
                                          <a:latin typeface="Cambria Math" panose="02040503050406030204" pitchFamily="18" charset="0"/>
                                        </a:rPr>
                                        <m:t>𝑘</m:t>
                                      </m:r>
                                    </m:sub>
                                  </m:sSub>
                                  <m:d>
                                    <m:dPr>
                                      <m:ctrlPr>
                                        <a:rPr lang="zh-CN" altLang="en-US" i="1">
                                          <a:latin typeface="Cambria Math"/>
                                        </a:rPr>
                                      </m:ctrlPr>
                                    </m:dPr>
                                    <m:e>
                                      <m:sSubSup>
                                        <m:sSubSupPr>
                                          <m:ctrlPr>
                                            <a:rPr lang="zh-CN" altLang="en-US" i="1">
                                              <a:latin typeface="Cambria Math"/>
                                            </a:rPr>
                                          </m:ctrlPr>
                                        </m:sSubSupPr>
                                        <m:e>
                                          <m:acc>
                                            <m:accPr>
                                              <m:chr m:val="̃"/>
                                              <m:ctrlPr>
                                                <a:rPr lang="zh-CN" altLang="en-US" i="1">
                                                  <a:latin typeface="Cambria Math"/>
                                                </a:rPr>
                                              </m:ctrlPr>
                                            </m:accPr>
                                            <m:e>
                                              <m:r>
                                                <a:rPr lang="zh-CN" altLang="en-US" b="1" i="1">
                                                  <a:latin typeface="Cambria Math" panose="02040503050406030204" pitchFamily="18" charset="0"/>
                                                </a:rPr>
                                                <m:t>𝒂</m:t>
                                              </m:r>
                                            </m:e>
                                          </m:acc>
                                        </m:e>
                                        <m:sub>
                                          <m:r>
                                            <a:rPr lang="zh-CN" altLang="en-US" i="1">
                                              <a:latin typeface="Cambria Math" panose="02040503050406030204" pitchFamily="18" charset="0"/>
                                            </a:rPr>
                                            <m:t>𝐵</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𝒃</m:t>
                                          </m:r>
                                        </m:e>
                                        <m:sub>
                                          <m:r>
                                            <a:rPr lang="zh-CN" altLang="en-US" i="1">
                                              <a:latin typeface="Cambria Math" panose="02040503050406030204" pitchFamily="18" charset="0"/>
                                            </a:rPr>
                                            <m:t>𝑎</m:t>
                                          </m:r>
                                        </m:sub>
                                        <m:sup>
                                          <m:r>
                                            <a:rPr lang="zh-CN" altLang="en-US" i="1">
                                              <a:latin typeface="Cambria Math" panose="02040503050406030204" pitchFamily="18" charset="0"/>
                                            </a:rPr>
                                            <m:t>𝑘</m:t>
                                          </m:r>
                                        </m:sup>
                                      </m:sSubSup>
                                      <m:r>
                                        <a:rPr lang="zh-CN" altLang="en-US">
                                          <a:latin typeface="Cambria Math" panose="02040503050406030204" pitchFamily="18" charset="0"/>
                                        </a:rPr>
                                        <m:t>−</m:t>
                                      </m:r>
                                      <m:sSubSup>
                                        <m:sSubSupPr>
                                          <m:ctrlPr>
                                            <a:rPr lang="zh-CN" altLang="en-US" i="1">
                                              <a:latin typeface="Cambria Math"/>
                                            </a:rPr>
                                          </m:ctrlPr>
                                        </m:sSubSupPr>
                                        <m:e>
                                          <m:r>
                                            <a:rPr lang="zh-CN" altLang="en-US" b="1" i="1">
                                              <a:latin typeface="Cambria Math" panose="02040503050406030204" pitchFamily="18" charset="0"/>
                                            </a:rPr>
                                            <m:t>𝜼</m:t>
                                          </m:r>
                                        </m:e>
                                        <m:sub>
                                          <m:r>
                                            <a:rPr lang="zh-CN" altLang="en-US" i="1">
                                              <a:latin typeface="Cambria Math" panose="02040503050406030204" pitchFamily="18" charset="0"/>
                                            </a:rPr>
                                            <m:t>𝑎𝑑</m:t>
                                          </m:r>
                                        </m:sub>
                                        <m:sup>
                                          <m:r>
                                            <a:rPr lang="zh-CN" altLang="en-US" i="1">
                                              <a:latin typeface="Cambria Math" panose="02040503050406030204" pitchFamily="18" charset="0"/>
                                            </a:rPr>
                                            <m:t>𝑘</m:t>
                                          </m:r>
                                        </m:sup>
                                      </m:sSubSup>
                                      <m:r>
                                        <a:rPr lang="zh-CN" altLang="en-US">
                                          <a:latin typeface="Cambria Math" panose="02040503050406030204" pitchFamily="18" charset="0"/>
                                        </a:rPr>
                                        <m:t> </m:t>
                                      </m:r>
                                    </m:e>
                                  </m:d>
                                  <m:r>
                                    <m:rPr>
                                      <m:sty m:val="p"/>
                                    </m:rPr>
                                    <a:rPr lang="zh-CN" altLang="en-US">
                                      <a:latin typeface="Cambria Math" panose="02040503050406030204" pitchFamily="18" charset="0"/>
                                    </a:rPr>
                                    <m:t>Δ</m:t>
                                  </m:r>
                                  <m:sSup>
                                    <m:sSupPr>
                                      <m:ctrlPr>
                                        <a:rPr lang="zh-CN" altLang="en-US" i="1">
                                          <a:latin typeface="Cambria Math"/>
                                        </a:rPr>
                                      </m:ctrlPr>
                                    </m:sSupPr>
                                    <m:e>
                                      <m:r>
                                        <a:rPr lang="zh-CN" altLang="en-US" i="1">
                                          <a:latin typeface="Cambria Math" panose="02040503050406030204" pitchFamily="18" charset="0"/>
                                        </a:rPr>
                                        <m:t>𝑡</m:t>
                                      </m:r>
                                    </m:e>
                                    <m:sup>
                                      <m:r>
                                        <a:rPr lang="zh-CN" altLang="en-US">
                                          <a:latin typeface="Cambria Math" panose="02040503050406030204" pitchFamily="18" charset="0"/>
                                        </a:rPr>
                                        <m:t>2</m:t>
                                      </m:r>
                                    </m:sup>
                                  </m:sSup>
                                </m:e>
                              </m:d>
                            </m:e>
                          </m:nary>
                        </m:e>
                      </m:eqArr>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5366790" y="3751224"/>
                <a:ext cx="6191759" cy="2537618"/>
              </a:xfrm>
              <a:prstGeom prst="rect">
                <a:avLst/>
              </a:prstGeom>
              <a:blipFill rotWithShape="0">
                <a:blip r:embed="rId4"/>
                <a:stretch>
                  <a:fillRect/>
                </a:stretch>
              </a:blipFill>
            </p:spPr>
            <p:txBody>
              <a:bodyPr/>
              <a:lstStyle/>
              <a:p>
                <a:r>
                  <a:rPr lang="zh-CN" altLang="en-US">
                    <a:noFill/>
                  </a:rPr>
                  <a:t> </a:t>
                </a:r>
              </a:p>
            </p:txBody>
          </p:sp>
        </mc:Fallback>
      </mc:AlternateContent>
      <p:sp>
        <p:nvSpPr>
          <p:cNvPr id="7" name="文本框 6"/>
          <p:cNvSpPr txBox="1"/>
          <p:nvPr/>
        </p:nvSpPr>
        <p:spPr>
          <a:xfrm>
            <a:off x="294615" y="2481585"/>
            <a:ext cx="4017446" cy="707886"/>
          </a:xfrm>
          <a:prstGeom prst="rect">
            <a:avLst/>
          </a:prstGeom>
          <a:solidFill>
            <a:srgbClr val="00B0F0"/>
          </a:solidFill>
        </p:spPr>
        <p:txBody>
          <a:bodyPr wrap="none" rtlCol="0">
            <a:spAutoFit/>
          </a:bodyPr>
          <a:lstStyle/>
          <a:p>
            <a:pPr algn="ctr"/>
            <a:r>
              <a:rPr lang="zh-CN" altLang="en-US" sz="2000" dirty="0">
                <a:latin typeface="楷体" panose="02010609060101010101" pitchFamily="49" charset="-122"/>
                <a:ea typeface="楷体" panose="02010609060101010101" pitchFamily="49" charset="-122"/>
              </a:rPr>
              <a:t>对导航微分方程积分可得</a:t>
            </a:r>
            <a:endParaRPr lang="en-US" altLang="zh-CN" sz="2000" dirty="0">
              <a:latin typeface="楷体" panose="02010609060101010101" pitchFamily="49" charset="-122"/>
              <a:ea typeface="楷体" panose="02010609060101010101" pitchFamily="49" charset="-122"/>
            </a:endParaRPr>
          </a:p>
          <a:p>
            <a:pPr algn="ct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IMU</a:t>
            </a:r>
            <a:r>
              <a:rPr lang="zh-CN" altLang="en-US" sz="2000" dirty="0">
                <a:latin typeface="楷体" panose="02010609060101010101" pitchFamily="49" charset="-122"/>
                <a:ea typeface="楷体" panose="02010609060101010101" pitchFamily="49" charset="-122"/>
              </a:rPr>
              <a:t>位置、速度和姿态的更新方程</a:t>
            </a:r>
          </a:p>
        </p:txBody>
      </p:sp>
      <p:sp>
        <p:nvSpPr>
          <p:cNvPr id="8" name="右箭头 7"/>
          <p:cNvSpPr/>
          <p:nvPr/>
        </p:nvSpPr>
        <p:spPr bwMode="auto">
          <a:xfrm>
            <a:off x="4591171" y="2602174"/>
            <a:ext cx="651389" cy="527319"/>
          </a:xfrm>
          <a:prstGeom prst="rightArrow">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9" name="文本框 8"/>
          <p:cNvSpPr txBox="1"/>
          <p:nvPr/>
        </p:nvSpPr>
        <p:spPr>
          <a:xfrm>
            <a:off x="471747" y="4800600"/>
            <a:ext cx="3663182" cy="707886"/>
          </a:xfrm>
          <a:prstGeom prst="rect">
            <a:avLst/>
          </a:prstGeom>
          <a:solidFill>
            <a:srgbClr val="92D050"/>
          </a:solidFill>
        </p:spPr>
        <p:txBody>
          <a:bodyPr wrap="none" rtlCol="0">
            <a:spAutoFit/>
          </a:bodyPr>
          <a:lstStyle/>
          <a:p>
            <a:pPr algn="ctr"/>
            <a:r>
              <a:rPr lang="zh-CN" altLang="zh-CN" sz="2000" dirty="0">
                <a:latin typeface="楷体" panose="02010609060101010101" pitchFamily="49" charset="-122"/>
                <a:ea typeface="楷体" panose="02010609060101010101" pitchFamily="49" charset="-122"/>
                <a:cs typeface="Times New Roman" panose="02020603050405020304" pitchFamily="18" charset="0"/>
              </a:rPr>
              <a:t>相邻两个</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GNSS</a:t>
            </a:r>
            <a:r>
              <a:rPr lang="zh-CN" altLang="zh-CN" sz="2000" dirty="0">
                <a:latin typeface="楷体" panose="02010609060101010101" pitchFamily="49" charset="-122"/>
                <a:ea typeface="楷体" panose="02010609060101010101" pitchFamily="49" charset="-122"/>
                <a:cs typeface="Times New Roman" panose="02020603050405020304" pitchFamily="18" charset="0"/>
              </a:rPr>
              <a:t>观测历元之间的</a:t>
            </a:r>
            <a:endParaRPr lang="en-US" altLang="zh-CN" sz="2000" dirty="0">
              <a:latin typeface="楷体" panose="02010609060101010101" pitchFamily="49" charset="-122"/>
              <a:ea typeface="楷体" panose="02010609060101010101" pitchFamily="49" charset="-122"/>
              <a:cs typeface="Times New Roman" panose="02020603050405020304" pitchFamily="18" charset="0"/>
            </a:endParaRPr>
          </a:p>
          <a:p>
            <a:pPr algn="ctr"/>
            <a:r>
              <a:rPr lang="zh-CN" altLang="zh-CN" sz="2000" dirty="0">
                <a:latin typeface="楷体" panose="02010609060101010101" pitchFamily="49" charset="-122"/>
                <a:ea typeface="楷体" panose="02010609060101010101" pitchFamily="49" charset="-122"/>
                <a:cs typeface="Times New Roman" panose="02020603050405020304" pitchFamily="18" charset="0"/>
              </a:rPr>
              <a:t>所有</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IMU</a:t>
            </a:r>
            <a:r>
              <a:rPr lang="zh-CN" altLang="zh-CN" sz="2000" dirty="0">
                <a:latin typeface="楷体" panose="02010609060101010101" pitchFamily="49" charset="-122"/>
                <a:ea typeface="楷体" panose="02010609060101010101" pitchFamily="49" charset="-122"/>
                <a:cs typeface="Times New Roman" panose="02020603050405020304" pitchFamily="18" charset="0"/>
              </a:rPr>
              <a:t>测量值进行积分</a:t>
            </a:r>
            <a:endParaRPr lang="zh-CN" altLang="en-US" sz="2000" dirty="0">
              <a:latin typeface="楷体" panose="02010609060101010101" pitchFamily="49" charset="-122"/>
              <a:ea typeface="楷体" panose="02010609060101010101" pitchFamily="49" charset="-122"/>
            </a:endParaRPr>
          </a:p>
        </p:txBody>
      </p:sp>
      <p:sp>
        <p:nvSpPr>
          <p:cNvPr id="10" name="右箭头 9"/>
          <p:cNvSpPr/>
          <p:nvPr/>
        </p:nvSpPr>
        <p:spPr bwMode="auto">
          <a:xfrm>
            <a:off x="4529055" y="4863273"/>
            <a:ext cx="713504" cy="582543"/>
          </a:xfrm>
          <a:prstGeom prst="right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Tree>
    <p:extLst>
      <p:ext uri="{BB962C8B-B14F-4D97-AF65-F5344CB8AC3E}">
        <p14:creationId xmlns:p14="http://schemas.microsoft.com/office/powerpoint/2010/main" val="272761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INS</a:t>
            </a:r>
            <a:r>
              <a:rPr lang="zh-CN" altLang="en-US" dirty="0"/>
              <a:t>相对位置约束辅助模糊度固定模型</a:t>
            </a:r>
          </a:p>
        </p:txBody>
      </p:sp>
      <p:sp>
        <p:nvSpPr>
          <p:cNvPr id="3" name="内容占位符 2"/>
          <p:cNvSpPr>
            <a:spLocks noGrp="1"/>
          </p:cNvSpPr>
          <p:nvPr>
            <p:ph idx="1"/>
          </p:nvPr>
        </p:nvSpPr>
        <p:spPr>
          <a:xfrm>
            <a:off x="784836" y="1484315"/>
            <a:ext cx="10537661" cy="753277"/>
          </a:xfrm>
        </p:spPr>
        <p:txBody>
          <a:bodyPr/>
          <a:lstStyle/>
          <a:p>
            <a:r>
              <a:rPr lang="en-US" altLang="zh-CN" dirty="0">
                <a:latin typeface="Times New Roman" panose="02020603050405020304" pitchFamily="18" charset="0"/>
                <a:cs typeface="Times New Roman" panose="02020603050405020304" pitchFamily="18" charset="0"/>
              </a:rPr>
              <a:t>IMU</a:t>
            </a:r>
            <a:r>
              <a:rPr lang="zh-CN" altLang="en-US" dirty="0"/>
              <a:t>预积分</a:t>
            </a:r>
            <a:endParaRPr lang="en-US" altLang="zh-CN" dirty="0"/>
          </a:p>
          <a:p>
            <a:pPr marL="0" indent="0">
              <a:buNone/>
            </a:pPr>
            <a:endParaRPr lang="en-US" altLang="zh-CN" dirty="0"/>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64</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7" name="矩形 6"/>
              <p:cNvSpPr/>
              <p:nvPr/>
            </p:nvSpPr>
            <p:spPr>
              <a:xfrm>
                <a:off x="1728128" y="2013371"/>
                <a:ext cx="8651076" cy="3218382"/>
              </a:xfrm>
              <a:prstGeom prst="rect">
                <a:avLst/>
              </a:prstGeom>
              <a:noFill/>
              <a:ln w="38100">
                <a:solidFill>
                  <a:schemeClr val="accent2"/>
                </a:solidFill>
              </a:ln>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zh-CN" altLang="en-US" sz="2000" i="1">
                              <a:latin typeface="Cambria Math"/>
                            </a:rPr>
                          </m:ctrlPr>
                        </m:eqArrPr>
                        <m:e>
                          <m:r>
                            <a:rPr lang="zh-CN" altLang="en-US" sz="2000" i="1">
                              <a:solidFill>
                                <a:srgbClr val="00B050"/>
                              </a:solidFill>
                              <a:latin typeface="Cambria Math" panose="02040503050406030204" pitchFamily="18" charset="0"/>
                            </a:rPr>
                            <m:t>𝛥</m:t>
                          </m:r>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𝑹</m:t>
                              </m:r>
                            </m:e>
                            <m:sub>
                              <m:r>
                                <a:rPr lang="zh-CN" altLang="en-US" sz="2000" i="1">
                                  <a:solidFill>
                                    <a:srgbClr val="00B050"/>
                                  </a:solidFill>
                                  <a:latin typeface="Cambria Math" panose="02040503050406030204" pitchFamily="18" charset="0"/>
                                </a:rPr>
                                <m:t>𝑖𝑗</m:t>
                              </m:r>
                            </m:sub>
                          </m:sSub>
                          <m:r>
                            <a:rPr lang="zh-CN" altLang="en-US" sz="2000">
                              <a:solidFill>
                                <a:srgbClr val="00B050"/>
                              </a:solidFill>
                              <a:latin typeface="Cambria Math" panose="02040503050406030204" pitchFamily="18" charset="0"/>
                            </a:rPr>
                            <m:t>&amp;=</m:t>
                          </m:r>
                          <m:sSubSup>
                            <m:sSubSupPr>
                              <m:ctrlPr>
                                <a:rPr lang="zh-CN" altLang="en-US" sz="2000" i="1">
                                  <a:solidFill>
                                    <a:srgbClr val="00B050"/>
                                  </a:solidFill>
                                  <a:latin typeface="Cambria Math"/>
                                </a:rPr>
                              </m:ctrlPr>
                            </m:sSubSupPr>
                            <m:e>
                              <m:r>
                                <a:rPr lang="zh-CN" altLang="en-US" sz="2000" b="1" i="1">
                                  <a:solidFill>
                                    <a:srgbClr val="00B050"/>
                                  </a:solidFill>
                                  <a:latin typeface="Cambria Math" panose="02040503050406030204" pitchFamily="18" charset="0"/>
                                </a:rPr>
                                <m:t>𝑹</m:t>
                              </m:r>
                            </m:e>
                            <m:sub>
                              <m:r>
                                <a:rPr lang="zh-CN" altLang="en-US" sz="2000" i="1">
                                  <a:solidFill>
                                    <a:srgbClr val="00B050"/>
                                  </a:solidFill>
                                  <a:latin typeface="Cambria Math" panose="02040503050406030204" pitchFamily="18" charset="0"/>
                                </a:rPr>
                                <m:t>𝑖</m:t>
                              </m:r>
                            </m:sub>
                            <m:sup>
                              <m:r>
                                <a:rPr lang="zh-CN" altLang="en-US" sz="2000" i="1">
                                  <a:solidFill>
                                    <a:srgbClr val="00B050"/>
                                  </a:solidFill>
                                  <a:latin typeface="Cambria Math" panose="02040503050406030204" pitchFamily="18" charset="0"/>
                                </a:rPr>
                                <m:t>𝑇</m:t>
                              </m:r>
                            </m:sup>
                          </m:sSubSup>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𝑹</m:t>
                              </m:r>
                            </m:e>
                            <m:sub>
                              <m:r>
                                <a:rPr lang="zh-CN" altLang="en-US" sz="2000" i="1">
                                  <a:solidFill>
                                    <a:srgbClr val="00B050"/>
                                  </a:solidFill>
                                  <a:latin typeface="Cambria Math" panose="02040503050406030204" pitchFamily="18" charset="0"/>
                                </a:rPr>
                                <m:t>𝑗</m:t>
                              </m:r>
                            </m:sub>
                          </m:sSub>
                          <m:r>
                            <a:rPr lang="zh-CN" altLang="en-US" sz="2000">
                              <a:latin typeface="Cambria Math" panose="02040503050406030204" pitchFamily="18" charset="0"/>
                            </a:rPr>
                            <m:t>=</m:t>
                          </m:r>
                          <m:nary>
                            <m:naryPr>
                              <m:chr m:val="∏"/>
                              <m:limLoc m:val="undOvr"/>
                              <m:ctrlPr>
                                <a:rPr lang="zh-CN" altLang="en-US" sz="2000" i="1">
                                  <a:solidFill>
                                    <a:srgbClr val="FF0000"/>
                                  </a:solidFill>
                                  <a:latin typeface="Cambria Math"/>
                                </a:rPr>
                              </m:ctrlPr>
                            </m:naryPr>
                            <m:sub>
                              <m:r>
                                <a:rPr lang="zh-CN" altLang="en-US" sz="2000" i="1">
                                  <a:solidFill>
                                    <a:srgbClr val="FF0000"/>
                                  </a:solidFill>
                                  <a:latin typeface="Cambria Math" panose="02040503050406030204" pitchFamily="18" charset="0"/>
                                </a:rPr>
                                <m:t>𝑘</m:t>
                              </m:r>
                              <m:r>
                                <a:rPr lang="zh-CN" altLang="en-US" sz="2000">
                                  <a:solidFill>
                                    <a:srgbClr val="FF0000"/>
                                  </a:solidFill>
                                  <a:latin typeface="Cambria Math" panose="02040503050406030204" pitchFamily="18" charset="0"/>
                                </a:rPr>
                                <m:t>=</m:t>
                              </m:r>
                              <m:r>
                                <a:rPr lang="zh-CN" altLang="en-US" sz="2000" i="1">
                                  <a:solidFill>
                                    <a:srgbClr val="FF0000"/>
                                  </a:solidFill>
                                  <a:latin typeface="Cambria Math" panose="02040503050406030204" pitchFamily="18" charset="0"/>
                                </a:rPr>
                                <m:t>𝑖</m:t>
                              </m:r>
                            </m:sub>
                            <m:sup>
                              <m:r>
                                <a:rPr lang="zh-CN" altLang="en-US" sz="2000" i="1">
                                  <a:solidFill>
                                    <a:srgbClr val="FF0000"/>
                                  </a:solidFill>
                                  <a:latin typeface="Cambria Math" panose="02040503050406030204" pitchFamily="18" charset="0"/>
                                </a:rPr>
                                <m:t>𝑗</m:t>
                              </m:r>
                            </m:sup>
                            <m:e>
                              <m:r>
                                <a:rPr lang="zh-CN" altLang="en-US" sz="2000" i="1">
                                  <a:solidFill>
                                    <a:srgbClr val="FF0000"/>
                                  </a:solidFill>
                                  <a:latin typeface="Cambria Math" panose="02040503050406030204" pitchFamily="18" charset="0"/>
                                </a:rPr>
                                <m:t>𝐸𝑥𝑝</m:t>
                              </m:r>
                              <m:d>
                                <m:dPr>
                                  <m:ctrlPr>
                                    <a:rPr lang="zh-CN" altLang="en-US" sz="2000" i="1">
                                      <a:solidFill>
                                        <a:srgbClr val="FF0000"/>
                                      </a:solidFill>
                                      <a:latin typeface="Cambria Math"/>
                                    </a:rPr>
                                  </m:ctrlPr>
                                </m:dPr>
                                <m:e>
                                  <m:d>
                                    <m:dPr>
                                      <m:ctrlPr>
                                        <a:rPr lang="zh-CN" altLang="en-US" sz="2000" i="1">
                                          <a:solidFill>
                                            <a:srgbClr val="FF0000"/>
                                          </a:solidFill>
                                          <a:latin typeface="Cambria Math"/>
                                        </a:rPr>
                                      </m:ctrlPr>
                                    </m:dPr>
                                    <m:e>
                                      <m:sSubSup>
                                        <m:sSubSupPr>
                                          <m:ctrlPr>
                                            <a:rPr lang="zh-CN" altLang="en-US" sz="2000" i="1">
                                              <a:solidFill>
                                                <a:srgbClr val="FF0000"/>
                                              </a:solidFill>
                                              <a:latin typeface="Cambria Math"/>
                                            </a:rPr>
                                          </m:ctrlPr>
                                        </m:sSubSupPr>
                                        <m:e>
                                          <m:acc>
                                            <m:accPr>
                                              <m:chr m:val="̃"/>
                                              <m:ctrlPr>
                                                <a:rPr lang="zh-CN" altLang="en-US" sz="2000" i="1">
                                                  <a:solidFill>
                                                    <a:srgbClr val="FF0000"/>
                                                  </a:solidFill>
                                                  <a:latin typeface="Cambria Math"/>
                                                </a:rPr>
                                              </m:ctrlPr>
                                            </m:accPr>
                                            <m:e>
                                              <m:r>
                                                <a:rPr lang="zh-CN" altLang="en-US" sz="2000" b="1" i="1">
                                                  <a:solidFill>
                                                    <a:srgbClr val="FF0000"/>
                                                  </a:solidFill>
                                                  <a:latin typeface="Cambria Math" panose="02040503050406030204" pitchFamily="18" charset="0"/>
                                                </a:rPr>
                                                <m:t>𝝎</m:t>
                                              </m:r>
                                            </m:e>
                                          </m:acc>
                                        </m:e>
                                        <m:sub>
                                          <m:r>
                                            <a:rPr lang="zh-CN" altLang="en-US" sz="2000" i="1">
                                              <a:solidFill>
                                                <a:srgbClr val="FF0000"/>
                                              </a:solidFill>
                                              <a:latin typeface="Cambria Math" panose="02040503050406030204" pitchFamily="18" charset="0"/>
                                            </a:rPr>
                                            <m:t>𝐵</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𝒃</m:t>
                                          </m:r>
                                        </m:e>
                                        <m:sub>
                                          <m:r>
                                            <a:rPr lang="zh-CN" altLang="en-US" sz="2000" i="1">
                                              <a:solidFill>
                                                <a:srgbClr val="FF0000"/>
                                              </a:solidFill>
                                              <a:latin typeface="Cambria Math" panose="02040503050406030204" pitchFamily="18" charset="0"/>
                                            </a:rPr>
                                            <m:t>𝑔</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𝜼</m:t>
                                          </m:r>
                                        </m:e>
                                        <m:sub>
                                          <m:r>
                                            <a:rPr lang="zh-CN" altLang="en-US" sz="2000" i="1">
                                              <a:solidFill>
                                                <a:srgbClr val="FF0000"/>
                                              </a:solidFill>
                                              <a:latin typeface="Cambria Math" panose="02040503050406030204" pitchFamily="18" charset="0"/>
                                            </a:rPr>
                                            <m:t>𝑔𝑑</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 </m:t>
                                      </m:r>
                                    </m:e>
                                  </m:d>
                                  <m:r>
                                    <m:rPr>
                                      <m:sty m:val="p"/>
                                    </m:rPr>
                                    <a:rPr lang="zh-CN" altLang="en-US" sz="2000">
                                      <a:solidFill>
                                        <a:srgbClr val="FF0000"/>
                                      </a:solidFill>
                                      <a:latin typeface="Cambria Math" panose="02040503050406030204" pitchFamily="18" charset="0"/>
                                    </a:rPr>
                                    <m:t>Δ</m:t>
                                  </m:r>
                                  <m:r>
                                    <a:rPr lang="zh-CN" altLang="en-US" sz="2000" i="1">
                                      <a:solidFill>
                                        <a:srgbClr val="FF0000"/>
                                      </a:solidFill>
                                      <a:latin typeface="Cambria Math" panose="02040503050406030204" pitchFamily="18" charset="0"/>
                                    </a:rPr>
                                    <m:t>𝑡</m:t>
                                  </m:r>
                                </m:e>
                              </m:d>
                            </m:e>
                          </m:nary>
                        </m:e>
                        <m:e>
                          <m:r>
                            <a:rPr lang="zh-CN" altLang="en-US" sz="2000" i="1">
                              <a:solidFill>
                                <a:srgbClr val="00B050"/>
                              </a:solidFill>
                              <a:latin typeface="Cambria Math" panose="02040503050406030204" pitchFamily="18" charset="0"/>
                            </a:rPr>
                            <m:t>𝛥</m:t>
                          </m:r>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𝝂</m:t>
                              </m:r>
                            </m:e>
                            <m:sub>
                              <m:r>
                                <a:rPr lang="zh-CN" altLang="en-US" sz="2000" i="1">
                                  <a:solidFill>
                                    <a:srgbClr val="00B050"/>
                                  </a:solidFill>
                                  <a:latin typeface="Cambria Math" panose="02040503050406030204" pitchFamily="18" charset="0"/>
                                </a:rPr>
                                <m:t>𝑖𝑗</m:t>
                              </m:r>
                            </m:sub>
                          </m:sSub>
                          <m:r>
                            <a:rPr lang="zh-CN" altLang="en-US" sz="2000">
                              <a:solidFill>
                                <a:srgbClr val="00B050"/>
                              </a:solidFill>
                              <a:latin typeface="Cambria Math" panose="02040503050406030204" pitchFamily="18" charset="0"/>
                            </a:rPr>
                            <m:t>&amp;=</m:t>
                          </m:r>
                          <m:sSubSup>
                            <m:sSubSupPr>
                              <m:ctrlPr>
                                <a:rPr lang="zh-CN" altLang="en-US" sz="2000" i="1">
                                  <a:solidFill>
                                    <a:srgbClr val="00B050"/>
                                  </a:solidFill>
                                  <a:latin typeface="Cambria Math"/>
                                </a:rPr>
                              </m:ctrlPr>
                            </m:sSubSupPr>
                            <m:e>
                              <m:r>
                                <a:rPr lang="zh-CN" altLang="en-US" sz="2000" b="1" i="1">
                                  <a:solidFill>
                                    <a:srgbClr val="00B050"/>
                                  </a:solidFill>
                                  <a:latin typeface="Cambria Math" panose="02040503050406030204" pitchFamily="18" charset="0"/>
                                </a:rPr>
                                <m:t>𝑹</m:t>
                              </m:r>
                            </m:e>
                            <m:sub>
                              <m:r>
                                <a:rPr lang="zh-CN" altLang="en-US" sz="2000" i="1">
                                  <a:solidFill>
                                    <a:srgbClr val="00B050"/>
                                  </a:solidFill>
                                  <a:latin typeface="Cambria Math" panose="02040503050406030204" pitchFamily="18" charset="0"/>
                                </a:rPr>
                                <m:t>𝑖</m:t>
                              </m:r>
                            </m:sub>
                            <m:sup>
                              <m:r>
                                <a:rPr lang="zh-CN" altLang="en-US" sz="2000" i="1">
                                  <a:solidFill>
                                    <a:srgbClr val="00B050"/>
                                  </a:solidFill>
                                  <a:latin typeface="Cambria Math" panose="02040503050406030204" pitchFamily="18" charset="0"/>
                                </a:rPr>
                                <m:t>𝑇</m:t>
                              </m:r>
                            </m:sup>
                          </m:sSubSup>
                          <m:d>
                            <m:dPr>
                              <m:ctrlPr>
                                <a:rPr lang="zh-CN" altLang="en-US" sz="2000" i="1">
                                  <a:solidFill>
                                    <a:srgbClr val="00B050"/>
                                  </a:solidFill>
                                  <a:latin typeface="Cambria Math"/>
                                </a:rPr>
                              </m:ctrlPr>
                            </m:dPr>
                            <m:e>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𝝂</m:t>
                                  </m:r>
                                </m:e>
                                <m:sub>
                                  <m:r>
                                    <a:rPr lang="zh-CN" altLang="en-US" sz="2000" i="1">
                                      <a:solidFill>
                                        <a:srgbClr val="00B050"/>
                                      </a:solidFill>
                                      <a:latin typeface="Cambria Math" panose="02040503050406030204" pitchFamily="18" charset="0"/>
                                    </a:rPr>
                                    <m:t>𝑗</m:t>
                                  </m:r>
                                </m:sub>
                              </m:sSub>
                              <m:r>
                                <a:rPr lang="zh-CN" altLang="en-US" sz="2000">
                                  <a:solidFill>
                                    <a:srgbClr val="00B050"/>
                                  </a:solidFill>
                                  <a:latin typeface="Cambria Math" panose="02040503050406030204" pitchFamily="18" charset="0"/>
                                </a:rPr>
                                <m:t>−</m:t>
                              </m:r>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𝝂</m:t>
                                  </m:r>
                                </m:e>
                                <m:sub>
                                  <m:r>
                                    <a:rPr lang="zh-CN" altLang="en-US" sz="2000" i="1">
                                      <a:solidFill>
                                        <a:srgbClr val="00B050"/>
                                      </a:solidFill>
                                      <a:latin typeface="Cambria Math" panose="02040503050406030204" pitchFamily="18" charset="0"/>
                                    </a:rPr>
                                    <m:t>𝑖</m:t>
                                  </m:r>
                                </m:sub>
                              </m:sSub>
                              <m:r>
                                <a:rPr lang="zh-CN" altLang="en-US" sz="2000">
                                  <a:solidFill>
                                    <a:srgbClr val="00B050"/>
                                  </a:solidFill>
                                  <a:latin typeface="Cambria Math" panose="02040503050406030204" pitchFamily="18" charset="0"/>
                                </a:rPr>
                                <m:t>−</m:t>
                              </m:r>
                              <m:sSub>
                                <m:sSubPr>
                                  <m:ctrlPr>
                                    <a:rPr lang="zh-CN" altLang="en-US" sz="2000" i="1">
                                      <a:solidFill>
                                        <a:srgbClr val="00B050"/>
                                      </a:solidFill>
                                      <a:latin typeface="Cambria Math"/>
                                    </a:rPr>
                                  </m:ctrlPr>
                                </m:sSubPr>
                                <m:e>
                                  <m:r>
                                    <a:rPr lang="zh-CN" altLang="en-US" sz="2000" b="1" i="1">
                                      <a:solidFill>
                                        <a:srgbClr val="00B050"/>
                                      </a:solidFill>
                                      <a:latin typeface="Cambria Math" panose="02040503050406030204" pitchFamily="18" charset="0"/>
                                    </a:rPr>
                                    <m:t>𝒈</m:t>
                                  </m:r>
                                </m:e>
                                <m:sub>
                                  <m:r>
                                    <a:rPr lang="zh-CN" altLang="en-US" sz="2000" i="1">
                                      <a:solidFill>
                                        <a:srgbClr val="00B050"/>
                                      </a:solidFill>
                                      <a:latin typeface="Cambria Math" panose="02040503050406030204" pitchFamily="18" charset="0"/>
                                    </a:rPr>
                                    <m:t>𝑒</m:t>
                                  </m:r>
                                </m:sub>
                              </m:sSub>
                              <m:r>
                                <m:rPr>
                                  <m:sty m:val="p"/>
                                </m:rPr>
                                <a:rPr lang="zh-CN" altLang="en-US" sz="2000">
                                  <a:solidFill>
                                    <a:srgbClr val="00B050"/>
                                  </a:solidFill>
                                  <a:latin typeface="Cambria Math" panose="02040503050406030204" pitchFamily="18" charset="0"/>
                                </a:rPr>
                                <m:t>Δ</m:t>
                              </m:r>
                              <m:sSub>
                                <m:sSubPr>
                                  <m:ctrlPr>
                                    <a:rPr lang="zh-CN" altLang="en-US" sz="2000" i="1">
                                      <a:solidFill>
                                        <a:srgbClr val="00B050"/>
                                      </a:solidFill>
                                      <a:latin typeface="Cambria Math"/>
                                    </a:rPr>
                                  </m:ctrlPr>
                                </m:sSubPr>
                                <m:e>
                                  <m:r>
                                    <a:rPr lang="zh-CN" altLang="en-US" sz="2000" i="1">
                                      <a:solidFill>
                                        <a:srgbClr val="00B050"/>
                                      </a:solidFill>
                                      <a:latin typeface="Cambria Math" panose="02040503050406030204" pitchFamily="18" charset="0"/>
                                    </a:rPr>
                                    <m:t>𝑡</m:t>
                                  </m:r>
                                </m:e>
                                <m:sub>
                                  <m:r>
                                    <a:rPr lang="zh-CN" altLang="en-US" sz="2000" i="1">
                                      <a:solidFill>
                                        <a:srgbClr val="00B050"/>
                                      </a:solidFill>
                                      <a:latin typeface="Cambria Math" panose="02040503050406030204" pitchFamily="18" charset="0"/>
                                    </a:rPr>
                                    <m:t>𝑖𝑗</m:t>
                                  </m:r>
                                </m:sub>
                              </m:sSub>
                            </m:e>
                          </m:d>
                          <m:r>
                            <a:rPr lang="zh-CN" altLang="en-US" sz="2000">
                              <a:latin typeface="Cambria Math" panose="02040503050406030204" pitchFamily="18" charset="0"/>
                            </a:rPr>
                            <m:t>=</m:t>
                          </m:r>
                          <m:nary>
                            <m:naryPr>
                              <m:chr m:val="∏"/>
                              <m:limLoc m:val="undOvr"/>
                              <m:ctrlPr>
                                <a:rPr lang="zh-CN" altLang="en-US" sz="2000" i="1">
                                  <a:solidFill>
                                    <a:srgbClr val="FF0000"/>
                                  </a:solidFill>
                                  <a:latin typeface="Cambria Math"/>
                                </a:rPr>
                              </m:ctrlPr>
                            </m:naryPr>
                            <m:sub>
                              <m:r>
                                <a:rPr lang="zh-CN" altLang="en-US" sz="2000" i="1">
                                  <a:solidFill>
                                    <a:srgbClr val="FF0000"/>
                                  </a:solidFill>
                                  <a:latin typeface="Cambria Math" panose="02040503050406030204" pitchFamily="18" charset="0"/>
                                </a:rPr>
                                <m:t>𝑘</m:t>
                              </m:r>
                              <m:r>
                                <a:rPr lang="zh-CN" altLang="en-US" sz="2000">
                                  <a:solidFill>
                                    <a:srgbClr val="FF0000"/>
                                  </a:solidFill>
                                  <a:latin typeface="Cambria Math" panose="02040503050406030204" pitchFamily="18" charset="0"/>
                                </a:rPr>
                                <m:t>=</m:t>
                              </m:r>
                              <m:r>
                                <a:rPr lang="zh-CN" altLang="en-US" sz="2000" i="1">
                                  <a:solidFill>
                                    <a:srgbClr val="FF0000"/>
                                  </a:solidFill>
                                  <a:latin typeface="Cambria Math" panose="02040503050406030204" pitchFamily="18" charset="0"/>
                                </a:rPr>
                                <m:t>𝑖</m:t>
                              </m:r>
                            </m:sub>
                            <m:sup>
                              <m:r>
                                <a:rPr lang="zh-CN" altLang="en-US" sz="2000" i="1">
                                  <a:solidFill>
                                    <a:srgbClr val="FF0000"/>
                                  </a:solidFill>
                                  <a:latin typeface="Cambria Math" panose="02040503050406030204" pitchFamily="18" charset="0"/>
                                </a:rPr>
                                <m:t>𝑗</m:t>
                              </m:r>
                            </m:sup>
                            <m:e>
                              <m:r>
                                <m:rPr>
                                  <m:sty m:val="p"/>
                                </m:rPr>
                                <a:rPr lang="zh-CN" altLang="en-US" sz="2000">
                                  <a:solidFill>
                                    <a:srgbClr val="FF0000"/>
                                  </a:solidFill>
                                  <a:latin typeface="Cambria Math" panose="02040503050406030204" pitchFamily="18" charset="0"/>
                                </a:rPr>
                                <m:t>Δ</m:t>
                              </m:r>
                              <m:sSub>
                                <m:sSubPr>
                                  <m:ctrlPr>
                                    <a:rPr lang="zh-CN" altLang="en-US" sz="2000" i="1">
                                      <a:solidFill>
                                        <a:srgbClr val="FF0000"/>
                                      </a:solidFill>
                                      <a:latin typeface="Cambria Math"/>
                                    </a:rPr>
                                  </m:ctrlPr>
                                </m:sSubPr>
                                <m:e>
                                  <m:r>
                                    <a:rPr lang="zh-CN" altLang="en-US" sz="2000" b="1" i="1">
                                      <a:solidFill>
                                        <a:srgbClr val="FF0000"/>
                                      </a:solidFill>
                                      <a:latin typeface="Cambria Math" panose="02040503050406030204" pitchFamily="18" charset="0"/>
                                    </a:rPr>
                                    <m:t>𝑹</m:t>
                                  </m:r>
                                </m:e>
                                <m:sub>
                                  <m:r>
                                    <a:rPr lang="zh-CN" altLang="en-US" sz="2000" i="1">
                                      <a:solidFill>
                                        <a:srgbClr val="FF0000"/>
                                      </a:solidFill>
                                      <a:latin typeface="Cambria Math" panose="02040503050406030204" pitchFamily="18" charset="0"/>
                                    </a:rPr>
                                    <m:t>𝑖𝑘</m:t>
                                  </m:r>
                                </m:sub>
                              </m:sSub>
                              <m:d>
                                <m:dPr>
                                  <m:ctrlPr>
                                    <a:rPr lang="zh-CN" altLang="en-US" sz="2000" i="1">
                                      <a:solidFill>
                                        <a:srgbClr val="FF0000"/>
                                      </a:solidFill>
                                      <a:latin typeface="Cambria Math"/>
                                    </a:rPr>
                                  </m:ctrlPr>
                                </m:dPr>
                                <m:e>
                                  <m:sSubSup>
                                    <m:sSubSupPr>
                                      <m:ctrlPr>
                                        <a:rPr lang="zh-CN" altLang="en-US" sz="2000" i="1">
                                          <a:solidFill>
                                            <a:srgbClr val="FF0000"/>
                                          </a:solidFill>
                                          <a:latin typeface="Cambria Math"/>
                                        </a:rPr>
                                      </m:ctrlPr>
                                    </m:sSubSupPr>
                                    <m:e>
                                      <m:acc>
                                        <m:accPr>
                                          <m:chr m:val="̃"/>
                                          <m:ctrlPr>
                                            <a:rPr lang="zh-CN" altLang="en-US" sz="2000" i="1">
                                              <a:solidFill>
                                                <a:srgbClr val="FF0000"/>
                                              </a:solidFill>
                                              <a:latin typeface="Cambria Math"/>
                                            </a:rPr>
                                          </m:ctrlPr>
                                        </m:accPr>
                                        <m:e>
                                          <m:r>
                                            <a:rPr lang="zh-CN" altLang="en-US" sz="2000" b="1" i="1">
                                              <a:solidFill>
                                                <a:srgbClr val="FF0000"/>
                                              </a:solidFill>
                                              <a:latin typeface="Cambria Math" panose="02040503050406030204" pitchFamily="18" charset="0"/>
                                            </a:rPr>
                                            <m:t>𝒂</m:t>
                                          </m:r>
                                        </m:e>
                                      </m:acc>
                                    </m:e>
                                    <m:sub>
                                      <m:r>
                                        <a:rPr lang="zh-CN" altLang="en-US" sz="2000" i="1">
                                          <a:solidFill>
                                            <a:srgbClr val="FF0000"/>
                                          </a:solidFill>
                                          <a:latin typeface="Cambria Math" panose="02040503050406030204" pitchFamily="18" charset="0"/>
                                        </a:rPr>
                                        <m:t>𝐵</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𝒃</m:t>
                                      </m:r>
                                    </m:e>
                                    <m:sub>
                                      <m:r>
                                        <a:rPr lang="zh-CN" altLang="en-US" sz="2000" i="1">
                                          <a:solidFill>
                                            <a:srgbClr val="FF0000"/>
                                          </a:solidFill>
                                          <a:latin typeface="Cambria Math" panose="02040503050406030204" pitchFamily="18" charset="0"/>
                                        </a:rPr>
                                        <m:t>𝑎</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𝜼</m:t>
                                      </m:r>
                                    </m:e>
                                    <m:sub>
                                      <m:r>
                                        <a:rPr lang="zh-CN" altLang="en-US" sz="2000" i="1">
                                          <a:solidFill>
                                            <a:srgbClr val="FF0000"/>
                                          </a:solidFill>
                                          <a:latin typeface="Cambria Math" panose="02040503050406030204" pitchFamily="18" charset="0"/>
                                        </a:rPr>
                                        <m:t>𝑎𝑑</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 </m:t>
                                  </m:r>
                                </m:e>
                              </m:d>
                            </m:e>
                          </m:nary>
                          <m:r>
                            <a:rPr lang="zh-CN" altLang="en-US" sz="2000" i="1">
                              <a:solidFill>
                                <a:srgbClr val="FF0000"/>
                              </a:solidFill>
                              <a:latin typeface="Cambria Math" panose="02040503050406030204" pitchFamily="18" charset="0"/>
                            </a:rPr>
                            <m:t>𝛥</m:t>
                          </m:r>
                          <m:r>
                            <a:rPr lang="zh-CN" altLang="en-US" sz="2000" i="1">
                              <a:solidFill>
                                <a:srgbClr val="FF0000"/>
                              </a:solidFill>
                              <a:latin typeface="Cambria Math" panose="02040503050406030204" pitchFamily="18" charset="0"/>
                            </a:rPr>
                            <m:t>𝑡</m:t>
                          </m:r>
                        </m:e>
                        <m:e>
                          <m:r>
                            <a:rPr lang="zh-CN" altLang="en-US" sz="2000" i="1">
                              <a:latin typeface="Cambria Math" panose="02040503050406030204" pitchFamily="18" charset="0"/>
                            </a:rPr>
                            <m:t>𝛥</m:t>
                          </m:r>
                          <m:sSub>
                            <m:sSubPr>
                              <m:ctrlPr>
                                <a:rPr lang="zh-CN" altLang="en-US" sz="2000" i="1">
                                  <a:latin typeface="Cambria Math"/>
                                </a:rPr>
                              </m:ctrlPr>
                            </m:sSubPr>
                            <m:e>
                              <m:r>
                                <a:rPr lang="zh-CN" altLang="en-US" sz="2000" b="1" i="1">
                                  <a:latin typeface="Cambria Math" panose="02040503050406030204" pitchFamily="18" charset="0"/>
                                </a:rPr>
                                <m:t>𝒑</m:t>
                              </m:r>
                            </m:e>
                            <m:sub>
                              <m:r>
                                <a:rPr lang="zh-CN" altLang="en-US" sz="2000" i="1">
                                  <a:latin typeface="Cambria Math" panose="02040503050406030204" pitchFamily="18" charset="0"/>
                                </a:rPr>
                                <m:t>𝑖𝑗</m:t>
                              </m:r>
                            </m:sub>
                          </m:sSub>
                          <m:r>
                            <a:rPr lang="zh-CN" altLang="en-US" sz="2000">
                              <a:latin typeface="Cambria Math" panose="02040503050406030204" pitchFamily="18" charset="0"/>
                            </a:rPr>
                            <m:t>&amp;=</m:t>
                          </m:r>
                          <m:sSubSup>
                            <m:sSubSupPr>
                              <m:ctrlPr>
                                <a:rPr lang="zh-CN" altLang="en-US" sz="2000" i="1">
                                  <a:latin typeface="Cambria Math"/>
                                </a:rPr>
                              </m:ctrlPr>
                            </m:sSubSupPr>
                            <m:e>
                              <m:r>
                                <a:rPr lang="zh-CN" altLang="en-US" sz="2000" b="1" i="1">
                                  <a:latin typeface="Cambria Math" panose="02040503050406030204" pitchFamily="18" charset="0"/>
                                </a:rPr>
                                <m:t>𝑹</m:t>
                              </m:r>
                            </m:e>
                            <m:sub>
                              <m:r>
                                <a:rPr lang="zh-CN" altLang="en-US" sz="2000" i="1">
                                  <a:latin typeface="Cambria Math" panose="02040503050406030204" pitchFamily="18" charset="0"/>
                                </a:rPr>
                                <m:t>𝑖</m:t>
                              </m:r>
                            </m:sub>
                            <m:sup>
                              <m:r>
                                <a:rPr lang="zh-CN" altLang="en-US" sz="2000" i="1">
                                  <a:latin typeface="Cambria Math" panose="02040503050406030204" pitchFamily="18" charset="0"/>
                                </a:rPr>
                                <m:t>𝑇</m:t>
                              </m:r>
                            </m:sup>
                          </m:sSubSup>
                          <m:d>
                            <m:dPr>
                              <m:ctrlPr>
                                <a:rPr lang="zh-CN" altLang="en-US" sz="2000" i="1">
                                  <a:latin typeface="Cambria Math"/>
                                </a:rPr>
                              </m:ctrlPr>
                            </m:dPr>
                            <m:e>
                              <m:sSub>
                                <m:sSubPr>
                                  <m:ctrlPr>
                                    <a:rPr lang="zh-CN" altLang="en-US" sz="2000" i="1">
                                      <a:latin typeface="Cambria Math"/>
                                    </a:rPr>
                                  </m:ctrlPr>
                                </m:sSubPr>
                                <m:e>
                                  <m:r>
                                    <a:rPr lang="zh-CN" altLang="en-US" sz="2000" b="1" i="1">
                                      <a:latin typeface="Cambria Math" panose="02040503050406030204" pitchFamily="18" charset="0"/>
                                    </a:rPr>
                                    <m:t>𝒑</m:t>
                                  </m:r>
                                </m:e>
                                <m:sub>
                                  <m:r>
                                    <a:rPr lang="zh-CN" altLang="en-US" sz="2000" i="1">
                                      <a:latin typeface="Cambria Math" panose="02040503050406030204" pitchFamily="18" charset="0"/>
                                    </a:rPr>
                                    <m:t>𝑗</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𝒑</m:t>
                                  </m:r>
                                </m:e>
                                <m:sub>
                                  <m:r>
                                    <a:rPr lang="zh-CN" altLang="en-US" sz="2000" i="1">
                                      <a:latin typeface="Cambria Math" panose="02040503050406030204" pitchFamily="18" charset="0"/>
                                    </a:rPr>
                                    <m:t>𝑖</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𝝂</m:t>
                                  </m:r>
                                </m:e>
                                <m:sub>
                                  <m:r>
                                    <a:rPr lang="zh-CN" altLang="en-US" sz="2000" i="1">
                                      <a:latin typeface="Cambria Math" panose="02040503050406030204" pitchFamily="18" charset="0"/>
                                    </a:rPr>
                                    <m:t>𝑖</m:t>
                                  </m:r>
                                </m:sub>
                              </m:sSub>
                              <m:r>
                                <m:rPr>
                                  <m:sty m:val="p"/>
                                </m:rPr>
                                <a:rPr lang="zh-CN" altLang="en-US" sz="2000">
                                  <a:latin typeface="Cambria Math" panose="02040503050406030204" pitchFamily="18" charset="0"/>
                                </a:rPr>
                                <m:t>Δ</m:t>
                              </m:r>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𝑖𝑗</m:t>
                                  </m:r>
                                </m:sub>
                              </m:sSub>
                              <m:r>
                                <a:rPr lang="zh-CN" altLang="en-US" sz="2000">
                                  <a:latin typeface="Cambria Math" panose="02040503050406030204" pitchFamily="18" charset="0"/>
                                </a:rPr>
                                <m:t>−0.5</m:t>
                              </m:r>
                              <m:sSub>
                                <m:sSubPr>
                                  <m:ctrlPr>
                                    <a:rPr lang="zh-CN" altLang="en-US" sz="2000" i="1">
                                      <a:latin typeface="Cambria Math"/>
                                    </a:rPr>
                                  </m:ctrlPr>
                                </m:sSubPr>
                                <m:e>
                                  <m:r>
                                    <a:rPr lang="zh-CN" altLang="en-US" sz="2000" b="1" i="1">
                                      <a:latin typeface="Cambria Math" panose="02040503050406030204" pitchFamily="18" charset="0"/>
                                    </a:rPr>
                                    <m:t>𝒈</m:t>
                                  </m:r>
                                </m:e>
                                <m:sub>
                                  <m:r>
                                    <a:rPr lang="zh-CN" altLang="en-US" sz="2000" i="1">
                                      <a:latin typeface="Cambria Math" panose="02040503050406030204" pitchFamily="18" charset="0"/>
                                    </a:rPr>
                                    <m:t>𝑒</m:t>
                                  </m:r>
                                </m:sub>
                              </m:sSub>
                              <m:r>
                                <m:rPr>
                                  <m:sty m:val="p"/>
                                </m:rPr>
                                <a:rPr lang="zh-CN" altLang="en-US" sz="2000">
                                  <a:latin typeface="Cambria Math" panose="02040503050406030204" pitchFamily="18" charset="0"/>
                                </a:rPr>
                                <m:t>Δ</m:t>
                              </m:r>
                              <m:sSubSup>
                                <m:sSubSupPr>
                                  <m:ctrlPr>
                                    <a:rPr lang="zh-CN" altLang="en-US" sz="2000" i="1">
                                      <a:latin typeface="Cambria Math"/>
                                    </a:rPr>
                                  </m:ctrlPr>
                                </m:sSubSupPr>
                                <m:e>
                                  <m:r>
                                    <a:rPr lang="zh-CN" altLang="en-US" sz="2000" i="1">
                                      <a:latin typeface="Cambria Math" panose="02040503050406030204" pitchFamily="18" charset="0"/>
                                    </a:rPr>
                                    <m:t>𝑡</m:t>
                                  </m:r>
                                </m:e>
                                <m:sub>
                                  <m:r>
                                    <a:rPr lang="zh-CN" altLang="en-US" sz="2000" i="1">
                                      <a:latin typeface="Cambria Math" panose="02040503050406030204" pitchFamily="18" charset="0"/>
                                    </a:rPr>
                                    <m:t>𝑖𝑗</m:t>
                                  </m:r>
                                </m:sub>
                                <m:sup>
                                  <m:r>
                                    <a:rPr lang="zh-CN" altLang="en-US" sz="2000">
                                      <a:latin typeface="Cambria Math" panose="02040503050406030204" pitchFamily="18" charset="0"/>
                                    </a:rPr>
                                    <m:t>2</m:t>
                                  </m:r>
                                </m:sup>
                              </m:sSubSup>
                            </m:e>
                          </m:d>
                        </m:e>
                        <m:e>
                          <m:r>
                            <a:rPr lang="zh-CN" altLang="en-US" sz="2000">
                              <a:latin typeface="Cambria Math" panose="02040503050406030204" pitchFamily="18" charset="0"/>
                            </a:rPr>
                            <m:t>&amp;=</m:t>
                          </m:r>
                          <m:nary>
                            <m:naryPr>
                              <m:chr m:val="∏"/>
                              <m:limLoc m:val="undOvr"/>
                              <m:ctrlPr>
                                <a:rPr lang="zh-CN" altLang="en-US" sz="2000" i="1">
                                  <a:solidFill>
                                    <a:srgbClr val="FF0000"/>
                                  </a:solidFill>
                                  <a:latin typeface="Cambria Math"/>
                                </a:rPr>
                              </m:ctrlPr>
                            </m:naryPr>
                            <m:sub>
                              <m:r>
                                <a:rPr lang="zh-CN" altLang="en-US" sz="2000" i="1">
                                  <a:solidFill>
                                    <a:srgbClr val="FF0000"/>
                                  </a:solidFill>
                                  <a:latin typeface="Cambria Math" panose="02040503050406030204" pitchFamily="18" charset="0"/>
                                </a:rPr>
                                <m:t>𝑘</m:t>
                              </m:r>
                              <m:r>
                                <a:rPr lang="zh-CN" altLang="en-US" sz="2000">
                                  <a:solidFill>
                                    <a:srgbClr val="FF0000"/>
                                  </a:solidFill>
                                  <a:latin typeface="Cambria Math" panose="02040503050406030204" pitchFamily="18" charset="0"/>
                                </a:rPr>
                                <m:t>=</m:t>
                              </m:r>
                              <m:r>
                                <a:rPr lang="zh-CN" altLang="en-US" sz="2000" i="1">
                                  <a:solidFill>
                                    <a:srgbClr val="FF0000"/>
                                  </a:solidFill>
                                  <a:latin typeface="Cambria Math" panose="02040503050406030204" pitchFamily="18" charset="0"/>
                                </a:rPr>
                                <m:t>𝑖</m:t>
                              </m:r>
                            </m:sub>
                            <m:sup>
                              <m:r>
                                <a:rPr lang="zh-CN" altLang="en-US" sz="2000" i="1">
                                  <a:solidFill>
                                    <a:srgbClr val="FF0000"/>
                                  </a:solidFill>
                                  <a:latin typeface="Cambria Math" panose="02040503050406030204" pitchFamily="18" charset="0"/>
                                </a:rPr>
                                <m:t>𝑗</m:t>
                              </m:r>
                            </m:sup>
                            <m:e>
                              <m:d>
                                <m:dPr>
                                  <m:begChr m:val="["/>
                                  <m:endChr m:val="]"/>
                                  <m:ctrlPr>
                                    <a:rPr lang="zh-CN" altLang="en-US" sz="2000" i="1">
                                      <a:solidFill>
                                        <a:srgbClr val="FF0000"/>
                                      </a:solidFill>
                                      <a:latin typeface="Cambria Math"/>
                                    </a:rPr>
                                  </m:ctrlPr>
                                </m:dPr>
                                <m:e>
                                  <m:r>
                                    <m:rPr>
                                      <m:sty m:val="p"/>
                                    </m:rPr>
                                    <a:rPr lang="zh-CN" altLang="en-US" sz="2000">
                                      <a:solidFill>
                                        <a:srgbClr val="FF0000"/>
                                      </a:solidFill>
                                      <a:latin typeface="Cambria Math" panose="02040503050406030204" pitchFamily="18" charset="0"/>
                                    </a:rPr>
                                    <m:t>Δ</m:t>
                                  </m:r>
                                  <m:sSub>
                                    <m:sSubPr>
                                      <m:ctrlPr>
                                        <a:rPr lang="zh-CN" altLang="en-US" sz="2000" i="1">
                                          <a:solidFill>
                                            <a:srgbClr val="FF0000"/>
                                          </a:solidFill>
                                          <a:latin typeface="Cambria Math"/>
                                        </a:rPr>
                                      </m:ctrlPr>
                                    </m:sSubPr>
                                    <m:e>
                                      <m:r>
                                        <a:rPr lang="zh-CN" altLang="en-US" sz="2000" b="1" i="1">
                                          <a:solidFill>
                                            <a:srgbClr val="FF0000"/>
                                          </a:solidFill>
                                          <a:latin typeface="Cambria Math" panose="02040503050406030204" pitchFamily="18" charset="0"/>
                                        </a:rPr>
                                        <m:t>𝝂</m:t>
                                      </m:r>
                                    </m:e>
                                    <m:sub>
                                      <m:r>
                                        <a:rPr lang="zh-CN" altLang="en-US" sz="2000" i="1">
                                          <a:solidFill>
                                            <a:srgbClr val="FF0000"/>
                                          </a:solidFill>
                                          <a:latin typeface="Cambria Math" panose="02040503050406030204" pitchFamily="18" charset="0"/>
                                        </a:rPr>
                                        <m:t>𝑖𝑘</m:t>
                                      </m:r>
                                    </m:sub>
                                  </m:sSub>
                                  <m:r>
                                    <m:rPr>
                                      <m:sty m:val="p"/>
                                    </m:rPr>
                                    <a:rPr lang="zh-CN" altLang="en-US" sz="2000">
                                      <a:solidFill>
                                        <a:srgbClr val="FF0000"/>
                                      </a:solidFill>
                                      <a:latin typeface="Cambria Math" panose="02040503050406030204" pitchFamily="18" charset="0"/>
                                    </a:rPr>
                                    <m:t>Δ</m:t>
                                  </m:r>
                                  <m:r>
                                    <a:rPr lang="zh-CN" altLang="en-US" sz="2000" i="1">
                                      <a:solidFill>
                                        <a:srgbClr val="FF0000"/>
                                      </a:solidFill>
                                      <a:latin typeface="Cambria Math" panose="02040503050406030204" pitchFamily="18" charset="0"/>
                                    </a:rPr>
                                    <m:t>𝑡</m:t>
                                  </m:r>
                                  <m:r>
                                    <a:rPr lang="zh-CN" altLang="en-US" sz="2000">
                                      <a:solidFill>
                                        <a:srgbClr val="FF0000"/>
                                      </a:solidFill>
                                      <a:latin typeface="Cambria Math" panose="02040503050406030204" pitchFamily="18" charset="0"/>
                                    </a:rPr>
                                    <m:t>+0.5</m:t>
                                  </m:r>
                                  <m:r>
                                    <m:rPr>
                                      <m:sty m:val="p"/>
                                    </m:rPr>
                                    <a:rPr lang="zh-CN" altLang="en-US" sz="2000">
                                      <a:solidFill>
                                        <a:srgbClr val="FF0000"/>
                                      </a:solidFill>
                                      <a:latin typeface="Cambria Math" panose="02040503050406030204" pitchFamily="18" charset="0"/>
                                    </a:rPr>
                                    <m:t>Δ</m:t>
                                  </m:r>
                                  <m:sSub>
                                    <m:sSubPr>
                                      <m:ctrlPr>
                                        <a:rPr lang="zh-CN" altLang="en-US" sz="2000" i="1">
                                          <a:solidFill>
                                            <a:srgbClr val="FF0000"/>
                                          </a:solidFill>
                                          <a:latin typeface="Cambria Math"/>
                                        </a:rPr>
                                      </m:ctrlPr>
                                    </m:sSubPr>
                                    <m:e>
                                      <m:r>
                                        <a:rPr lang="zh-CN" altLang="en-US" sz="2000" b="1" i="1">
                                          <a:solidFill>
                                            <a:srgbClr val="FF0000"/>
                                          </a:solidFill>
                                          <a:latin typeface="Cambria Math" panose="02040503050406030204" pitchFamily="18" charset="0"/>
                                        </a:rPr>
                                        <m:t>𝑹</m:t>
                                      </m:r>
                                    </m:e>
                                    <m:sub>
                                      <m:r>
                                        <a:rPr lang="zh-CN" altLang="en-US" sz="2000" i="1">
                                          <a:solidFill>
                                            <a:srgbClr val="FF0000"/>
                                          </a:solidFill>
                                          <a:latin typeface="Cambria Math" panose="02040503050406030204" pitchFamily="18" charset="0"/>
                                        </a:rPr>
                                        <m:t>𝑖𝑘</m:t>
                                      </m:r>
                                    </m:sub>
                                  </m:sSub>
                                  <m:d>
                                    <m:dPr>
                                      <m:ctrlPr>
                                        <a:rPr lang="zh-CN" altLang="en-US" sz="2000" i="1">
                                          <a:solidFill>
                                            <a:srgbClr val="FF0000"/>
                                          </a:solidFill>
                                          <a:latin typeface="Cambria Math"/>
                                        </a:rPr>
                                      </m:ctrlPr>
                                    </m:dPr>
                                    <m:e>
                                      <m:sSubSup>
                                        <m:sSubSupPr>
                                          <m:ctrlPr>
                                            <a:rPr lang="zh-CN" altLang="en-US" sz="2000" i="1">
                                              <a:solidFill>
                                                <a:srgbClr val="FF0000"/>
                                              </a:solidFill>
                                              <a:latin typeface="Cambria Math"/>
                                            </a:rPr>
                                          </m:ctrlPr>
                                        </m:sSubSupPr>
                                        <m:e>
                                          <m:acc>
                                            <m:accPr>
                                              <m:chr m:val="̃"/>
                                              <m:ctrlPr>
                                                <a:rPr lang="zh-CN" altLang="en-US" sz="2000" i="1">
                                                  <a:solidFill>
                                                    <a:srgbClr val="FF0000"/>
                                                  </a:solidFill>
                                                  <a:latin typeface="Cambria Math"/>
                                                </a:rPr>
                                              </m:ctrlPr>
                                            </m:accPr>
                                            <m:e>
                                              <m:r>
                                                <a:rPr lang="zh-CN" altLang="en-US" sz="2000" b="1" i="1">
                                                  <a:solidFill>
                                                    <a:srgbClr val="FF0000"/>
                                                  </a:solidFill>
                                                  <a:latin typeface="Cambria Math" panose="02040503050406030204" pitchFamily="18" charset="0"/>
                                                </a:rPr>
                                                <m:t>𝒂</m:t>
                                              </m:r>
                                            </m:e>
                                          </m:acc>
                                        </m:e>
                                        <m:sub>
                                          <m:r>
                                            <a:rPr lang="zh-CN" altLang="en-US" sz="2000" i="1">
                                              <a:solidFill>
                                                <a:srgbClr val="FF0000"/>
                                              </a:solidFill>
                                              <a:latin typeface="Cambria Math" panose="02040503050406030204" pitchFamily="18" charset="0"/>
                                            </a:rPr>
                                            <m:t>𝐵</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𝒃</m:t>
                                          </m:r>
                                        </m:e>
                                        <m:sub>
                                          <m:r>
                                            <a:rPr lang="zh-CN" altLang="en-US" sz="2000" i="1">
                                              <a:solidFill>
                                                <a:srgbClr val="FF0000"/>
                                              </a:solidFill>
                                              <a:latin typeface="Cambria Math" panose="02040503050406030204" pitchFamily="18" charset="0"/>
                                            </a:rPr>
                                            <m:t>𝑎</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m:t>
                                      </m:r>
                                      <m:sSubSup>
                                        <m:sSubSupPr>
                                          <m:ctrlPr>
                                            <a:rPr lang="zh-CN" altLang="en-US" sz="2000" i="1">
                                              <a:solidFill>
                                                <a:srgbClr val="FF0000"/>
                                              </a:solidFill>
                                              <a:latin typeface="Cambria Math"/>
                                            </a:rPr>
                                          </m:ctrlPr>
                                        </m:sSubSupPr>
                                        <m:e>
                                          <m:r>
                                            <a:rPr lang="zh-CN" altLang="en-US" sz="2000" b="1" i="1">
                                              <a:solidFill>
                                                <a:srgbClr val="FF0000"/>
                                              </a:solidFill>
                                              <a:latin typeface="Cambria Math" panose="02040503050406030204" pitchFamily="18" charset="0"/>
                                            </a:rPr>
                                            <m:t>𝜼</m:t>
                                          </m:r>
                                        </m:e>
                                        <m:sub>
                                          <m:r>
                                            <a:rPr lang="zh-CN" altLang="en-US" sz="2000" i="1">
                                              <a:solidFill>
                                                <a:srgbClr val="FF0000"/>
                                              </a:solidFill>
                                              <a:latin typeface="Cambria Math" panose="02040503050406030204" pitchFamily="18" charset="0"/>
                                            </a:rPr>
                                            <m:t>𝑎𝑑</m:t>
                                          </m:r>
                                        </m:sub>
                                        <m:sup>
                                          <m:r>
                                            <a:rPr lang="zh-CN" altLang="en-US" sz="2000" i="1">
                                              <a:solidFill>
                                                <a:srgbClr val="FF0000"/>
                                              </a:solidFill>
                                              <a:latin typeface="Cambria Math" panose="02040503050406030204" pitchFamily="18" charset="0"/>
                                            </a:rPr>
                                            <m:t>𝑘</m:t>
                                          </m:r>
                                        </m:sup>
                                      </m:sSubSup>
                                      <m:r>
                                        <a:rPr lang="zh-CN" altLang="en-US" sz="2000">
                                          <a:solidFill>
                                            <a:srgbClr val="FF0000"/>
                                          </a:solidFill>
                                          <a:latin typeface="Cambria Math" panose="02040503050406030204" pitchFamily="18" charset="0"/>
                                        </a:rPr>
                                        <m:t> </m:t>
                                      </m:r>
                                    </m:e>
                                  </m:d>
                                  <m:r>
                                    <m:rPr>
                                      <m:sty m:val="p"/>
                                    </m:rPr>
                                    <a:rPr lang="zh-CN" altLang="en-US" sz="2000">
                                      <a:solidFill>
                                        <a:srgbClr val="FF0000"/>
                                      </a:solidFill>
                                      <a:latin typeface="Cambria Math" panose="02040503050406030204" pitchFamily="18" charset="0"/>
                                    </a:rPr>
                                    <m:t>Δ</m:t>
                                  </m:r>
                                  <m:sSup>
                                    <m:sSupPr>
                                      <m:ctrlPr>
                                        <a:rPr lang="zh-CN" altLang="en-US" sz="2000" i="1">
                                          <a:solidFill>
                                            <a:srgbClr val="FF0000"/>
                                          </a:solidFill>
                                          <a:latin typeface="Cambria Math"/>
                                        </a:rPr>
                                      </m:ctrlPr>
                                    </m:sSupPr>
                                    <m:e>
                                      <m:r>
                                        <a:rPr lang="zh-CN" altLang="en-US" sz="2000" i="1">
                                          <a:solidFill>
                                            <a:srgbClr val="FF0000"/>
                                          </a:solidFill>
                                          <a:latin typeface="Cambria Math" panose="02040503050406030204" pitchFamily="18" charset="0"/>
                                        </a:rPr>
                                        <m:t>𝑡</m:t>
                                      </m:r>
                                    </m:e>
                                    <m:sup>
                                      <m:r>
                                        <a:rPr lang="zh-CN" altLang="en-US" sz="2000">
                                          <a:solidFill>
                                            <a:srgbClr val="FF0000"/>
                                          </a:solidFill>
                                          <a:latin typeface="Cambria Math" panose="02040503050406030204" pitchFamily="18" charset="0"/>
                                        </a:rPr>
                                        <m:t>2</m:t>
                                      </m:r>
                                    </m:sup>
                                  </m:sSup>
                                </m:e>
                              </m:d>
                            </m:e>
                          </m:nary>
                        </m:e>
                      </m:eqArr>
                    </m:oMath>
                  </m:oMathPara>
                </a14:m>
                <a:endParaRPr lang="zh-CN"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1728128" y="2013371"/>
                <a:ext cx="8651076" cy="3218382"/>
              </a:xfrm>
              <a:prstGeom prst="rect">
                <a:avLst/>
              </a:prstGeom>
              <a:blipFill rotWithShape="0">
                <a:blip r:embed="rId3"/>
                <a:stretch>
                  <a:fillRect/>
                </a:stretch>
              </a:blipFill>
              <a:ln w="38100">
                <a:solidFill>
                  <a:schemeClr val="accent2"/>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3257332" y="5894410"/>
                <a:ext cx="5592667" cy="523477"/>
              </a:xfrm>
              <a:prstGeom prst="rect">
                <a:avLst/>
              </a:prstGeom>
              <a:solidFill>
                <a:srgbClr val="00B0F0"/>
              </a:solidFill>
            </p:spPr>
            <p:txBody>
              <a:bodyPr wrap="square">
                <a:spAutoFit/>
              </a:bodyPr>
              <a:lstStyle/>
              <a:p>
                <a14:m>
                  <m:oMath xmlns:m="http://schemas.openxmlformats.org/officeDocument/2006/math">
                    <m:sSub>
                      <m:sSubPr>
                        <m:ctrlPr>
                          <a:rPr lang="zh-CN" altLang="zh-CN" sz="2400" b="1"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𝒑</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𝑗</m:t>
                        </m:r>
                      </m:sub>
                    </m:sSub>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400" b="1"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𝒑</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400"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𝑹</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2400" b="1"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𝒑</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𝑖𝑗</m:t>
                        </m:r>
                      </m:sub>
                    </m:sSub>
                    <m:r>
                      <a:rPr lang="en-US" altLang="zh-CN" sz="2400" b="1">
                        <a:solidFill>
                          <a:schemeClr val="accent2"/>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400" b="1"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𝝂</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m:t>
                        </m:r>
                      </m:sub>
                    </m:sSub>
                    <m:r>
                      <m:rPr>
                        <m:sty m:val="p"/>
                      </m:rP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2400" i="1">
                            <a:solidFill>
                              <a:schemeClr val="accent2"/>
                            </a:solidFill>
                            <a:latin typeface="Cambria Math"/>
                            <a:ea typeface="Cambria Math" panose="02040503050406030204" pitchFamily="18" charset="0"/>
                          </a:rPr>
                        </m:ctrlPr>
                      </m:sSubPr>
                      <m:e>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𝑖𝑗</m:t>
                        </m:r>
                      </m:sub>
                    </m:sSub>
                    <m:r>
                      <a:rPr lang="en-US" altLang="zh-CN" sz="2400" b="1">
                        <a:solidFill>
                          <a:schemeClr val="accent2"/>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0.5</m:t>
                    </m:r>
                    <m:sSub>
                      <m:sSubPr>
                        <m:ctrlPr>
                          <a:rPr lang="zh-CN" altLang="zh-CN" sz="2400" b="1" i="1">
                            <a:solidFill>
                              <a:schemeClr val="accent2"/>
                            </a:solidFill>
                            <a:latin typeface="Cambria Math"/>
                            <a:ea typeface="Cambria Math" panose="02040503050406030204" pitchFamily="18" charset="0"/>
                          </a:rPr>
                        </m:ctrlPr>
                      </m:sSubPr>
                      <m:e>
                        <m:r>
                          <a:rPr lang="en-US" altLang="zh-CN" sz="2400" b="1"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𝒈</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𝑒</m:t>
                        </m:r>
                      </m:sub>
                    </m:sSub>
                    <m:r>
                      <m:rPr>
                        <m:sty m:val="p"/>
                      </m:rP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Δ</m:t>
                    </m:r>
                    <m:sSubSup>
                      <m:sSubSupPr>
                        <m:ctrlPr>
                          <a:rPr lang="zh-CN" altLang="zh-CN" sz="2400" i="1">
                            <a:solidFill>
                              <a:schemeClr val="accent2"/>
                            </a:solidFill>
                            <a:latin typeface="Cambria Math"/>
                            <a:ea typeface="Cambria Math" panose="02040503050406030204" pitchFamily="18" charset="0"/>
                          </a:rPr>
                        </m:ctrlPr>
                      </m:sSubSupPr>
                      <m:e>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𝑡</m:t>
                        </m:r>
                      </m:e>
                      <m:sub>
                        <m:r>
                          <a:rPr lang="en-US" altLang="zh-CN" sz="2400" i="1">
                            <a:solidFill>
                              <a:schemeClr val="accent2"/>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2400">
                            <a:solidFill>
                              <a:schemeClr val="accent2"/>
                            </a:solidFill>
                            <a:latin typeface="Cambria Math" panose="02040503050406030204" pitchFamily="18" charset="0"/>
                            <a:ea typeface="宋体" panose="02010600030101010101" pitchFamily="2" charset="-122"/>
                            <a:cs typeface="Times New Roman" panose="02020603050405020304" pitchFamily="18" charset="0"/>
                          </a:rPr>
                          <m:t>2</m:t>
                        </m:r>
                      </m:sup>
                    </m:sSubSup>
                  </m:oMath>
                </a14:m>
                <a:r>
                  <a:rPr lang="en-US" altLang="zh-CN" sz="2400" dirty="0">
                    <a:solidFill>
                      <a:schemeClr val="accent2"/>
                    </a:solidFill>
                    <a:latin typeface="Times New Roman" panose="02020603050405020304" pitchFamily="18" charset="0"/>
                    <a:ea typeface="宋体" panose="02010600030101010101" pitchFamily="2" charset="-122"/>
                  </a:rPr>
                  <a:t> </a:t>
                </a:r>
                <a:endParaRPr lang="zh-CN" altLang="en-US" sz="2400" dirty="0">
                  <a:solidFill>
                    <a:schemeClr val="accent2"/>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3257332" y="5894410"/>
                <a:ext cx="5592667" cy="523477"/>
              </a:xfrm>
              <a:prstGeom prst="rect">
                <a:avLst/>
              </a:prstGeom>
              <a:blipFill rotWithShape="0">
                <a:blip r:embed="rId4"/>
                <a:stretch>
                  <a:fillRect/>
                </a:stretch>
              </a:blipFill>
            </p:spPr>
            <p:txBody>
              <a:bodyPr/>
              <a:lstStyle/>
              <a:p>
                <a:r>
                  <a:rPr lang="zh-CN" altLang="en-US">
                    <a:noFill/>
                  </a:rPr>
                  <a:t> </a:t>
                </a:r>
              </a:p>
            </p:txBody>
          </p:sp>
        </mc:Fallback>
      </mc:AlternateContent>
      <p:sp>
        <p:nvSpPr>
          <p:cNvPr id="6" name="文本框 5"/>
          <p:cNvSpPr txBox="1"/>
          <p:nvPr/>
        </p:nvSpPr>
        <p:spPr>
          <a:xfrm>
            <a:off x="4209682" y="1462995"/>
            <a:ext cx="5928226" cy="523220"/>
          </a:xfrm>
          <a:prstGeom prst="rect">
            <a:avLst/>
          </a:prstGeom>
          <a:noFill/>
        </p:spPr>
        <p:txBody>
          <a:bodyPr wrap="none" rtlCol="0">
            <a:spAutoFit/>
          </a:bodyPr>
          <a:lstStyle/>
          <a:p>
            <a:r>
              <a:rPr lang="zh-CN" altLang="en-US" sz="2800" dirty="0">
                <a:solidFill>
                  <a:schemeClr val="accent6"/>
                </a:solidFill>
              </a:rPr>
              <a:t>只与</a:t>
            </a:r>
            <a:r>
              <a:rPr lang="en-US" altLang="zh-CN" sz="2800" dirty="0">
                <a:solidFill>
                  <a:schemeClr val="accent6"/>
                </a:solidFill>
                <a:latin typeface="Times New Roman" panose="02020603050405020304" pitchFamily="18" charset="0"/>
                <a:cs typeface="Times New Roman" panose="02020603050405020304" pitchFamily="18" charset="0"/>
              </a:rPr>
              <a:t>IMU</a:t>
            </a:r>
            <a:r>
              <a:rPr lang="zh-CN" altLang="en-US" sz="2800" dirty="0">
                <a:solidFill>
                  <a:schemeClr val="accent6"/>
                </a:solidFill>
              </a:rPr>
              <a:t>测量值有关的相对运动约束</a:t>
            </a:r>
          </a:p>
        </p:txBody>
      </p:sp>
      <p:sp>
        <p:nvSpPr>
          <p:cNvPr id="10" name="右箭头 9"/>
          <p:cNvSpPr/>
          <p:nvPr/>
        </p:nvSpPr>
        <p:spPr bwMode="auto">
          <a:xfrm>
            <a:off x="3421851" y="1495911"/>
            <a:ext cx="675668" cy="519511"/>
          </a:xfrm>
          <a:prstGeom prst="rightArrow">
            <a:avLst/>
          </a:prstGeom>
          <a:solidFill>
            <a:srgbClr val="00B050"/>
          </a:solidFill>
          <a:ln>
            <a:noFill/>
          </a:ln>
          <a:effec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11" name="下箭头 10"/>
          <p:cNvSpPr/>
          <p:nvPr/>
        </p:nvSpPr>
        <p:spPr bwMode="auto">
          <a:xfrm>
            <a:off x="5741246" y="5179601"/>
            <a:ext cx="624840" cy="685800"/>
          </a:xfrm>
          <a:prstGeom prst="downArrow">
            <a:avLst/>
          </a:prstGeom>
          <a:solidFill>
            <a:srgbClr val="31CF57"/>
          </a:solidFill>
          <a:ln>
            <a:noFill/>
          </a:ln>
          <a:effectLst/>
        </p:spPr>
        <p:txBody>
          <a:bodyPr vert="horz" wrap="square" lIns="91440" tIns="45720" rIns="91440" bIns="45720" numCol="1" rtlCol="0" anchor="t" anchorCtr="0" compatLnSpc="1">
            <a:prstTxWarp prst="textNoShape">
              <a:avLst/>
            </a:prstTxWarp>
          </a:bodyPr>
          <a:lstStyle/>
          <a:p>
            <a:pPr algn="just" defTabSz="914377" fontAlgn="base">
              <a:spcBef>
                <a:spcPct val="0"/>
              </a:spcBef>
              <a:spcAft>
                <a:spcPct val="0"/>
              </a:spcAft>
            </a:pPr>
            <a:endParaRPr lang="zh-CN" altLang="en-US" sz="3000" b="1">
              <a:latin typeface="Verdana" panose="020B0604030504040204" pitchFamily="34" charset="0"/>
              <a:ea typeface="黑体" panose="02010609060101010101" pitchFamily="49" charset="-122"/>
            </a:endParaRPr>
          </a:p>
        </p:txBody>
      </p:sp>
      <p:sp>
        <p:nvSpPr>
          <p:cNvPr id="5" name="文本框 4"/>
          <p:cNvSpPr txBox="1"/>
          <p:nvPr/>
        </p:nvSpPr>
        <p:spPr>
          <a:xfrm>
            <a:off x="8594100" y="5464407"/>
            <a:ext cx="3570208" cy="830997"/>
          </a:xfrm>
          <a:prstGeom prst="rect">
            <a:avLst/>
          </a:prstGeom>
          <a:noFill/>
        </p:spPr>
        <p:txBody>
          <a:bodyPr wrap="none" rtlCol="0">
            <a:spAutoFit/>
          </a:bodyPr>
          <a:lstStyle/>
          <a:p>
            <a:pPr algn="ctr"/>
            <a:r>
              <a:rPr lang="zh-CN" altLang="en-US" sz="2400" dirty="0">
                <a:latin typeface="楷体" panose="02010609060101010101" pitchFamily="49" charset="-122"/>
                <a:ea typeface="楷体" panose="02010609060101010101" pitchFamily="49" charset="-122"/>
              </a:rPr>
              <a:t>只与初始速度和姿态有关</a:t>
            </a:r>
            <a:endParaRPr lang="en-US" altLang="zh-CN" sz="2400" dirty="0">
              <a:latin typeface="楷体" panose="02010609060101010101" pitchFamily="49" charset="-122"/>
              <a:ea typeface="楷体" panose="02010609060101010101" pitchFamily="49" charset="-122"/>
            </a:endParaRPr>
          </a:p>
          <a:p>
            <a:pPr algn="ctr"/>
            <a:r>
              <a:rPr lang="zh-CN" altLang="en-US" sz="2400" dirty="0">
                <a:latin typeface="楷体" panose="02010609060101010101" pitchFamily="49" charset="-122"/>
                <a:ea typeface="楷体" panose="02010609060101010101" pitchFamily="49" charset="-122"/>
              </a:rPr>
              <a:t>与中间导航状态无关</a:t>
            </a:r>
          </a:p>
        </p:txBody>
      </p:sp>
      <p:sp>
        <p:nvSpPr>
          <p:cNvPr id="9" name="文本框 8"/>
          <p:cNvSpPr txBox="1"/>
          <p:nvPr/>
        </p:nvSpPr>
        <p:spPr>
          <a:xfrm>
            <a:off x="1127663" y="5925315"/>
            <a:ext cx="2031325" cy="461665"/>
          </a:xfrm>
          <a:prstGeom prst="rect">
            <a:avLst/>
          </a:prstGeom>
          <a:noFill/>
        </p:spPr>
        <p:txBody>
          <a:bodyPr wrap="none" rtlCol="0">
            <a:spAutoFit/>
          </a:bodyPr>
          <a:lstStyle/>
          <a:p>
            <a:r>
              <a:rPr lang="zh-CN" altLang="en-US" sz="2400" dirty="0"/>
              <a:t>相对位置增量</a:t>
            </a:r>
          </a:p>
        </p:txBody>
      </p:sp>
    </p:spTree>
    <p:extLst>
      <p:ext uri="{BB962C8B-B14F-4D97-AF65-F5344CB8AC3E}">
        <p14:creationId xmlns:p14="http://schemas.microsoft.com/office/powerpoint/2010/main" val="2723171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INS</a:t>
            </a:r>
            <a:r>
              <a:rPr lang="zh-CN" altLang="en-US" dirty="0"/>
              <a:t>相对位置约束辅助模糊度固定模型</a:t>
            </a:r>
          </a:p>
        </p:txBody>
      </p:sp>
      <p:sp>
        <p:nvSpPr>
          <p:cNvPr id="3" name="内容占位符 2"/>
          <p:cNvSpPr>
            <a:spLocks noGrp="1"/>
          </p:cNvSpPr>
          <p:nvPr>
            <p:ph idx="1"/>
          </p:nvPr>
        </p:nvSpPr>
        <p:spPr>
          <a:xfrm>
            <a:off x="719667" y="1484316"/>
            <a:ext cx="10668000" cy="495007"/>
          </a:xfrm>
        </p:spPr>
        <p:txBody>
          <a:bodyPr/>
          <a:lstStyle/>
          <a:p>
            <a:r>
              <a:rPr lang="zh-CN" altLang="en-US" dirty="0"/>
              <a:t>算法原理</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65</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5" name="矩形 4"/>
              <p:cNvSpPr/>
              <p:nvPr/>
            </p:nvSpPr>
            <p:spPr>
              <a:xfrm>
                <a:off x="1056522" y="2422433"/>
                <a:ext cx="3414793" cy="804451"/>
              </a:xfrm>
              <a:prstGeom prst="rect">
                <a:avLst/>
              </a:prstGeom>
              <a:solidFill>
                <a:srgbClr val="99FF66"/>
              </a:solidFill>
            </p:spPr>
            <p:txBody>
              <a:bodyPr wrap="square">
                <a:spAutoFit/>
              </a:bodyPr>
              <a:lstStyle/>
              <a:p>
                <a:pPr algn="ctr"/>
                <a14:m>
                  <m:oMath xmlns:m="http://schemas.openxmlformats.org/officeDocument/2006/math">
                    <m:sSub>
                      <m:sSubPr>
                        <m:ctrlPr>
                          <a:rPr lang="zh-CN" altLang="zh-CN" sz="2000" b="1" i="1">
                            <a:latin typeface="Cambria Math"/>
                          </a:rPr>
                        </m:ctrlPr>
                      </m:sSub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Sub>
                      </m:sub>
                    </m:sSub>
                    <m:r>
                      <a:rPr lang="en-US" altLang="zh-CN" sz="2000" b="1" i="1">
                        <a:latin typeface="Cambria Math" panose="02040503050406030204" pitchFamily="18" charset="0"/>
                      </a:rPr>
                      <m:t>=</m:t>
                    </m:r>
                    <m:sSubSup>
                      <m:sSubSupPr>
                        <m:ctrlPr>
                          <a:rPr lang="zh-CN" altLang="zh-CN" sz="2000" b="1" i="1">
                            <a:latin typeface="Cambria Math"/>
                          </a:rPr>
                        </m:ctrlPr>
                      </m:sSubSup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Sub>
                      </m:sub>
                      <m:sup>
                        <m:r>
                          <a:rPr lang="en-US" altLang="zh-CN" sz="2000" b="1" i="1">
                            <a:latin typeface="Cambria Math" panose="02040503050406030204" pitchFamily="18" charset="0"/>
                          </a:rPr>
                          <m:t>𝟎</m:t>
                        </m:r>
                      </m:sup>
                    </m:sSubSup>
                    <m:r>
                      <a:rPr lang="en-US" altLang="zh-CN" sz="2000" b="1" i="1">
                        <a:latin typeface="Cambria Math" panose="02040503050406030204" pitchFamily="18" charset="0"/>
                      </a:rPr>
                      <m:t>+</m:t>
                    </m:r>
                    <m:r>
                      <a:rPr lang="en-US" altLang="zh-CN" sz="2000" b="1" i="1">
                        <a:latin typeface="Cambria Math" panose="02040503050406030204" pitchFamily="18" charset="0"/>
                      </a:rPr>
                      <m:t>𝚫</m:t>
                    </m:r>
                    <m:sSub>
                      <m:sSubPr>
                        <m:ctrlPr>
                          <a:rPr lang="zh-CN" altLang="zh-CN" sz="2000" b="1" i="1">
                            <a:latin typeface="Cambria Math"/>
                          </a:rPr>
                        </m:ctrlPr>
                      </m:sSub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Sub>
                      </m:sub>
                    </m:sSub>
                  </m:oMath>
                </a14:m>
                <a:r>
                  <a:rPr lang="zh-CN" altLang="en-US" sz="2000" b="1" dirty="0"/>
                  <a:t> </a:t>
                </a:r>
                <a:endParaRPr lang="en-US" altLang="zh-CN" sz="2000" b="1" dirty="0"/>
              </a:p>
              <a:p>
                <a:pPr algn="ctr"/>
                <a14:m>
                  <m:oMathPara xmlns:m="http://schemas.openxmlformats.org/officeDocument/2006/math">
                    <m:oMathParaPr>
                      <m:jc m:val="centerGroup"/>
                    </m:oMathParaPr>
                    <m:oMath xmlns:m="http://schemas.openxmlformats.org/officeDocument/2006/math">
                      <m:sSub>
                        <m:sSubPr>
                          <m:ctrlPr>
                            <a:rPr lang="zh-CN" altLang="zh-CN" sz="2000" b="1" i="1">
                              <a:latin typeface="Cambria Math"/>
                            </a:rPr>
                          </m:ctrlPr>
                        </m:sSub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sub>
                          </m:sSub>
                        </m:sub>
                      </m:sSub>
                      <m:r>
                        <a:rPr lang="en-US" altLang="zh-CN" sz="2000" b="1" i="1">
                          <a:latin typeface="Cambria Math" panose="02040503050406030204" pitchFamily="18" charset="0"/>
                        </a:rPr>
                        <m:t>=</m:t>
                      </m:r>
                      <m:sSubSup>
                        <m:sSubSupPr>
                          <m:ctrlPr>
                            <a:rPr lang="zh-CN" altLang="zh-CN" sz="2000" b="1" i="1">
                              <a:latin typeface="Cambria Math"/>
                            </a:rPr>
                          </m:ctrlPr>
                        </m:sSubSup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sub>
                          </m:sSub>
                        </m:sub>
                        <m:sup>
                          <m:r>
                            <a:rPr lang="en-US" altLang="zh-CN" sz="2000" b="1" i="1">
                              <a:latin typeface="Cambria Math" panose="02040503050406030204" pitchFamily="18" charset="0"/>
                            </a:rPr>
                            <m:t>𝟎</m:t>
                          </m:r>
                        </m:sup>
                      </m:sSubSup>
                      <m:r>
                        <a:rPr lang="en-US" altLang="zh-CN" sz="2000" b="1" i="1">
                          <a:latin typeface="Cambria Math" panose="02040503050406030204" pitchFamily="18" charset="0"/>
                        </a:rPr>
                        <m:t>+</m:t>
                      </m:r>
                      <m:r>
                        <a:rPr lang="en-US" altLang="zh-CN" sz="2000" b="1" i="1">
                          <a:latin typeface="Cambria Math" panose="02040503050406030204" pitchFamily="18" charset="0"/>
                        </a:rPr>
                        <m:t>𝚫</m:t>
                      </m:r>
                      <m:sSub>
                        <m:sSubPr>
                          <m:ctrlPr>
                            <a:rPr lang="zh-CN" altLang="zh-CN" sz="2000" b="1" i="1">
                              <a:latin typeface="Cambria Math"/>
                            </a:rPr>
                          </m:ctrlPr>
                        </m:sSubPr>
                        <m:e>
                          <m:r>
                            <a:rPr lang="en-US" altLang="zh-CN" sz="2000" b="1" i="1">
                              <a:latin typeface="Cambria Math" panose="02040503050406030204" pitchFamily="18" charset="0"/>
                            </a:rPr>
                            <m:t>𝑿</m:t>
                          </m:r>
                        </m:e>
                        <m:sub>
                          <m:sSub>
                            <m:sSubPr>
                              <m:ctrlPr>
                                <a:rPr lang="zh-CN" altLang="zh-CN" sz="2000" b="1" i="1">
                                  <a:latin typeface="Cambria Math"/>
                                </a:rPr>
                              </m:ctrlPr>
                            </m:sSubPr>
                            <m:e>
                              <m:r>
                                <a:rPr lang="en-US" altLang="zh-CN" sz="2000" b="1" i="1">
                                  <a:latin typeface="Cambria Math" panose="02040503050406030204" pitchFamily="18" charset="0"/>
                                </a:rPr>
                                <m:t>𝒕</m:t>
                              </m:r>
                            </m:e>
                            <m:sub>
                              <m:r>
                                <a:rPr lang="en-US" altLang="zh-CN" sz="2000" b="1" i="1">
                                  <a:latin typeface="Cambria Math" panose="02040503050406030204" pitchFamily="18" charset="0"/>
                                </a:rPr>
                                <m:t>𝒌</m:t>
                              </m:r>
                            </m:sub>
                          </m:sSub>
                        </m:sub>
                      </m:sSub>
                    </m:oMath>
                  </m:oMathPara>
                </a14:m>
                <a:endParaRPr lang="zh-CN" altLang="en-US" sz="2000" dirty="0"/>
              </a:p>
            </p:txBody>
          </p:sp>
        </mc:Choice>
        <mc:Fallback xmlns="">
          <p:sp>
            <p:nvSpPr>
              <p:cNvPr id="5" name="矩形 4"/>
              <p:cNvSpPr>
                <a:spLocks noRot="1" noChangeAspect="1" noMove="1" noResize="1" noEditPoints="1" noAdjustHandles="1" noChangeArrowheads="1" noChangeShapeType="1" noTextEdit="1"/>
              </p:cNvSpPr>
              <p:nvPr/>
            </p:nvSpPr>
            <p:spPr>
              <a:xfrm>
                <a:off x="1056522" y="2422433"/>
                <a:ext cx="3414793" cy="804451"/>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607511" y="3774928"/>
                <a:ext cx="2312813" cy="412934"/>
              </a:xfrm>
              <a:prstGeom prst="rect">
                <a:avLst/>
              </a:prstGeom>
              <a:solidFill>
                <a:srgbClr val="99FF66"/>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b="1" i="1">
                              <a:latin typeface="Cambria Math"/>
                            </a:rPr>
                          </m:ctrlPr>
                        </m:sSubSupPr>
                        <m:e>
                          <m:r>
                            <a:rPr lang="en-US" altLang="zh-CN" b="1" i="1">
                              <a:latin typeface="Cambria Math" panose="02040503050406030204" pitchFamily="18" charset="0"/>
                            </a:rPr>
                            <m:t>𝑿</m:t>
                          </m:r>
                        </m:e>
                        <m:sub>
                          <m:sSub>
                            <m:sSubPr>
                              <m:ctrlPr>
                                <a:rPr lang="zh-CN" altLang="zh-CN" b="1" i="1">
                                  <a:latin typeface="Cambria Math"/>
                                </a:rPr>
                              </m:ctrlPr>
                            </m:sSubPr>
                            <m:e>
                              <m:r>
                                <a:rPr lang="en-US" altLang="zh-CN" b="1" i="1">
                                  <a:latin typeface="Cambria Math" panose="02040503050406030204" pitchFamily="18" charset="0"/>
                                </a:rPr>
                                <m:t>𝒕</m:t>
                              </m:r>
                            </m:e>
                            <m:sub>
                              <m:r>
                                <a:rPr lang="en-US" altLang="zh-CN" b="1" i="1">
                                  <a:latin typeface="Cambria Math" panose="02040503050406030204" pitchFamily="18" charset="0"/>
                                </a:rPr>
                                <m:t>𝒌</m:t>
                              </m:r>
                            </m:sub>
                          </m:sSub>
                        </m:sub>
                        <m:sup>
                          <m:r>
                            <a:rPr lang="en-US" altLang="zh-CN" b="1" i="1">
                              <a:latin typeface="Cambria Math" panose="02040503050406030204" pitchFamily="18" charset="0"/>
                            </a:rPr>
                            <m:t>𝟎</m:t>
                          </m:r>
                        </m:sup>
                      </m:sSubSup>
                      <m:r>
                        <a:rPr lang="en-US" altLang="zh-CN" b="1" i="1">
                          <a:latin typeface="Cambria Math" panose="02040503050406030204" pitchFamily="18" charset="0"/>
                        </a:rPr>
                        <m:t>=</m:t>
                      </m:r>
                      <m:sSubSup>
                        <m:sSubSupPr>
                          <m:ctrlPr>
                            <a:rPr lang="zh-CN" altLang="zh-CN" b="1" i="1">
                              <a:latin typeface="Cambria Math"/>
                            </a:rPr>
                          </m:ctrlPr>
                        </m:sSubSupPr>
                        <m:e>
                          <m:r>
                            <a:rPr lang="en-US" altLang="zh-CN" b="1" i="1">
                              <a:latin typeface="Cambria Math" panose="02040503050406030204" pitchFamily="18" charset="0"/>
                            </a:rPr>
                            <m:t>𝑿</m:t>
                          </m:r>
                        </m:e>
                        <m:sub>
                          <m:sSub>
                            <m:sSubPr>
                              <m:ctrlPr>
                                <a:rPr lang="zh-CN" altLang="zh-CN" b="1" i="1">
                                  <a:latin typeface="Cambria Math"/>
                                </a:rPr>
                              </m:ctrlPr>
                            </m:sSubPr>
                            <m:e>
                              <m:r>
                                <a:rPr lang="en-US" altLang="zh-CN" b="1" i="1">
                                  <a:latin typeface="Cambria Math" panose="02040503050406030204" pitchFamily="18" charset="0"/>
                                </a:rPr>
                                <m:t>𝒕</m:t>
                              </m:r>
                            </m:e>
                            <m:sub>
                              <m:r>
                                <a:rPr lang="en-US" altLang="zh-CN" b="1" i="1">
                                  <a:latin typeface="Cambria Math" panose="02040503050406030204" pitchFamily="18" charset="0"/>
                                </a:rPr>
                                <m:t>𝒌</m:t>
                              </m:r>
                              <m:r>
                                <a:rPr lang="en-US" altLang="zh-CN" b="1" i="1">
                                  <a:latin typeface="Cambria Math" panose="02040503050406030204" pitchFamily="18" charset="0"/>
                                </a:rPr>
                                <m:t>−</m:t>
                              </m:r>
                              <m:r>
                                <a:rPr lang="en-US" altLang="zh-CN" b="1" i="1">
                                  <a:latin typeface="Cambria Math" panose="02040503050406030204" pitchFamily="18" charset="0"/>
                                </a:rPr>
                                <m:t>𝟏</m:t>
                              </m:r>
                            </m:sub>
                          </m:sSub>
                        </m:sub>
                        <m:sup>
                          <m:r>
                            <a:rPr lang="en-US" altLang="zh-CN" b="1" i="1">
                              <a:latin typeface="Cambria Math" panose="02040503050406030204" pitchFamily="18" charset="0"/>
                            </a:rPr>
                            <m:t>𝟎</m:t>
                          </m:r>
                        </m:sup>
                      </m:sSubSup>
                      <m:r>
                        <a:rPr lang="en-US" altLang="zh-CN" b="1" i="1">
                          <a:latin typeface="Cambria Math" panose="02040503050406030204" pitchFamily="18" charset="0"/>
                        </a:rPr>
                        <m:t>+</m:t>
                      </m:r>
                      <m:r>
                        <a:rPr lang="en-US" altLang="zh-CN" b="1" i="1">
                          <a:latin typeface="Cambria Math" panose="02040503050406030204" pitchFamily="18" charset="0"/>
                        </a:rPr>
                        <m:t>𝚫</m:t>
                      </m:r>
                      <m:sSub>
                        <m:sSubPr>
                          <m:ctrlPr>
                            <a:rPr lang="zh-CN" altLang="zh-CN" b="1" i="1">
                              <a:latin typeface="Cambria Math"/>
                            </a:rPr>
                          </m:ctrlPr>
                        </m:sSubPr>
                        <m:e>
                          <m:acc>
                            <m:accPr>
                              <m:chr m:val="̂"/>
                              <m:ctrlPr>
                                <a:rPr lang="zh-CN" altLang="zh-CN" b="1" i="1">
                                  <a:latin typeface="Cambria Math"/>
                                </a:rPr>
                              </m:ctrlPr>
                            </m:accPr>
                            <m:e>
                              <m:r>
                                <a:rPr lang="en-US" altLang="zh-CN" b="1" i="1">
                                  <a:latin typeface="Cambria Math" panose="02040503050406030204" pitchFamily="18" charset="0"/>
                                </a:rPr>
                                <m:t>𝑿</m:t>
                              </m:r>
                            </m:e>
                          </m:acc>
                        </m:e>
                        <m:sub>
                          <m:r>
                            <a:rPr lang="en-US" altLang="zh-CN" b="1" i="1">
                              <a:latin typeface="Cambria Math" panose="02040503050406030204" pitchFamily="18" charset="0"/>
                            </a:rPr>
                            <m:t>𝑰𝑵𝑺</m:t>
                          </m:r>
                        </m:sub>
                      </m:sSub>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607511" y="3774928"/>
                <a:ext cx="2312813" cy="412934"/>
              </a:xfrm>
              <a:prstGeom prst="rect">
                <a:avLst/>
              </a:prstGeom>
              <a:blipFill rotWithShape="0">
                <a:blip r:embed="rId4"/>
                <a:stretch>
                  <a:fillRect b="-1471"/>
                </a:stretch>
              </a:blipFill>
            </p:spPr>
            <p:txBody>
              <a:bodyPr/>
              <a:lstStyle/>
              <a:p>
                <a:r>
                  <a:rPr lang="zh-CN" altLang="en-US">
                    <a:noFill/>
                  </a:rPr>
                  <a:t> </a:t>
                </a:r>
              </a:p>
            </p:txBody>
          </p:sp>
        </mc:Fallback>
      </mc:AlternateContent>
      <p:pic>
        <p:nvPicPr>
          <p:cNvPr id="7" name="图片 6"/>
          <p:cNvPicPr>
            <a:picLocks noChangeAspect="1"/>
          </p:cNvPicPr>
          <p:nvPr/>
        </p:nvPicPr>
        <p:blipFill>
          <a:blip r:embed="rId5"/>
          <a:stretch>
            <a:fillRect/>
          </a:stretch>
        </p:blipFill>
        <p:spPr>
          <a:xfrm>
            <a:off x="5387501" y="4447368"/>
            <a:ext cx="6000166" cy="1591285"/>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4838853" y="2524414"/>
                <a:ext cx="7568339" cy="15936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b="1" i="1">
                              <a:latin typeface="Cambria Math"/>
                            </a:rPr>
                          </m:ctrlPr>
                        </m:dPr>
                        <m:e>
                          <m:m>
                            <m:mPr>
                              <m:mcs>
                                <m:mc>
                                  <m:mcPr>
                                    <m:count m:val="1"/>
                                    <m:mcJc m:val="center"/>
                                  </m:mcPr>
                                </m:mc>
                              </m:mcs>
                              <m:ctrlPr>
                                <a:rPr lang="zh-CN" altLang="en-US" b="1" i="1">
                                  <a:latin typeface="Cambria Math"/>
                                </a:rPr>
                              </m:ctrlPr>
                            </m:mPr>
                            <m:mr>
                              <m:e>
                                <m:sSub>
                                  <m:sSubPr>
                                    <m:ctrlPr>
                                      <a:rPr lang="zh-CN" altLang="en-US" b="1" i="1">
                                        <a:latin typeface="Cambria Math"/>
                                      </a:rPr>
                                    </m:ctrlPr>
                                  </m:sSubPr>
                                  <m:e>
                                    <m:r>
                                      <a:rPr lang="zh-CN" altLang="en-US" b="1" i="1">
                                        <a:latin typeface="Cambria Math" panose="02040503050406030204" pitchFamily="18" charset="0"/>
                                      </a:rPr>
                                      <m:t>𝜺</m:t>
                                    </m:r>
                                  </m:e>
                                  <m:sub>
                                    <m:r>
                                      <a:rPr lang="zh-CN" altLang="en-US" b="0" i="1">
                                        <a:latin typeface="Cambria Math" panose="02040503050406030204" pitchFamily="18" charset="0"/>
                                      </a:rPr>
                                      <m:t>𝑃</m:t>
                                    </m:r>
                                    <m:r>
                                      <a:rPr lang="zh-CN" altLang="en-US" b="0" i="0">
                                        <a:latin typeface="Cambria Math" panose="02040503050406030204" pitchFamily="18" charset="0"/>
                                      </a:rPr>
                                      <m:t>,</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mr>
                            <m:mr>
                              <m:e>
                                <m:sSub>
                                  <m:sSubPr>
                                    <m:ctrlPr>
                                      <a:rPr lang="zh-CN" altLang="en-US" b="1" i="1">
                                        <a:latin typeface="Cambria Math"/>
                                      </a:rPr>
                                    </m:ctrlPr>
                                  </m:sSubPr>
                                  <m:e>
                                    <m:r>
                                      <a:rPr lang="zh-CN" altLang="en-US" b="1" i="1">
                                        <a:latin typeface="Cambria Math" panose="02040503050406030204" pitchFamily="18" charset="0"/>
                                      </a:rPr>
                                      <m:t>𝜺</m:t>
                                    </m:r>
                                  </m:e>
                                  <m:sub>
                                    <m:r>
                                      <a:rPr lang="zh-CN" altLang="en-US" b="0" i="1">
                                        <a:latin typeface="Cambria Math" panose="02040503050406030204" pitchFamily="18" charset="0"/>
                                      </a:rPr>
                                      <m:t>𝜑</m:t>
                                    </m:r>
                                    <m:r>
                                      <a:rPr lang="zh-CN" altLang="en-US" b="0" i="0">
                                        <a:latin typeface="Cambria Math" panose="02040503050406030204" pitchFamily="18" charset="0"/>
                                      </a:rPr>
                                      <m:t>,</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mr>
                            <m:mr>
                              <m:e>
                                <m:sSub>
                                  <m:sSubPr>
                                    <m:ctrlPr>
                                      <a:rPr lang="zh-CN" altLang="en-US" b="1" i="1">
                                        <a:latin typeface="Cambria Math"/>
                                      </a:rPr>
                                    </m:ctrlPr>
                                  </m:sSubPr>
                                  <m:e>
                                    <m:r>
                                      <a:rPr lang="zh-CN" altLang="en-US" b="1" i="1">
                                        <a:latin typeface="Cambria Math" panose="02040503050406030204" pitchFamily="18" charset="0"/>
                                      </a:rPr>
                                      <m:t>𝜺</m:t>
                                    </m:r>
                                  </m:e>
                                  <m:sub>
                                    <m:r>
                                      <a:rPr lang="zh-CN" altLang="en-US" b="0" i="1">
                                        <a:latin typeface="Cambria Math" panose="02040503050406030204" pitchFamily="18" charset="0"/>
                                      </a:rPr>
                                      <m:t>𝑃</m:t>
                                    </m:r>
                                    <m:r>
                                      <a:rPr lang="zh-CN" altLang="en-US" b="0" i="0">
                                        <a:latin typeface="Cambria Math" panose="02040503050406030204" pitchFamily="18" charset="0"/>
                                      </a:rPr>
                                      <m:t>,</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mr>
                            <m:mr>
                              <m:e>
                                <m:sSub>
                                  <m:sSubPr>
                                    <m:ctrlPr>
                                      <a:rPr lang="zh-CN" altLang="en-US" b="1" i="1">
                                        <a:latin typeface="Cambria Math"/>
                                      </a:rPr>
                                    </m:ctrlPr>
                                  </m:sSubPr>
                                  <m:e>
                                    <m:r>
                                      <a:rPr lang="zh-CN" altLang="en-US" b="1" i="1">
                                        <a:latin typeface="Cambria Math" panose="02040503050406030204" pitchFamily="18" charset="0"/>
                                      </a:rPr>
                                      <m:t>𝜺</m:t>
                                    </m:r>
                                  </m:e>
                                  <m:sub>
                                    <m:r>
                                      <a:rPr lang="zh-CN" altLang="en-US" b="0" i="1">
                                        <a:latin typeface="Cambria Math" panose="02040503050406030204" pitchFamily="18" charset="0"/>
                                      </a:rPr>
                                      <m:t>𝜑</m:t>
                                    </m:r>
                                    <m:r>
                                      <a:rPr lang="zh-CN" altLang="en-US" b="0" i="0">
                                        <a:latin typeface="Cambria Math" panose="02040503050406030204" pitchFamily="18" charset="0"/>
                                      </a:rPr>
                                      <m:t>,</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mr>
                            <m:mr>
                              <m:e>
                                <m:sSub>
                                  <m:sSubPr>
                                    <m:ctrlPr>
                                      <a:rPr lang="zh-CN" altLang="en-US" b="1" i="1">
                                        <a:latin typeface="Cambria Math"/>
                                      </a:rPr>
                                    </m:ctrlPr>
                                  </m:sSubPr>
                                  <m:e>
                                    <m:r>
                                      <a:rPr lang="zh-CN" altLang="en-US" b="1" i="1">
                                        <a:latin typeface="Cambria Math" panose="02040503050406030204" pitchFamily="18" charset="0"/>
                                      </a:rPr>
                                      <m:t>𝜺</m:t>
                                    </m:r>
                                  </m:e>
                                  <m:sub>
                                    <m:r>
                                      <a:rPr lang="zh-CN" altLang="en-US" b="0" i="1">
                                        <a:latin typeface="Cambria Math" panose="02040503050406030204" pitchFamily="18" charset="0"/>
                                      </a:rPr>
                                      <m:t>𝐼𝑁𝑆</m:t>
                                    </m:r>
                                  </m:sub>
                                </m:sSub>
                              </m:e>
                            </m:mr>
                          </m:m>
                        </m:e>
                      </m:d>
                      <m:r>
                        <a:rPr lang="zh-CN" altLang="en-US" b="0" i="0">
                          <a:latin typeface="Cambria Math" panose="02040503050406030204" pitchFamily="18" charset="0"/>
                        </a:rPr>
                        <m:t>=</m:t>
                      </m:r>
                      <m:d>
                        <m:dPr>
                          <m:begChr m:val="["/>
                          <m:endChr m:val="]"/>
                          <m:ctrlPr>
                            <a:rPr lang="zh-CN" altLang="en-US" b="0" i="1">
                              <a:latin typeface="Cambria Math"/>
                            </a:rPr>
                          </m:ctrlPr>
                        </m:dPr>
                        <m:e>
                          <m:m>
                            <m:mPr>
                              <m:mcs>
                                <m:mc>
                                  <m:mcPr>
                                    <m:count m:val="3"/>
                                    <m:mcJc m:val="center"/>
                                  </m:mcPr>
                                </m:mc>
                              </m:mcs>
                              <m:ctrlPr>
                                <a:rPr lang="zh-CN" altLang="en-US" b="0" i="1">
                                  <a:latin typeface="Cambria Math"/>
                                </a:rPr>
                              </m:ctrlPr>
                            </m:mPr>
                            <m:mr>
                              <m:e>
                                <m:sSub>
                                  <m:sSubPr>
                                    <m:ctrlPr>
                                      <a:rPr lang="zh-CN" altLang="en-US" b="0" i="1">
                                        <a:latin typeface="Cambria Math"/>
                                      </a:rPr>
                                    </m:ctrlPr>
                                  </m:sSubPr>
                                  <m:e>
                                    <m:r>
                                      <a:rPr lang="zh-CN" altLang="en-US" b="1" i="1">
                                        <a:latin typeface="Cambria Math" panose="02040503050406030204" pitchFamily="18" charset="0"/>
                                      </a:rPr>
                                      <m:t>𝑯</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×3</m:t>
                                    </m:r>
                                  </m:sub>
                                </m:sSub>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m:t>
                                    </m:r>
                                    <m:r>
                                      <a:rPr lang="zh-CN" altLang="en-US" b="0" i="1">
                                        <a:latin typeface="Cambria Math" panose="02040503050406030204" pitchFamily="18" charset="0"/>
                                      </a:rPr>
                                      <m:t>𝑛</m:t>
                                    </m:r>
                                  </m:sub>
                                </m:sSub>
                              </m:e>
                            </m:mr>
                            <m:mr>
                              <m:e>
                                <m:sSub>
                                  <m:sSubPr>
                                    <m:ctrlPr>
                                      <a:rPr lang="zh-CN" altLang="en-US" b="0" i="1">
                                        <a:latin typeface="Cambria Math"/>
                                      </a:rPr>
                                    </m:ctrlPr>
                                  </m:sSubPr>
                                  <m:e>
                                    <m:r>
                                      <a:rPr lang="zh-CN" altLang="en-US" b="1" i="1">
                                        <a:latin typeface="Cambria Math" panose="02040503050406030204" pitchFamily="18" charset="0"/>
                                      </a:rPr>
                                      <m:t>𝑯</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e>
                                <m:sSub>
                                  <m:sSubPr>
                                    <m:ctrlPr>
                                      <a:rPr lang="zh-CN" altLang="en-US" b="0"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×3</m:t>
                                    </m:r>
                                  </m:sub>
                                </m:sSub>
                              </m:e>
                              <m:e>
                                <m:r>
                                  <a:rPr lang="zh-CN" altLang="en-US" b="1" i="0">
                                    <a:latin typeface="Cambria Math" panose="02040503050406030204" pitchFamily="18" charset="0"/>
                                  </a:rPr>
                                  <m:t>𝚲</m:t>
                                </m:r>
                              </m:e>
                            </m:mr>
                            <m:mr>
                              <m:e>
                                <m:sSub>
                                  <m:sSubPr>
                                    <m:ctrlPr>
                                      <a:rPr lang="zh-CN" altLang="en-US" b="1"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×3</m:t>
                                    </m:r>
                                  </m:sub>
                                </m:sSub>
                              </m:e>
                              <m:e>
                                <m:sSub>
                                  <m:sSubPr>
                                    <m:ctrlPr>
                                      <a:rPr lang="zh-CN" altLang="en-US" b="1" i="1">
                                        <a:latin typeface="Cambria Math"/>
                                      </a:rPr>
                                    </m:ctrlPr>
                                  </m:sSubPr>
                                  <m:e>
                                    <m:r>
                                      <a:rPr lang="zh-CN" altLang="en-US" b="1" i="1">
                                        <a:latin typeface="Cambria Math" panose="02040503050406030204" pitchFamily="18" charset="0"/>
                                      </a:rPr>
                                      <m:t>𝑯</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e>
                                <m:sSub>
                                  <m:sSubPr>
                                    <m:ctrlPr>
                                      <a:rPr lang="zh-CN" altLang="en-US" b="1"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m:t>
                                    </m:r>
                                    <m:r>
                                      <a:rPr lang="zh-CN" altLang="en-US" b="0" i="1">
                                        <a:latin typeface="Cambria Math" panose="02040503050406030204" pitchFamily="18" charset="0"/>
                                      </a:rPr>
                                      <m:t>𝑛</m:t>
                                    </m:r>
                                  </m:sub>
                                </m:sSub>
                              </m:e>
                            </m:mr>
                            <m:mr>
                              <m:e>
                                <m:sSub>
                                  <m:sSubPr>
                                    <m:ctrlPr>
                                      <a:rPr lang="zh-CN" altLang="en-US" b="1" i="1">
                                        <a:latin typeface="Cambria Math"/>
                                      </a:rPr>
                                    </m:ctrlPr>
                                  </m:sSubPr>
                                  <m:e>
                                    <m:r>
                                      <a:rPr lang="zh-CN" altLang="en-US" b="0" i="0">
                                        <a:latin typeface="Cambria Math" panose="02040503050406030204" pitchFamily="18" charset="0"/>
                                      </a:rPr>
                                      <m:t>0</m:t>
                                    </m:r>
                                  </m:e>
                                  <m:sub>
                                    <m:r>
                                      <a:rPr lang="zh-CN" altLang="en-US" b="0" i="1">
                                        <a:latin typeface="Cambria Math" panose="02040503050406030204" pitchFamily="18" charset="0"/>
                                      </a:rPr>
                                      <m:t>𝑛</m:t>
                                    </m:r>
                                    <m:r>
                                      <a:rPr lang="zh-CN" altLang="en-US" b="0" i="0">
                                        <a:latin typeface="Cambria Math" panose="02040503050406030204" pitchFamily="18" charset="0"/>
                                      </a:rPr>
                                      <m:t>×3</m:t>
                                    </m:r>
                                  </m:sub>
                                </m:sSub>
                              </m:e>
                              <m:e>
                                <m:sSub>
                                  <m:sSubPr>
                                    <m:ctrlPr>
                                      <a:rPr lang="zh-CN" altLang="en-US" b="1" i="1">
                                        <a:latin typeface="Cambria Math"/>
                                      </a:rPr>
                                    </m:ctrlPr>
                                  </m:sSubPr>
                                  <m:e>
                                    <m:r>
                                      <a:rPr lang="zh-CN" altLang="en-US" b="1" i="1">
                                        <a:latin typeface="Cambria Math" panose="02040503050406030204" pitchFamily="18" charset="0"/>
                                      </a:rPr>
                                      <m:t>𝑯</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e>
                                <m:r>
                                  <a:rPr lang="zh-CN" altLang="en-US" b="1" i="0">
                                    <a:latin typeface="Cambria Math" panose="02040503050406030204" pitchFamily="18" charset="0"/>
                                  </a:rPr>
                                  <m:t>𝚲</m:t>
                                </m:r>
                              </m:e>
                            </m:mr>
                            <m:mr>
                              <m:e>
                                <m:sSub>
                                  <m:sSubPr>
                                    <m:ctrlPr>
                                      <a:rPr lang="zh-CN" altLang="en-US" b="1" i="1">
                                        <a:latin typeface="Cambria Math"/>
                                      </a:rPr>
                                    </m:ctrlPr>
                                  </m:sSubPr>
                                  <m:e>
                                    <m:r>
                                      <a:rPr lang="zh-CN" altLang="en-US" b="0" i="0">
                                        <a:latin typeface="Cambria Math" panose="02040503050406030204" pitchFamily="18" charset="0"/>
                                      </a:rPr>
                                      <m:t>−</m:t>
                                    </m:r>
                                    <m:r>
                                      <a:rPr lang="zh-CN" altLang="en-US" b="1" i="1">
                                        <a:latin typeface="Cambria Math" panose="02040503050406030204" pitchFamily="18" charset="0"/>
                                      </a:rPr>
                                      <m:t>𝑰</m:t>
                                    </m:r>
                                  </m:e>
                                  <m:sub>
                                    <m:r>
                                      <a:rPr lang="zh-CN" altLang="en-US" b="0" i="0">
                                        <a:latin typeface="Cambria Math" panose="02040503050406030204" pitchFamily="18" charset="0"/>
                                      </a:rPr>
                                      <m:t>3×3</m:t>
                                    </m:r>
                                  </m:sub>
                                </m:sSub>
                              </m:e>
                              <m:e>
                                <m:sSub>
                                  <m:sSubPr>
                                    <m:ctrlPr>
                                      <a:rPr lang="zh-CN" altLang="en-US" b="1" i="1">
                                        <a:latin typeface="Cambria Math"/>
                                      </a:rPr>
                                    </m:ctrlPr>
                                  </m:sSubPr>
                                  <m:e>
                                    <m:r>
                                      <a:rPr lang="zh-CN" altLang="en-US" b="1" i="1">
                                        <a:latin typeface="Cambria Math" panose="02040503050406030204" pitchFamily="18" charset="0"/>
                                      </a:rPr>
                                      <m:t>𝑰</m:t>
                                    </m:r>
                                  </m:e>
                                  <m:sub>
                                    <m:r>
                                      <a:rPr lang="zh-CN" altLang="en-US" b="0" i="0">
                                        <a:latin typeface="Cambria Math" panose="02040503050406030204" pitchFamily="18" charset="0"/>
                                      </a:rPr>
                                      <m:t>3×3</m:t>
                                    </m:r>
                                  </m:sub>
                                </m:sSub>
                              </m:e>
                              <m:e>
                                <m:sSub>
                                  <m:sSubPr>
                                    <m:ctrlPr>
                                      <a:rPr lang="zh-CN" altLang="en-US" b="1" i="1">
                                        <a:latin typeface="Cambria Math"/>
                                      </a:rPr>
                                    </m:ctrlPr>
                                  </m:sSubPr>
                                  <m:e>
                                    <m:r>
                                      <a:rPr lang="zh-CN" altLang="en-US" b="0" i="0">
                                        <a:latin typeface="Cambria Math" panose="02040503050406030204" pitchFamily="18" charset="0"/>
                                      </a:rPr>
                                      <m:t>0</m:t>
                                    </m:r>
                                  </m:e>
                                  <m:sub>
                                    <m:r>
                                      <a:rPr lang="zh-CN" altLang="en-US" b="0" i="0">
                                        <a:latin typeface="Cambria Math" panose="02040503050406030204" pitchFamily="18" charset="0"/>
                                      </a:rPr>
                                      <m:t>3×</m:t>
                                    </m:r>
                                    <m:r>
                                      <a:rPr lang="zh-CN" altLang="en-US" b="0" i="1">
                                        <a:latin typeface="Cambria Math" panose="02040503050406030204" pitchFamily="18" charset="0"/>
                                      </a:rPr>
                                      <m:t>𝑛</m:t>
                                    </m:r>
                                  </m:sub>
                                </m:sSub>
                                <m:r>
                                  <a:rPr lang="zh-CN" altLang="en-US" b="0" i="0">
                                    <a:latin typeface="Cambria Math" panose="02040503050406030204" pitchFamily="18" charset="0"/>
                                  </a:rPr>
                                  <m:t> </m:t>
                                </m:r>
                              </m:e>
                            </m:mr>
                          </m:m>
                        </m:e>
                      </m:d>
                      <m:d>
                        <m:dPr>
                          <m:begChr m:val="["/>
                          <m:endChr m:val="]"/>
                          <m:ctrlPr>
                            <a:rPr lang="zh-CN" altLang="en-US" b="0" i="1">
                              <a:latin typeface="Cambria Math"/>
                            </a:rPr>
                          </m:ctrlPr>
                        </m:dPr>
                        <m:e>
                          <m:m>
                            <m:mPr>
                              <m:mcs>
                                <m:mc>
                                  <m:mcPr>
                                    <m:count m:val="1"/>
                                    <m:mcJc m:val="center"/>
                                  </m:mcPr>
                                </m:mc>
                              </m:mcs>
                              <m:ctrlPr>
                                <a:rPr lang="zh-CN" altLang="en-US" b="0" i="1">
                                  <a:latin typeface="Cambria Math"/>
                                </a:rPr>
                              </m:ctrlPr>
                            </m:mPr>
                            <m:mr>
                              <m:e>
                                <m:r>
                                  <m:rPr>
                                    <m:sty m:val="p"/>
                                  </m:rPr>
                                  <a:rPr lang="zh-CN" altLang="en-US" b="0" i="0">
                                    <a:latin typeface="Cambria Math" panose="02040503050406030204" pitchFamily="18" charset="0"/>
                                  </a:rPr>
                                  <m:t>Δ</m:t>
                                </m:r>
                                <m:sSub>
                                  <m:sSubPr>
                                    <m:ctrlPr>
                                      <a:rPr lang="zh-CN" altLang="en-US" b="0" i="1">
                                        <a:latin typeface="Cambria Math"/>
                                      </a:rPr>
                                    </m:ctrlPr>
                                  </m:sSubPr>
                                  <m:e>
                                    <m:r>
                                      <a:rPr lang="zh-CN" altLang="en-US" b="1" i="1">
                                        <a:latin typeface="Cambria Math" panose="02040503050406030204" pitchFamily="18" charset="0"/>
                                      </a:rPr>
                                      <m:t>𝑿</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mr>
                            <m:mr>
                              <m:e>
                                <m:r>
                                  <m:rPr>
                                    <m:sty m:val="p"/>
                                  </m:rPr>
                                  <a:rPr lang="zh-CN" altLang="en-US" b="0" i="0">
                                    <a:latin typeface="Cambria Math" panose="02040503050406030204" pitchFamily="18" charset="0"/>
                                  </a:rPr>
                                  <m:t>Δ</m:t>
                                </m:r>
                                <m:sSub>
                                  <m:sSubPr>
                                    <m:ctrlPr>
                                      <a:rPr lang="zh-CN" altLang="en-US" b="0" i="1">
                                        <a:latin typeface="Cambria Math"/>
                                      </a:rPr>
                                    </m:ctrlPr>
                                  </m:sSubPr>
                                  <m:e>
                                    <m:r>
                                      <a:rPr lang="zh-CN" altLang="en-US" b="1" i="1">
                                        <a:latin typeface="Cambria Math" panose="02040503050406030204" pitchFamily="18" charset="0"/>
                                      </a:rPr>
                                      <m:t>𝑿</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mr>
                            <m:mr>
                              <m:e>
                                <m:r>
                                  <a:rPr lang="zh-CN" altLang="en-US" b="0" i="0">
                                    <a:latin typeface="Cambria Math" panose="02040503050406030204" pitchFamily="18" charset="0"/>
                                  </a:rPr>
                                  <m:t>𝛻</m:t>
                                </m:r>
                                <m:r>
                                  <a:rPr lang="zh-CN" altLang="en-US" b="0" i="0">
                                    <a:latin typeface="Cambria Math" panose="02040503050406030204" pitchFamily="18" charset="0"/>
                                  </a:rPr>
                                  <m:t>∆</m:t>
                                </m:r>
                                <m:r>
                                  <a:rPr lang="zh-CN" altLang="en-US" b="1" i="1">
                                    <a:latin typeface="Cambria Math" panose="02040503050406030204" pitchFamily="18" charset="0"/>
                                  </a:rPr>
                                  <m:t>𝑵</m:t>
                                </m:r>
                              </m:e>
                            </m:mr>
                          </m:m>
                        </m:e>
                      </m:d>
                      <m:r>
                        <a:rPr lang="zh-CN" altLang="en-US" b="0" i="0">
                          <a:latin typeface="Cambria Math" panose="02040503050406030204" pitchFamily="18" charset="0"/>
                        </a:rPr>
                        <m:t>−</m:t>
                      </m:r>
                      <m:d>
                        <m:dPr>
                          <m:begChr m:val="["/>
                          <m:endChr m:val="]"/>
                          <m:ctrlPr>
                            <a:rPr lang="zh-CN" altLang="en-US" b="0" i="1">
                              <a:latin typeface="Cambria Math"/>
                            </a:rPr>
                          </m:ctrlPr>
                        </m:dPr>
                        <m:e>
                          <m:m>
                            <m:mPr>
                              <m:mcs>
                                <m:mc>
                                  <m:mcPr>
                                    <m:count m:val="1"/>
                                    <m:mcJc m:val="center"/>
                                  </m:mcPr>
                                </m:mc>
                              </m:mcs>
                              <m:ctrlPr>
                                <a:rPr lang="zh-CN" altLang="en-US" b="0" i="1">
                                  <a:latin typeface="Cambria Math"/>
                                </a:rPr>
                              </m:ctrlPr>
                            </m:mPr>
                            <m:mr>
                              <m:e>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𝑷</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r>
                                  <a:rPr lang="zh-CN" altLang="en-US" b="0" i="0">
                                    <a:latin typeface="Cambria Math" panose="02040503050406030204" pitchFamily="18" charset="0"/>
                                  </a:rPr>
                                  <m:t>−</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𝒓</m:t>
                                    </m:r>
                                  </m:e>
                                  <m:sub>
                                    <m:r>
                                      <a:rPr lang="zh-CN" altLang="en-US" b="0" i="0">
                                        <a:latin typeface="Cambria Math" panose="02040503050406030204" pitchFamily="18" charset="0"/>
                                      </a:rPr>
                                      <m:t>0,</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mr>
                            <m:mr>
                              <m:e>
                                <m:r>
                                  <m:rPr>
                                    <m:sty m:val="p"/>
                                  </m:rPr>
                                  <a:rPr lang="zh-CN" altLang="en-US" b="0" i="0">
                                    <a:latin typeface="Cambria Math" panose="02040503050406030204" pitchFamily="18" charset="0"/>
                                  </a:rPr>
                                  <m:t>λ</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𝝋</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r>
                                  <a:rPr lang="zh-CN" altLang="en-US" b="0" i="0">
                                    <a:latin typeface="Cambria Math" panose="02040503050406030204" pitchFamily="18" charset="0"/>
                                  </a:rPr>
                                  <m:t>−</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𝒓</m:t>
                                    </m:r>
                                  </m:e>
                                  <m:sub>
                                    <m:r>
                                      <a:rPr lang="zh-CN" altLang="en-US" b="0" i="0">
                                        <a:latin typeface="Cambria Math" panose="02040503050406030204" pitchFamily="18" charset="0"/>
                                      </a:rPr>
                                      <m:t>0,</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r>
                                          <a:rPr lang="zh-CN" altLang="en-US" b="0" i="0">
                                            <a:latin typeface="Cambria Math" panose="02040503050406030204" pitchFamily="18" charset="0"/>
                                          </a:rPr>
                                          <m:t>−1</m:t>
                                        </m:r>
                                      </m:sub>
                                    </m:sSub>
                                  </m:sub>
                                </m:sSub>
                              </m:e>
                            </m:mr>
                            <m:mr>
                              <m:e>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𝑷</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r>
                                  <a:rPr lang="zh-CN" altLang="en-US" b="0" i="0">
                                    <a:latin typeface="Cambria Math" panose="02040503050406030204" pitchFamily="18" charset="0"/>
                                  </a:rPr>
                                  <m:t>−</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𝒓</m:t>
                                    </m:r>
                                  </m:e>
                                  <m:sub>
                                    <m:r>
                                      <a:rPr lang="zh-CN" altLang="en-US" b="0" i="0">
                                        <a:latin typeface="Cambria Math" panose="02040503050406030204" pitchFamily="18" charset="0"/>
                                      </a:rPr>
                                      <m:t>0,</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mr>
                            <m:mr>
                              <m:e>
                                <m:r>
                                  <m:rPr>
                                    <m:sty m:val="p"/>
                                  </m:rPr>
                                  <a:rPr lang="zh-CN" altLang="en-US" b="0" i="0">
                                    <a:latin typeface="Cambria Math" panose="02040503050406030204" pitchFamily="18" charset="0"/>
                                  </a:rPr>
                                  <m:t>λ</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𝝋</m:t>
                                    </m:r>
                                  </m:e>
                                  <m:sub>
                                    <m:sSub>
                                      <m:sSubPr>
                                        <m:ctrlPr>
                                          <a:rPr lang="zh-CN" altLang="en-US" b="1"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r>
                                  <a:rPr lang="zh-CN" altLang="en-US" b="0" i="0">
                                    <a:latin typeface="Cambria Math" panose="02040503050406030204" pitchFamily="18" charset="0"/>
                                  </a:rPr>
                                  <m:t>−</m:t>
                                </m:r>
                                <m:r>
                                  <a:rPr lang="zh-CN" altLang="en-US" b="0" i="0">
                                    <a:latin typeface="Cambria Math" panose="02040503050406030204" pitchFamily="18" charset="0"/>
                                  </a:rPr>
                                  <m:t>𝛻</m:t>
                                </m:r>
                                <m:r>
                                  <a:rPr lang="zh-CN" altLang="en-US" b="0" i="0">
                                    <a:latin typeface="Cambria Math" panose="02040503050406030204" pitchFamily="18" charset="0"/>
                                  </a:rPr>
                                  <m:t>∆</m:t>
                                </m:r>
                                <m:sSub>
                                  <m:sSubPr>
                                    <m:ctrlPr>
                                      <a:rPr lang="zh-CN" altLang="en-US" b="0" i="1">
                                        <a:latin typeface="Cambria Math"/>
                                      </a:rPr>
                                    </m:ctrlPr>
                                  </m:sSubPr>
                                  <m:e>
                                    <m:r>
                                      <a:rPr lang="zh-CN" altLang="en-US" b="1" i="1">
                                        <a:latin typeface="Cambria Math" panose="02040503050406030204" pitchFamily="18" charset="0"/>
                                      </a:rPr>
                                      <m:t>𝒓</m:t>
                                    </m:r>
                                  </m:e>
                                  <m:sub>
                                    <m:r>
                                      <a:rPr lang="zh-CN" altLang="en-US" b="0" i="0">
                                        <a:latin typeface="Cambria Math" panose="02040503050406030204" pitchFamily="18" charset="0"/>
                                      </a:rPr>
                                      <m:t>0,</m:t>
                                    </m:r>
                                    <m:sSub>
                                      <m:sSubPr>
                                        <m:ctrlPr>
                                          <a:rPr lang="zh-CN" altLang="en-US" b="0" i="1">
                                            <a:latin typeface="Cambria Math"/>
                                          </a:rPr>
                                        </m:ctrlPr>
                                      </m:sSubPr>
                                      <m:e>
                                        <m:r>
                                          <a:rPr lang="zh-CN" altLang="en-US" b="0" i="1">
                                            <a:latin typeface="Cambria Math" panose="02040503050406030204" pitchFamily="18" charset="0"/>
                                          </a:rPr>
                                          <m:t>𝑡</m:t>
                                        </m:r>
                                      </m:e>
                                      <m:sub>
                                        <m:r>
                                          <a:rPr lang="zh-CN" altLang="en-US" b="0" i="1">
                                            <a:latin typeface="Cambria Math" panose="02040503050406030204" pitchFamily="18" charset="0"/>
                                          </a:rPr>
                                          <m:t>𝑘</m:t>
                                        </m:r>
                                      </m:sub>
                                    </m:sSub>
                                  </m:sub>
                                </m:sSub>
                              </m:e>
                            </m:mr>
                            <m:mr>
                              <m:e>
                                <m:sSub>
                                  <m:sSubPr>
                                    <m:ctrlPr>
                                      <a:rPr lang="zh-CN" altLang="en-US" b="0" i="1">
                                        <a:latin typeface="Cambria Math"/>
                                      </a:rPr>
                                    </m:ctrlPr>
                                  </m:sSubPr>
                                  <m:e>
                                    <m:r>
                                      <a:rPr lang="zh-CN" altLang="en-US" b="0" i="0">
                                        <a:latin typeface="Cambria Math" panose="02040503050406030204" pitchFamily="18" charset="0"/>
                                      </a:rPr>
                                      <m:t>0</m:t>
                                    </m:r>
                                  </m:e>
                                  <m:sub>
                                    <m:r>
                                      <a:rPr lang="zh-CN" altLang="en-US" b="0" i="0">
                                        <a:latin typeface="Cambria Math" panose="02040503050406030204" pitchFamily="18" charset="0"/>
                                      </a:rPr>
                                      <m:t>3×1</m:t>
                                    </m:r>
                                  </m:sub>
                                </m:sSub>
                              </m:e>
                            </m:mr>
                          </m:m>
                        </m:e>
                      </m:d>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4838853" y="2524414"/>
                <a:ext cx="7568339" cy="1593641"/>
              </a:xfrm>
              <a:prstGeom prst="rect">
                <a:avLst/>
              </a:prstGeom>
              <a:blipFill rotWithShape="0">
                <a:blip r:embed="rId6"/>
                <a:stretch>
                  <a:fillRect/>
                </a:stretch>
              </a:blipFill>
            </p:spPr>
            <p:txBody>
              <a:bodyPr/>
              <a:lstStyle/>
              <a:p>
                <a:r>
                  <a:rPr lang="zh-CN" altLang="en-US">
                    <a:noFill/>
                  </a:rPr>
                  <a:t> </a:t>
                </a:r>
              </a:p>
            </p:txBody>
          </p:sp>
        </mc:Fallback>
      </mc:AlternateContent>
      <p:sp>
        <p:nvSpPr>
          <p:cNvPr id="9" name="文本框 8"/>
          <p:cNvSpPr txBox="1"/>
          <p:nvPr/>
        </p:nvSpPr>
        <p:spPr>
          <a:xfrm>
            <a:off x="952403" y="2022323"/>
            <a:ext cx="3518912" cy="400110"/>
          </a:xfrm>
          <a:prstGeom prst="rect">
            <a:avLst/>
          </a:prstGeom>
          <a:noFill/>
        </p:spPr>
        <p:txBody>
          <a:bodyPr wrap="none" rtlCol="0">
            <a:spAutoFit/>
          </a:bodyPr>
          <a:lstStyle/>
          <a:p>
            <a:r>
              <a:rPr lang="zh-CN" altLang="en-US" sz="2000" dirty="0"/>
              <a:t>相邻历元的位置坐标计算式：</a:t>
            </a:r>
          </a:p>
        </p:txBody>
      </p:sp>
      <mc:AlternateContent xmlns:mc="http://schemas.openxmlformats.org/markup-compatibility/2006" xmlns:a14="http://schemas.microsoft.com/office/drawing/2010/main">
        <mc:Choice Requires="a14">
          <p:sp>
            <p:nvSpPr>
              <p:cNvPr id="10" name="矩形 9"/>
              <p:cNvSpPr/>
              <p:nvPr/>
            </p:nvSpPr>
            <p:spPr>
              <a:xfrm>
                <a:off x="1652005" y="4793610"/>
                <a:ext cx="2312813" cy="394403"/>
              </a:xfrm>
              <a:prstGeom prst="rect">
                <a:avLst/>
              </a:prstGeom>
              <a:solidFill>
                <a:srgbClr val="99FF66"/>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b="1" i="1">
                              <a:latin typeface="Cambria Math"/>
                            </a:rPr>
                          </m:ctrlPr>
                        </m:sSubPr>
                        <m:e>
                          <m:r>
                            <a:rPr lang="en-US" altLang="zh-CN" b="1" i="1">
                              <a:latin typeface="Cambria Math" panose="02040503050406030204" pitchFamily="18" charset="0"/>
                            </a:rPr>
                            <m:t>𝑿</m:t>
                          </m:r>
                        </m:e>
                        <m:sub>
                          <m:sSub>
                            <m:sSubPr>
                              <m:ctrlPr>
                                <a:rPr lang="zh-CN" altLang="zh-CN" b="1" i="1">
                                  <a:latin typeface="Cambria Math"/>
                                </a:rPr>
                              </m:ctrlPr>
                            </m:sSubPr>
                            <m:e>
                              <m:r>
                                <a:rPr lang="en-US" altLang="zh-CN" b="1" i="1">
                                  <a:latin typeface="Cambria Math" panose="02040503050406030204" pitchFamily="18" charset="0"/>
                                </a:rPr>
                                <m:t>𝒕</m:t>
                              </m:r>
                            </m:e>
                            <m:sub>
                              <m:r>
                                <a:rPr lang="en-US" altLang="zh-CN" b="1" i="1">
                                  <a:latin typeface="Cambria Math" panose="02040503050406030204" pitchFamily="18" charset="0"/>
                                </a:rPr>
                                <m:t>𝒌</m:t>
                              </m:r>
                            </m:sub>
                          </m:sSub>
                        </m:sub>
                      </m:sSub>
                      <m:r>
                        <a:rPr lang="en-US" altLang="zh-CN" b="1" i="1">
                          <a:latin typeface="Cambria Math" panose="02040503050406030204" pitchFamily="18" charset="0"/>
                        </a:rPr>
                        <m:t>=</m:t>
                      </m:r>
                      <m:sSub>
                        <m:sSubPr>
                          <m:ctrlPr>
                            <a:rPr lang="zh-CN" altLang="zh-CN" b="1" i="1">
                              <a:latin typeface="Cambria Math"/>
                            </a:rPr>
                          </m:ctrlPr>
                        </m:sSubPr>
                        <m:e>
                          <m:r>
                            <a:rPr lang="en-US" altLang="zh-CN" b="1" i="1">
                              <a:latin typeface="Cambria Math" panose="02040503050406030204" pitchFamily="18" charset="0"/>
                            </a:rPr>
                            <m:t>𝑿</m:t>
                          </m:r>
                        </m:e>
                        <m:sub>
                          <m:sSub>
                            <m:sSubPr>
                              <m:ctrlPr>
                                <a:rPr lang="zh-CN" altLang="zh-CN" b="1" i="1">
                                  <a:latin typeface="Cambria Math"/>
                                </a:rPr>
                              </m:ctrlPr>
                            </m:sSubPr>
                            <m:e>
                              <m:r>
                                <a:rPr lang="en-US" altLang="zh-CN" b="1" i="1">
                                  <a:latin typeface="Cambria Math" panose="02040503050406030204" pitchFamily="18" charset="0"/>
                                </a:rPr>
                                <m:t>𝒕</m:t>
                              </m:r>
                            </m:e>
                            <m:sub>
                              <m:r>
                                <a:rPr lang="en-US" altLang="zh-CN" b="1" i="1">
                                  <a:latin typeface="Cambria Math" panose="02040503050406030204" pitchFamily="18" charset="0"/>
                                </a:rPr>
                                <m:t>𝒌</m:t>
                              </m:r>
                              <m:r>
                                <a:rPr lang="en-US" altLang="zh-CN" b="1" i="1">
                                  <a:latin typeface="Cambria Math" panose="02040503050406030204" pitchFamily="18" charset="0"/>
                                </a:rPr>
                                <m:t>−</m:t>
                              </m:r>
                              <m:r>
                                <a:rPr lang="en-US" altLang="zh-CN" b="1" i="1">
                                  <a:latin typeface="Cambria Math" panose="02040503050406030204" pitchFamily="18" charset="0"/>
                                </a:rPr>
                                <m:t>𝟏</m:t>
                              </m:r>
                            </m:sub>
                          </m:sSub>
                        </m:sub>
                      </m:sSub>
                      <m:r>
                        <a:rPr lang="en-US" altLang="zh-CN" b="1" i="1">
                          <a:latin typeface="Cambria Math" panose="02040503050406030204" pitchFamily="18" charset="0"/>
                        </a:rPr>
                        <m:t>+</m:t>
                      </m:r>
                      <m:r>
                        <a:rPr lang="en-US" altLang="zh-CN" b="1" i="1">
                          <a:latin typeface="Cambria Math" panose="02040503050406030204" pitchFamily="18" charset="0"/>
                        </a:rPr>
                        <m:t>𝚫</m:t>
                      </m:r>
                      <m:sSub>
                        <m:sSubPr>
                          <m:ctrlPr>
                            <a:rPr lang="zh-CN" altLang="zh-CN" b="1" i="1">
                              <a:latin typeface="Cambria Math"/>
                            </a:rPr>
                          </m:ctrlPr>
                        </m:sSubPr>
                        <m:e>
                          <m:r>
                            <a:rPr lang="en-US" altLang="zh-CN" b="1" i="1">
                              <a:latin typeface="Cambria Math" panose="02040503050406030204" pitchFamily="18" charset="0"/>
                            </a:rPr>
                            <m:t>𝑿</m:t>
                          </m:r>
                        </m:e>
                        <m:sub>
                          <m:r>
                            <a:rPr lang="en-US" altLang="zh-CN" b="1" i="1">
                              <a:latin typeface="Cambria Math" panose="02040503050406030204" pitchFamily="18" charset="0"/>
                            </a:rPr>
                            <m:t>𝑰𝑵𝑺</m:t>
                          </m:r>
                        </m:sub>
                      </m:sSub>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1652005" y="4793610"/>
                <a:ext cx="2312813" cy="394403"/>
              </a:xfrm>
              <a:prstGeom prst="rect">
                <a:avLst/>
              </a:prstGeom>
              <a:blipFill rotWithShape="0">
                <a:blip r:embed="rId7"/>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952403" y="5452376"/>
                <a:ext cx="3939796" cy="408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FF0000"/>
                          </a:solidFill>
                          <a:latin typeface="Cambria Math" panose="02040503050406030204" pitchFamily="18" charset="0"/>
                        </a:rPr>
                        <m:t>𝚫</m:t>
                      </m:r>
                      <m:sSub>
                        <m:sSubPr>
                          <m:ctrlPr>
                            <a:rPr lang="zh-CN" altLang="zh-CN" b="1" i="1">
                              <a:solidFill>
                                <a:srgbClr val="FF0000"/>
                              </a:solidFill>
                              <a:latin typeface="Cambria Math"/>
                            </a:rPr>
                          </m:ctrlPr>
                        </m:sSubPr>
                        <m:e>
                          <m:r>
                            <a:rPr lang="en-US" altLang="zh-CN" b="1" i="1">
                              <a:solidFill>
                                <a:srgbClr val="FF0000"/>
                              </a:solidFill>
                              <a:latin typeface="Cambria Math" panose="02040503050406030204" pitchFamily="18" charset="0"/>
                            </a:rPr>
                            <m:t>𝑿</m:t>
                          </m:r>
                        </m:e>
                        <m:sub>
                          <m:sSub>
                            <m:sSubPr>
                              <m:ctrlPr>
                                <a:rPr lang="zh-CN" altLang="zh-CN" b="1" i="1">
                                  <a:solidFill>
                                    <a:srgbClr val="FF0000"/>
                                  </a:solidFill>
                                  <a:latin typeface="Cambria Math"/>
                                </a:rPr>
                              </m:ctrlPr>
                            </m:sSubPr>
                            <m:e>
                              <m:r>
                                <a:rPr lang="en-US" altLang="zh-CN" b="1" i="1">
                                  <a:solidFill>
                                    <a:srgbClr val="FF0000"/>
                                  </a:solidFill>
                                  <a:latin typeface="Cambria Math" panose="02040503050406030204" pitchFamily="18" charset="0"/>
                                </a:rPr>
                                <m:t>𝒕</m:t>
                              </m:r>
                            </m:e>
                            <m:sub>
                              <m:r>
                                <a:rPr lang="en-US" altLang="zh-CN" b="1" i="1">
                                  <a:solidFill>
                                    <a:srgbClr val="FF0000"/>
                                  </a:solidFill>
                                  <a:latin typeface="Cambria Math" panose="02040503050406030204" pitchFamily="18" charset="0"/>
                                </a:rPr>
                                <m:t>𝒌</m:t>
                              </m:r>
                            </m:sub>
                          </m:sSub>
                        </m:sub>
                      </m:sSub>
                      <m:r>
                        <a:rPr lang="en-US" altLang="zh-CN" b="1" i="1">
                          <a:solidFill>
                            <a:srgbClr val="FF0000"/>
                          </a:solidFill>
                          <a:latin typeface="Cambria Math" panose="02040503050406030204" pitchFamily="18" charset="0"/>
                        </a:rPr>
                        <m:t>−</m:t>
                      </m:r>
                      <m:r>
                        <a:rPr lang="en-US" altLang="zh-CN" b="1" i="1">
                          <a:solidFill>
                            <a:srgbClr val="FF0000"/>
                          </a:solidFill>
                          <a:latin typeface="Cambria Math" panose="02040503050406030204" pitchFamily="18" charset="0"/>
                        </a:rPr>
                        <m:t>𝚫</m:t>
                      </m:r>
                      <m:sSub>
                        <m:sSubPr>
                          <m:ctrlPr>
                            <a:rPr lang="zh-CN" altLang="zh-CN" b="1" i="1">
                              <a:solidFill>
                                <a:srgbClr val="FF0000"/>
                              </a:solidFill>
                              <a:latin typeface="Cambria Math"/>
                            </a:rPr>
                          </m:ctrlPr>
                        </m:sSubPr>
                        <m:e>
                          <m:r>
                            <a:rPr lang="en-US" altLang="zh-CN" b="1" i="1">
                              <a:solidFill>
                                <a:srgbClr val="FF0000"/>
                              </a:solidFill>
                              <a:latin typeface="Cambria Math" panose="02040503050406030204" pitchFamily="18" charset="0"/>
                            </a:rPr>
                            <m:t>𝑿</m:t>
                          </m:r>
                        </m:e>
                        <m:sub>
                          <m:sSub>
                            <m:sSubPr>
                              <m:ctrlPr>
                                <a:rPr lang="zh-CN" altLang="zh-CN" b="1" i="1">
                                  <a:solidFill>
                                    <a:srgbClr val="FF0000"/>
                                  </a:solidFill>
                                  <a:latin typeface="Cambria Math"/>
                                </a:rPr>
                              </m:ctrlPr>
                            </m:sSubPr>
                            <m:e>
                              <m:r>
                                <a:rPr lang="en-US" altLang="zh-CN" b="1" i="1">
                                  <a:solidFill>
                                    <a:srgbClr val="FF0000"/>
                                  </a:solidFill>
                                  <a:latin typeface="Cambria Math" panose="02040503050406030204" pitchFamily="18" charset="0"/>
                                </a:rPr>
                                <m:t>𝒕</m:t>
                              </m:r>
                            </m:e>
                            <m:sub>
                              <m:r>
                                <a:rPr lang="en-US" altLang="zh-CN" b="1" i="1">
                                  <a:solidFill>
                                    <a:srgbClr val="FF0000"/>
                                  </a:solidFill>
                                  <a:latin typeface="Cambria Math" panose="02040503050406030204" pitchFamily="18" charset="0"/>
                                </a:rPr>
                                <m:t>𝒌</m:t>
                              </m:r>
                              <m:r>
                                <a:rPr lang="en-US" altLang="zh-CN" b="1" i="1">
                                  <a:solidFill>
                                    <a:srgbClr val="FF0000"/>
                                  </a:solidFill>
                                  <a:latin typeface="Cambria Math" panose="02040503050406030204" pitchFamily="18" charset="0"/>
                                </a:rPr>
                                <m:t>−</m:t>
                              </m:r>
                              <m:r>
                                <a:rPr lang="en-US" altLang="zh-CN" b="1" i="1">
                                  <a:solidFill>
                                    <a:srgbClr val="FF0000"/>
                                  </a:solidFill>
                                  <a:latin typeface="Cambria Math" panose="02040503050406030204" pitchFamily="18" charset="0"/>
                                </a:rPr>
                                <m:t>𝟏</m:t>
                              </m:r>
                            </m:sub>
                          </m:sSub>
                        </m:sub>
                      </m:sSub>
                      <m:r>
                        <a:rPr lang="en-US" altLang="zh-CN" b="1" i="1">
                          <a:solidFill>
                            <a:srgbClr val="FF0000"/>
                          </a:solidFill>
                          <a:latin typeface="Cambria Math" panose="02040503050406030204" pitchFamily="18" charset="0"/>
                        </a:rPr>
                        <m:t>=</m:t>
                      </m:r>
                      <m:r>
                        <a:rPr lang="en-US" altLang="zh-CN" b="1" i="1">
                          <a:solidFill>
                            <a:srgbClr val="FF0000"/>
                          </a:solidFill>
                          <a:latin typeface="Cambria Math" panose="02040503050406030204" pitchFamily="18" charset="0"/>
                        </a:rPr>
                        <m:t>𝚫</m:t>
                      </m:r>
                      <m:sSub>
                        <m:sSubPr>
                          <m:ctrlPr>
                            <a:rPr lang="zh-CN" altLang="zh-CN" b="1" i="1">
                              <a:solidFill>
                                <a:srgbClr val="FF0000"/>
                              </a:solidFill>
                              <a:latin typeface="Cambria Math"/>
                            </a:rPr>
                          </m:ctrlPr>
                        </m:sSubPr>
                        <m:e>
                          <m:r>
                            <a:rPr lang="en-US" altLang="zh-CN" b="1" i="1">
                              <a:solidFill>
                                <a:srgbClr val="FF0000"/>
                              </a:solidFill>
                              <a:latin typeface="Cambria Math" panose="02040503050406030204" pitchFamily="18" charset="0"/>
                            </a:rPr>
                            <m:t>𝑿</m:t>
                          </m:r>
                        </m:e>
                        <m:sub>
                          <m:r>
                            <a:rPr lang="en-US" altLang="zh-CN" b="1" i="1">
                              <a:solidFill>
                                <a:srgbClr val="FF0000"/>
                              </a:solidFill>
                              <a:latin typeface="Cambria Math" panose="02040503050406030204" pitchFamily="18" charset="0"/>
                            </a:rPr>
                            <m:t>𝑰𝑵𝑺</m:t>
                          </m:r>
                        </m:sub>
                      </m:sSub>
                      <m:r>
                        <a:rPr lang="en-US" altLang="zh-CN" b="1" i="1">
                          <a:solidFill>
                            <a:srgbClr val="FF0000"/>
                          </a:solidFill>
                          <a:latin typeface="Cambria Math" panose="02040503050406030204" pitchFamily="18" charset="0"/>
                        </a:rPr>
                        <m:t>−</m:t>
                      </m:r>
                      <m:r>
                        <a:rPr lang="en-US" altLang="zh-CN" b="1" i="1">
                          <a:solidFill>
                            <a:srgbClr val="FF0000"/>
                          </a:solidFill>
                          <a:latin typeface="Cambria Math" panose="02040503050406030204" pitchFamily="18" charset="0"/>
                        </a:rPr>
                        <m:t>𝚫</m:t>
                      </m:r>
                      <m:sSub>
                        <m:sSubPr>
                          <m:ctrlPr>
                            <a:rPr lang="zh-CN" altLang="zh-CN" b="1" i="1">
                              <a:solidFill>
                                <a:srgbClr val="FF0000"/>
                              </a:solidFill>
                              <a:latin typeface="Cambria Math"/>
                            </a:rPr>
                          </m:ctrlPr>
                        </m:sSubPr>
                        <m:e>
                          <m:acc>
                            <m:accPr>
                              <m:chr m:val="̂"/>
                              <m:ctrlPr>
                                <a:rPr lang="zh-CN" altLang="zh-CN" b="1" i="1">
                                  <a:solidFill>
                                    <a:srgbClr val="FF0000"/>
                                  </a:solidFill>
                                  <a:latin typeface="Cambria Math"/>
                                </a:rPr>
                              </m:ctrlPr>
                            </m:accPr>
                            <m:e>
                              <m:r>
                                <a:rPr lang="en-US" altLang="zh-CN" b="1" i="1">
                                  <a:solidFill>
                                    <a:srgbClr val="FF0000"/>
                                  </a:solidFill>
                                  <a:latin typeface="Cambria Math" panose="02040503050406030204" pitchFamily="18" charset="0"/>
                                </a:rPr>
                                <m:t>𝑿</m:t>
                              </m:r>
                            </m:e>
                          </m:acc>
                        </m:e>
                        <m:sub>
                          <m:r>
                            <a:rPr lang="en-US" altLang="zh-CN" b="1" i="1">
                              <a:solidFill>
                                <a:srgbClr val="FF0000"/>
                              </a:solidFill>
                              <a:latin typeface="Cambria Math" panose="02040503050406030204" pitchFamily="18" charset="0"/>
                            </a:rPr>
                            <m:t>𝑰𝑵𝑺</m:t>
                          </m:r>
                        </m:sub>
                      </m:sSub>
                      <m:r>
                        <a:rPr lang="zh-CN" altLang="en-US"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𝟎</m:t>
                      </m:r>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952403" y="5452376"/>
                <a:ext cx="3939796" cy="408189"/>
              </a:xfrm>
              <a:prstGeom prst="rect">
                <a:avLst/>
              </a:prstGeom>
              <a:blipFill rotWithShape="0">
                <a:blip r:embed="rId8"/>
                <a:stretch>
                  <a:fillRect b="-1493"/>
                </a:stretch>
              </a:blipFill>
            </p:spPr>
            <p:txBody>
              <a:bodyPr/>
              <a:lstStyle/>
              <a:p>
                <a:r>
                  <a:rPr lang="zh-CN" altLang="en-US">
                    <a:noFill/>
                  </a:rPr>
                  <a:t> </a:t>
                </a:r>
              </a:p>
            </p:txBody>
          </p:sp>
        </mc:Fallback>
      </mc:AlternateContent>
      <p:sp>
        <p:nvSpPr>
          <p:cNvPr id="13" name="文本框 12"/>
          <p:cNvSpPr txBox="1"/>
          <p:nvPr/>
        </p:nvSpPr>
        <p:spPr>
          <a:xfrm>
            <a:off x="5123650" y="1841194"/>
            <a:ext cx="5724644" cy="461665"/>
          </a:xfrm>
          <a:prstGeom prst="rect">
            <a:avLst/>
          </a:prstGeom>
          <a:noFill/>
        </p:spPr>
        <p:txBody>
          <a:bodyPr wrap="none" rtlCol="0">
            <a:spAutoFit/>
          </a:bodyPr>
          <a:lstStyle/>
          <a:p>
            <a:r>
              <a:rPr lang="zh-CN" altLang="en-US" sz="2400" dirty="0"/>
              <a:t>采用滑动窗口的方式批处理求解未知参数</a:t>
            </a:r>
          </a:p>
        </p:txBody>
      </p:sp>
      <p:sp>
        <p:nvSpPr>
          <p:cNvPr id="14" name="文本框 13"/>
          <p:cNvSpPr txBox="1"/>
          <p:nvPr/>
        </p:nvSpPr>
        <p:spPr>
          <a:xfrm>
            <a:off x="719667" y="3448439"/>
            <a:ext cx="4474150" cy="400110"/>
          </a:xfrm>
          <a:prstGeom prst="rect">
            <a:avLst/>
          </a:prstGeom>
          <a:noFill/>
        </p:spPr>
        <p:txBody>
          <a:bodyPr wrap="square" rtlCol="0">
            <a:spAutoFit/>
          </a:bodyPr>
          <a:lstStyle/>
          <a:p>
            <a:r>
              <a:rPr lang="zh-CN" altLang="en-US" sz="2000" dirty="0"/>
              <a:t>近似坐标用</a:t>
            </a:r>
            <a:r>
              <a:rPr lang="zh-CN" altLang="en-US" sz="2000" dirty="0">
                <a:solidFill>
                  <a:srgbClr val="FF0000"/>
                </a:solidFill>
              </a:rPr>
              <a:t>计算的</a:t>
            </a:r>
            <a:r>
              <a:rPr lang="en-US" altLang="zh-CN" sz="2000" dirty="0">
                <a:latin typeface="Times New Roman" panose="02020603050405020304" pitchFamily="18" charset="0"/>
                <a:cs typeface="Times New Roman" panose="02020603050405020304" pitchFamily="18" charset="0"/>
              </a:rPr>
              <a:t>INS</a:t>
            </a:r>
            <a:r>
              <a:rPr lang="zh-CN" altLang="en-US" sz="2000" dirty="0"/>
              <a:t>位置增量表示：</a:t>
            </a:r>
          </a:p>
        </p:txBody>
      </p:sp>
      <p:sp>
        <p:nvSpPr>
          <p:cNvPr id="15" name="文本框 14"/>
          <p:cNvSpPr txBox="1"/>
          <p:nvPr/>
        </p:nvSpPr>
        <p:spPr>
          <a:xfrm>
            <a:off x="719667" y="4389716"/>
            <a:ext cx="4474150" cy="400110"/>
          </a:xfrm>
          <a:prstGeom prst="rect">
            <a:avLst/>
          </a:prstGeom>
          <a:noFill/>
        </p:spPr>
        <p:txBody>
          <a:bodyPr wrap="square" rtlCol="0">
            <a:spAutoFit/>
          </a:bodyPr>
          <a:lstStyle/>
          <a:p>
            <a:r>
              <a:rPr lang="zh-CN" altLang="en-US" sz="2000" dirty="0"/>
              <a:t>真实坐标用</a:t>
            </a:r>
            <a:r>
              <a:rPr lang="zh-CN" altLang="en-US" sz="2000" dirty="0">
                <a:solidFill>
                  <a:srgbClr val="FF0000"/>
                </a:solidFill>
              </a:rPr>
              <a:t>真实的</a:t>
            </a:r>
            <a:r>
              <a:rPr lang="en-US" altLang="zh-CN" sz="2000" dirty="0">
                <a:latin typeface="Times New Roman" panose="02020603050405020304" pitchFamily="18" charset="0"/>
                <a:cs typeface="Times New Roman" panose="02020603050405020304" pitchFamily="18" charset="0"/>
              </a:rPr>
              <a:t>INS</a:t>
            </a:r>
            <a:r>
              <a:rPr lang="zh-CN" altLang="en-US" sz="2000" dirty="0"/>
              <a:t>位置增量表示：</a:t>
            </a:r>
          </a:p>
        </p:txBody>
      </p:sp>
      <p:sp>
        <p:nvSpPr>
          <p:cNvPr id="17" name="矩形 16"/>
          <p:cNvSpPr/>
          <p:nvPr/>
        </p:nvSpPr>
        <p:spPr>
          <a:xfrm>
            <a:off x="848396" y="6038278"/>
            <a:ext cx="6955750"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惯导位置增量约束可将</a:t>
            </a:r>
            <a:r>
              <a:rPr lang="zh-CN" altLang="en-US" sz="2400" dirty="0">
                <a:solidFill>
                  <a:srgbClr val="FF0000"/>
                </a:solidFill>
                <a:latin typeface="楷体" panose="02010609060101010101" pitchFamily="49" charset="-122"/>
                <a:ea typeface="楷体" panose="02010609060101010101" pitchFamily="49" charset="-122"/>
              </a:rPr>
              <a:t>动态定位</a:t>
            </a:r>
            <a:r>
              <a:rPr lang="zh-CN" altLang="en-US" sz="2400" dirty="0">
                <a:latin typeface="楷体" panose="02010609060101010101" pitchFamily="49" charset="-122"/>
                <a:ea typeface="楷体" panose="02010609060101010101" pitchFamily="49" charset="-122"/>
              </a:rPr>
              <a:t>转换为</a:t>
            </a:r>
            <a:r>
              <a:rPr lang="zh-CN" altLang="en-US" sz="2400" dirty="0">
                <a:solidFill>
                  <a:srgbClr val="FF0000"/>
                </a:solidFill>
                <a:latin typeface="楷体" panose="02010609060101010101" pitchFamily="49" charset="-122"/>
                <a:ea typeface="楷体" panose="02010609060101010101" pitchFamily="49" charset="-122"/>
              </a:rPr>
              <a:t>准静态定位</a:t>
            </a:r>
          </a:p>
        </p:txBody>
      </p:sp>
    </p:spTree>
    <p:extLst>
      <p:ext uri="{BB962C8B-B14F-4D97-AF65-F5344CB8AC3E}">
        <p14:creationId xmlns:p14="http://schemas.microsoft.com/office/powerpoint/2010/main" val="38699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5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25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2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25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2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25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500"/>
                                        <p:tgtEl>
                                          <p:spTgt spid="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500"/>
                                        <p:tgtEl>
                                          <p:spTgt spid="13"/>
                                        </p:tgtEl>
                                      </p:cBhvr>
                                    </p:animEffect>
                                  </p:childTnLst>
                                </p:cTn>
                              </p:par>
                              <p:par>
                                <p:cTn id="45" presetID="6"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p:bldP spid="13" grpId="0"/>
      <p:bldP spid="14" grpId="0"/>
      <p:bldP spid="15"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INS</a:t>
            </a:r>
            <a:r>
              <a:rPr lang="zh-CN" altLang="en-US" dirty="0"/>
              <a:t>递推的相位增量进行周跳探测</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66</a:t>
            </a:fld>
            <a:endParaRPr lang="en-US" altLang="en-US">
              <a:solidFill>
                <a:srgbClr val="000000"/>
              </a:solidFill>
            </a:endParaRPr>
          </a:p>
        </p:txBody>
      </p:sp>
      <mc:AlternateContent xmlns:mc="http://schemas.openxmlformats.org/markup-compatibility/2006" xmlns:a14="http://schemas.microsoft.com/office/drawing/2010/main">
        <mc:Choice Requires="a14">
          <p:sp>
            <p:nvSpPr>
              <p:cNvPr id="5" name="矩形 4"/>
              <p:cNvSpPr/>
              <p:nvPr/>
            </p:nvSpPr>
            <p:spPr>
              <a:xfrm>
                <a:off x="5116408" y="1539623"/>
                <a:ext cx="4123501" cy="528606"/>
              </a:xfrm>
              <a:prstGeom prst="rect">
                <a:avLst/>
              </a:prstGeom>
            </p:spPr>
            <p:txBody>
              <a:bodyPr wrap="none">
                <a:spAutoFit/>
              </a:bodyPr>
              <a:lstStyle/>
              <a:p>
                <a14:m>
                  <m:oMath xmlns:m="http://schemas.openxmlformats.org/officeDocument/2006/math">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𝜑</m:t>
                        </m:r>
                      </m:e>
                      <m:sub>
                        <m:r>
                          <a:rPr lang="zh-CN" altLang="en-US" sz="2000" i="1">
                            <a:latin typeface="Cambria Math" panose="02040503050406030204" pitchFamily="18" charset="0"/>
                          </a:rPr>
                          <m:t>𝐼𝑁𝑆</m:t>
                        </m:r>
                      </m:sub>
                      <m:sup>
                        <m:r>
                          <a:rPr lang="zh-CN" altLang="en-US" sz="2000" i="1">
                            <a:latin typeface="Cambria Math" panose="02040503050406030204" pitchFamily="18" charset="0"/>
                          </a:rPr>
                          <m:t>𝑗</m:t>
                        </m:r>
                      </m:sup>
                    </m:sSubSup>
                    <m:r>
                      <a:rPr lang="zh-CN" altLang="en-US" sz="2000">
                        <a:latin typeface="Cambria Math" panose="02040503050406030204" pitchFamily="18" charset="0"/>
                      </a:rPr>
                      <m:t>=</m:t>
                    </m:r>
                    <m:f>
                      <m:fPr>
                        <m:ctrlPr>
                          <a:rPr lang="zh-CN" altLang="en-US" sz="2000" i="1">
                            <a:latin typeface="Cambria Math"/>
                          </a:rPr>
                        </m:ctrlPr>
                      </m:fPr>
                      <m:num>
                        <m:r>
                          <a:rPr lang="zh-CN" altLang="en-US" sz="2000">
                            <a:latin typeface="Cambria Math" panose="02040503050406030204" pitchFamily="18" charset="0"/>
                          </a:rPr>
                          <m:t>1</m:t>
                        </m:r>
                      </m:num>
                      <m:den>
                        <m:r>
                          <a:rPr lang="zh-CN" altLang="en-US" sz="2000" i="1">
                            <a:latin typeface="Cambria Math" panose="02040503050406030204" pitchFamily="18" charset="0"/>
                          </a:rPr>
                          <m:t>𝜆</m:t>
                        </m:r>
                      </m:den>
                    </m:f>
                    <m:r>
                      <a:rPr lang="zh-CN" altLang="en-US" sz="2000">
                        <a:latin typeface="Cambria Math" panose="02040503050406030204" pitchFamily="18" charset="0"/>
                      </a:rPr>
                      <m:t>(</m:t>
                    </m:r>
                    <m:r>
                      <a:rPr lang="zh-CN" altLang="en-US" sz="2000">
                        <a:latin typeface="Cambria Math" panose="02040503050406030204" pitchFamily="18" charset="0"/>
                      </a:rPr>
                      <m:t>𝛻</m:t>
                    </m:r>
                    <m:r>
                      <a:rPr lang="zh-CN" altLang="en-US" sz="2000">
                        <a:latin typeface="Cambria Math" panose="02040503050406030204" pitchFamily="18" charset="0"/>
                      </a:rPr>
                      <m:t>∆</m:t>
                    </m:r>
                    <m:sSup>
                      <m:sSupPr>
                        <m:ctrlPr>
                          <a:rPr lang="zh-CN" altLang="en-US" sz="2000" i="1">
                            <a:latin typeface="Cambria Math"/>
                          </a:rPr>
                        </m:ctrlPr>
                      </m:sSupPr>
                      <m:e>
                        <m:acc>
                          <m:accPr>
                            <m:chr m:val="̂"/>
                            <m:ctrlPr>
                              <a:rPr lang="zh-CN" altLang="en-US" sz="2000" i="1">
                                <a:latin typeface="Cambria Math"/>
                              </a:rPr>
                            </m:ctrlPr>
                          </m:accPr>
                          <m:e>
                            <m:r>
                              <a:rPr lang="zh-CN" altLang="en-US" sz="2000" i="1">
                                <a:latin typeface="Cambria Math" panose="02040503050406030204" pitchFamily="18" charset="0"/>
                              </a:rPr>
                              <m:t>𝜌</m:t>
                            </m:r>
                          </m:e>
                        </m:acc>
                      </m:e>
                      <m:sup>
                        <m:r>
                          <a:rPr lang="zh-CN" altLang="en-US" sz="2000" i="1">
                            <a:latin typeface="Cambria Math" panose="02040503050406030204" pitchFamily="18" charset="0"/>
                          </a:rPr>
                          <m:t>𝑗</m:t>
                        </m:r>
                      </m:sup>
                    </m:s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sub>
                        </m:sSub>
                      </m:e>
                    </m:d>
                    <m:r>
                      <a:rPr lang="zh-CN" altLang="en-US" sz="2000">
                        <a:latin typeface="Cambria Math" panose="02040503050406030204" pitchFamily="18" charset="0"/>
                      </a:rPr>
                      <m:t>−</m:t>
                    </m:r>
                    <m:r>
                      <a:rPr lang="zh-CN" altLang="en-US" sz="2000">
                        <a:latin typeface="Cambria Math" panose="02040503050406030204" pitchFamily="18" charset="0"/>
                      </a:rPr>
                      <m:t>𝛻</m:t>
                    </m:r>
                    <m:r>
                      <a:rPr lang="zh-CN" altLang="en-US" sz="2000">
                        <a:latin typeface="Cambria Math" panose="02040503050406030204" pitchFamily="18" charset="0"/>
                      </a:rPr>
                      <m:t>∆</m:t>
                    </m:r>
                    <m:sSup>
                      <m:sSupPr>
                        <m:ctrlPr>
                          <a:rPr lang="zh-CN" altLang="en-US" sz="2000" i="1">
                            <a:latin typeface="Cambria Math"/>
                          </a:rPr>
                        </m:ctrlPr>
                      </m:sSupPr>
                      <m:e>
                        <m:acc>
                          <m:accPr>
                            <m:chr m:val="̂"/>
                            <m:ctrlPr>
                              <a:rPr lang="zh-CN" altLang="en-US" sz="2000" i="1">
                                <a:latin typeface="Cambria Math"/>
                              </a:rPr>
                            </m:ctrlPr>
                          </m:accPr>
                          <m:e>
                            <m:r>
                              <a:rPr lang="zh-CN" altLang="en-US" sz="2000" i="1">
                                <a:latin typeface="Cambria Math" panose="02040503050406030204" pitchFamily="18" charset="0"/>
                              </a:rPr>
                              <m:t>𝜌</m:t>
                            </m:r>
                          </m:e>
                        </m:acc>
                      </m:e>
                      <m:sup>
                        <m:r>
                          <a:rPr lang="zh-CN" altLang="en-US" sz="2000" i="1">
                            <a:latin typeface="Cambria Math" panose="02040503050406030204" pitchFamily="18" charset="0"/>
                          </a:rPr>
                          <m:t>𝑗</m:t>
                        </m:r>
                      </m:sup>
                    </m:sSup>
                    <m:r>
                      <a:rPr lang="zh-CN" altLang="en-US" sz="2000">
                        <a:latin typeface="Cambria Math" panose="02040503050406030204" pitchFamily="18" charset="0"/>
                      </a:rPr>
                      <m:t>(</m:t>
                    </m:r>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r>
                      <a:rPr lang="zh-CN" altLang="en-US" sz="2000">
                        <a:latin typeface="Cambria Math" panose="02040503050406030204" pitchFamily="18" charset="0"/>
                      </a:rPr>
                      <m:t>)</m:t>
                    </m:r>
                  </m:oMath>
                </a14:m>
                <a:r>
                  <a:rPr lang="en-US" altLang="zh-CN" sz="2000" dirty="0"/>
                  <a:t>)</a:t>
                </a:r>
                <a:endParaRPr lang="zh-CN" altLang="en-US" sz="2000" dirty="0"/>
              </a:p>
            </p:txBody>
          </p:sp>
        </mc:Choice>
        <mc:Fallback xmlns="">
          <p:sp>
            <p:nvSpPr>
              <p:cNvPr id="5" name="矩形 4"/>
              <p:cNvSpPr>
                <a:spLocks noRot="1" noChangeAspect="1" noMove="1" noResize="1" noEditPoints="1" noAdjustHandles="1" noChangeArrowheads="1" noChangeShapeType="1" noTextEdit="1"/>
              </p:cNvSpPr>
              <p:nvPr/>
            </p:nvSpPr>
            <p:spPr>
              <a:xfrm>
                <a:off x="5116408" y="1539623"/>
                <a:ext cx="4123501" cy="528606"/>
              </a:xfrm>
              <a:prstGeom prst="rect">
                <a:avLst/>
              </a:prstGeom>
              <a:blipFill rotWithShape="0">
                <a:blip r:embed="rId3"/>
                <a:stretch>
                  <a:fillRect r="-591" b="-69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088644" y="1991900"/>
                <a:ext cx="4059637" cy="4730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sz="2000" i="1">
                              <a:latin typeface="Cambria Math"/>
                            </a:rPr>
                          </m:ctrlPr>
                        </m:dPr>
                        <m:e>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𝜑</m:t>
                              </m:r>
                            </m:e>
                            <m:sub>
                              <m:r>
                                <a:rPr lang="zh-CN" altLang="en-US" sz="2000" i="1">
                                  <a:latin typeface="Cambria Math" panose="02040503050406030204" pitchFamily="18" charset="0"/>
                                </a:rPr>
                                <m:t>𝐺𝑁𝑆𝑆</m:t>
                              </m:r>
                            </m:sub>
                            <m:sup>
                              <m:r>
                                <a:rPr lang="zh-CN" altLang="en-US" sz="2000" i="1">
                                  <a:latin typeface="Cambria Math" panose="02040503050406030204" pitchFamily="18" charset="0"/>
                                </a:rPr>
                                <m:t>𝑗</m:t>
                              </m:r>
                            </m:sup>
                          </m:sSubSup>
                          <m:r>
                            <a:rPr lang="zh-CN" altLang="en-US" sz="2000">
                              <a:latin typeface="Cambria Math" panose="02040503050406030204" pitchFamily="18" charset="0"/>
                            </a:rPr>
                            <m:t>=</m:t>
                          </m:r>
                          <m:r>
                            <a:rPr lang="zh-CN" altLang="en-US" sz="2000">
                              <a:latin typeface="Cambria Math" panose="02040503050406030204" pitchFamily="18" charset="0"/>
                            </a:rPr>
                            <m:t>𝛻</m:t>
                          </m:r>
                          <m:r>
                            <a:rPr lang="zh-CN" altLang="en-US" sz="2000">
                              <a:latin typeface="Cambria Math" panose="02040503050406030204" pitchFamily="18" charset="0"/>
                            </a:rPr>
                            <m:t>∆</m:t>
                          </m:r>
                          <m:sSup>
                            <m:sSupPr>
                              <m:ctrlPr>
                                <a:rPr lang="zh-CN" altLang="en-US" sz="2000" i="1">
                                  <a:latin typeface="Cambria Math"/>
                                </a:rPr>
                              </m:ctrlPr>
                            </m:sSupPr>
                            <m:e>
                              <m:acc>
                                <m:accPr>
                                  <m:chr m:val="̃"/>
                                  <m:ctrlPr>
                                    <a:rPr lang="zh-CN" altLang="en-US" sz="2000" i="1">
                                      <a:latin typeface="Cambria Math"/>
                                    </a:rPr>
                                  </m:ctrlPr>
                                </m:accPr>
                                <m:e>
                                  <m:r>
                                    <a:rPr lang="zh-CN" altLang="en-US" sz="2000" i="1">
                                      <a:latin typeface="Cambria Math" panose="02040503050406030204" pitchFamily="18" charset="0"/>
                                    </a:rPr>
                                    <m:t>𝜑</m:t>
                                  </m:r>
                                </m:e>
                              </m:acc>
                            </m:e>
                            <m:sup>
                              <m:r>
                                <a:rPr lang="zh-CN" altLang="en-US" sz="2000" i="1">
                                  <a:latin typeface="Cambria Math" panose="02040503050406030204" pitchFamily="18" charset="0"/>
                                </a:rPr>
                                <m:t>𝑗</m:t>
                              </m:r>
                            </m:sup>
                          </m:s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sub>
                              </m:sSub>
                            </m:e>
                          </m:d>
                          <m:r>
                            <a:rPr lang="zh-CN" altLang="en-US" sz="2000">
                              <a:latin typeface="Cambria Math" panose="02040503050406030204" pitchFamily="18" charset="0"/>
                            </a:rPr>
                            <m:t>−</m:t>
                          </m:r>
                          <m:r>
                            <a:rPr lang="zh-CN" altLang="en-US" sz="2000">
                              <a:latin typeface="Cambria Math" panose="02040503050406030204" pitchFamily="18" charset="0"/>
                            </a:rPr>
                            <m:t>𝛻</m:t>
                          </m:r>
                          <m:r>
                            <a:rPr lang="zh-CN" altLang="en-US" sz="2000">
                              <a:latin typeface="Cambria Math" panose="02040503050406030204" pitchFamily="18" charset="0"/>
                            </a:rPr>
                            <m:t>∆</m:t>
                          </m:r>
                          <m:sSup>
                            <m:sSupPr>
                              <m:ctrlPr>
                                <a:rPr lang="zh-CN" altLang="en-US" sz="2000" i="1">
                                  <a:latin typeface="Cambria Math"/>
                                </a:rPr>
                              </m:ctrlPr>
                            </m:sSupPr>
                            <m:e>
                              <m:acc>
                                <m:accPr>
                                  <m:chr m:val="̃"/>
                                  <m:ctrlPr>
                                    <a:rPr lang="zh-CN" altLang="en-US" sz="2000" i="1">
                                      <a:latin typeface="Cambria Math"/>
                                    </a:rPr>
                                  </m:ctrlPr>
                                </m:accPr>
                                <m:e>
                                  <m:r>
                                    <a:rPr lang="zh-CN" altLang="en-US" sz="2000" i="1">
                                      <a:latin typeface="Cambria Math" panose="02040503050406030204" pitchFamily="18" charset="0"/>
                                    </a:rPr>
                                    <m:t>𝜑</m:t>
                                  </m:r>
                                </m:e>
                              </m:acc>
                            </m:e>
                            <m:sup>
                              <m:r>
                                <a:rPr lang="zh-CN" altLang="en-US" sz="2000" i="1">
                                  <a:latin typeface="Cambria Math" panose="02040503050406030204" pitchFamily="18" charset="0"/>
                                </a:rPr>
                                <m:t>𝑗</m:t>
                              </m:r>
                            </m:sup>
                          </m:sSup>
                          <m:r>
                            <a:rPr lang="zh-CN" altLang="en-US" sz="2000">
                              <a:latin typeface="Cambria Math" panose="02040503050406030204" pitchFamily="18" charset="0"/>
                            </a:rPr>
                            <m:t>(</m:t>
                          </m:r>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d>
                    </m:oMath>
                  </m:oMathPara>
                </a14:m>
                <a:endParaRPr lang="zh-CN" altLang="en-US" sz="2000" dirty="0"/>
              </a:p>
            </p:txBody>
          </p:sp>
        </mc:Choice>
        <mc:Fallback xmlns="">
          <p:sp>
            <p:nvSpPr>
              <p:cNvPr id="6" name="矩形 5"/>
              <p:cNvSpPr>
                <a:spLocks noRot="1" noChangeAspect="1" noMove="1" noResize="1" noEditPoints="1" noAdjustHandles="1" noChangeArrowheads="1" noChangeShapeType="1" noTextEdit="1"/>
              </p:cNvSpPr>
              <p:nvPr/>
            </p:nvSpPr>
            <p:spPr>
              <a:xfrm>
                <a:off x="5088644" y="1991900"/>
                <a:ext cx="4059637" cy="473078"/>
              </a:xfrm>
              <a:prstGeom prst="rect">
                <a:avLst/>
              </a:prstGeom>
              <a:blipFill rotWithShape="0">
                <a:blip r:embed="rId4"/>
                <a:stretch>
                  <a:fillRect t="-138961" r="-16967" b="-2168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5106110" y="2471084"/>
                <a:ext cx="2804166" cy="469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𝐷</m:t>
                      </m:r>
                      <m:sSup>
                        <m:sSupPr>
                          <m:ctrlPr>
                            <a:rPr lang="zh-CN" altLang="en-US" sz="2000" i="1">
                              <a:latin typeface="Cambria Math"/>
                            </a:rPr>
                          </m:ctrlPr>
                        </m:sSupPr>
                        <m:e>
                          <m:r>
                            <a:rPr lang="zh-CN" altLang="en-US" sz="2000" i="1">
                              <a:latin typeface="Cambria Math" panose="02040503050406030204" pitchFamily="18" charset="0"/>
                            </a:rPr>
                            <m:t>𝑇</m:t>
                          </m:r>
                        </m:e>
                        <m:sup>
                          <m:r>
                            <a:rPr lang="zh-CN" altLang="en-US" sz="2000" i="1">
                              <a:latin typeface="Cambria Math" panose="02040503050406030204" pitchFamily="18" charset="0"/>
                            </a:rPr>
                            <m:t>𝑗</m:t>
                          </m:r>
                        </m:sup>
                      </m:sSup>
                      <m:r>
                        <a:rPr lang="zh-CN" altLang="en-US" sz="2000">
                          <a:latin typeface="Cambria Math" panose="02040503050406030204" pitchFamily="18" charset="0"/>
                        </a:rPr>
                        <m:t>=</m:t>
                      </m:r>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𝜑</m:t>
                          </m:r>
                        </m:e>
                        <m:sub>
                          <m:r>
                            <a:rPr lang="zh-CN" altLang="en-US" sz="2000" i="1">
                              <a:latin typeface="Cambria Math" panose="02040503050406030204" pitchFamily="18" charset="0"/>
                            </a:rPr>
                            <m:t>𝐺𝑁𝑆𝑆</m:t>
                          </m:r>
                        </m:sub>
                        <m:sup>
                          <m:r>
                            <a:rPr lang="zh-CN" altLang="en-US" sz="2000" i="1">
                              <a:latin typeface="Cambria Math" panose="02040503050406030204" pitchFamily="18" charset="0"/>
                            </a:rPr>
                            <m:t>𝑗</m:t>
                          </m:r>
                        </m:sup>
                      </m:sSubSup>
                      <m:r>
                        <a:rPr lang="zh-CN" altLang="en-US" sz="2000">
                          <a:latin typeface="Cambria Math" panose="02040503050406030204" pitchFamily="18" charset="0"/>
                        </a:rPr>
                        <m:t>−</m:t>
                      </m:r>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𝜑</m:t>
                          </m:r>
                        </m:e>
                        <m:sub>
                          <m:r>
                            <a:rPr lang="zh-CN" altLang="en-US" sz="2000" i="1">
                              <a:latin typeface="Cambria Math" panose="02040503050406030204" pitchFamily="18" charset="0"/>
                            </a:rPr>
                            <m:t>𝐼𝑁𝑆</m:t>
                          </m:r>
                        </m:sub>
                        <m:sup>
                          <m:r>
                            <a:rPr lang="zh-CN" altLang="en-US" sz="2000" i="1">
                              <a:latin typeface="Cambria Math" panose="02040503050406030204" pitchFamily="18" charset="0"/>
                            </a:rPr>
                            <m:t>𝑗</m:t>
                          </m:r>
                        </m:sup>
                      </m:sSubSup>
                    </m:oMath>
                  </m:oMathPara>
                </a14:m>
                <a:endParaRPr lang="zh-CN"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5106110" y="2471084"/>
                <a:ext cx="2804166" cy="469872"/>
              </a:xfrm>
              <a:prstGeom prst="rect">
                <a:avLst/>
              </a:prstGeom>
              <a:blipFill rotWithShape="0">
                <a:blip r:embed="rId5"/>
                <a:stretch>
                  <a:fillRect b="-5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1754332" y="3963731"/>
                <a:ext cx="8598667" cy="636585"/>
              </a:xfrm>
              <a:prstGeom prst="rect">
                <a:avLst/>
              </a:prstGeom>
            </p:spPr>
            <p:txBody>
              <a:bodyPr wrap="square">
                <a:spAutoFit/>
              </a:bodyPr>
              <a:lstStyle/>
              <a:p>
                <a14:m>
                  <m:oMath xmlns:m="http://schemas.openxmlformats.org/officeDocument/2006/math">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𝜑</m:t>
                        </m:r>
                      </m:e>
                      <m:sub>
                        <m:r>
                          <a:rPr lang="zh-CN" altLang="en-US" sz="2000" i="1">
                            <a:latin typeface="Cambria Math" panose="02040503050406030204" pitchFamily="18" charset="0"/>
                          </a:rPr>
                          <m:t>𝐼𝑁𝑆</m:t>
                        </m:r>
                      </m:sub>
                      <m:sup>
                        <m:r>
                          <a:rPr lang="zh-CN" altLang="en-US" sz="2000" i="1">
                            <a:latin typeface="Cambria Math" panose="02040503050406030204" pitchFamily="18" charset="0"/>
                          </a:rPr>
                          <m:t>𝑗</m:t>
                        </m:r>
                      </m:sup>
                    </m:sSubSup>
                  </m:oMath>
                </a14:m>
                <a:r>
                  <a:rPr lang="zh-CN" altLang="en-US" sz="2000" dirty="0"/>
                  <a:t> </a:t>
                </a:r>
                <a14:m>
                  <m:oMath xmlns:m="http://schemas.openxmlformats.org/officeDocument/2006/math">
                    <m:r>
                      <a:rPr lang="zh-CN" altLang="en-US" sz="2000">
                        <a:latin typeface="Cambria Math" panose="02040503050406030204" pitchFamily="18" charset="0"/>
                      </a:rPr>
                      <m:t>=</m:t>
                    </m:r>
                    <m:f>
                      <m:fPr>
                        <m:ctrlPr>
                          <a:rPr lang="zh-CN" altLang="en-US" sz="2000" i="1">
                            <a:latin typeface="Cambria Math"/>
                          </a:rPr>
                        </m:ctrlPr>
                      </m:fPr>
                      <m:num>
                        <m:r>
                          <a:rPr lang="zh-CN" altLang="en-US" sz="2000">
                            <a:latin typeface="Cambria Math" panose="02040503050406030204" pitchFamily="18" charset="0"/>
                          </a:rPr>
                          <m:t>1</m:t>
                        </m:r>
                      </m:num>
                      <m:den>
                        <m:r>
                          <a:rPr lang="zh-CN" altLang="en-US" sz="2000" i="1">
                            <a:latin typeface="Cambria Math" panose="02040503050406030204" pitchFamily="18" charset="0"/>
                          </a:rPr>
                          <m:t>𝜆</m:t>
                        </m:r>
                      </m:den>
                    </m:f>
                    <m:d>
                      <m:dPr>
                        <m:ctrlPr>
                          <a:rPr lang="zh-CN" altLang="en-US" sz="2000" i="1">
                            <a:latin typeface="Cambria Math"/>
                          </a:rPr>
                        </m:ctrlPr>
                      </m:dPr>
                      <m:e>
                        <m:d>
                          <m:dPr>
                            <m:ctrlPr>
                              <a:rPr lang="zh-CN" altLang="en-US" sz="2000" i="1">
                                <a:latin typeface="Cambria Math"/>
                              </a:rPr>
                            </m:ctrlPr>
                          </m:dPr>
                          <m:e>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𝑗</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sub>
                                </m:sSub>
                              </m:e>
                            </m:d>
                            <m:r>
                              <a:rPr lang="zh-CN" altLang="en-US" sz="2000">
                                <a:latin typeface="Cambria Math" panose="02040503050406030204" pitchFamily="18" charset="0"/>
                              </a:rPr>
                              <m:t>−</m:t>
                            </m:r>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𝑗</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d>
                          </m:e>
                        </m:d>
                        <m:r>
                          <a:rPr lang="zh-CN" altLang="en-US" sz="2000">
                            <a:latin typeface="Cambria Math" panose="02040503050406030204" pitchFamily="18" charset="0"/>
                          </a:rPr>
                          <m:t>−</m:t>
                        </m:r>
                        <m:d>
                          <m:dPr>
                            <m:ctrlPr>
                              <a:rPr lang="zh-CN" altLang="en-US" sz="2000" i="1">
                                <a:latin typeface="Cambria Math"/>
                              </a:rPr>
                            </m:ctrlPr>
                          </m:dPr>
                          <m:e>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𝑖</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sub>
                                </m:sSub>
                              </m:e>
                            </m:d>
                            <m:r>
                              <a:rPr lang="zh-CN" altLang="en-US" sz="2000">
                                <a:latin typeface="Cambria Math" panose="02040503050406030204" pitchFamily="18" charset="0"/>
                              </a:rPr>
                              <m:t>−</m:t>
                            </m:r>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𝑖</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d>
                          </m:e>
                        </m:d>
                        <m:r>
                          <a:rPr lang="zh-CN" altLang="en-US" sz="2000">
                            <a:latin typeface="Cambria Math" panose="02040503050406030204" pitchFamily="18" charset="0"/>
                          </a:rPr>
                          <m:t>+</m:t>
                        </m:r>
                        <m:r>
                          <m:rPr>
                            <m:sty m:val="p"/>
                          </m:rPr>
                          <a:rPr lang="zh-CN" altLang="en-US" sz="2000" smtClean="0">
                            <a:solidFill>
                              <a:srgbClr val="FF0000"/>
                            </a:solidFill>
                            <a:latin typeface="Cambria Math" panose="02040503050406030204" pitchFamily="18" charset="0"/>
                          </a:rPr>
                          <m:t>Ο</m:t>
                        </m:r>
                        <m:d>
                          <m:dPr>
                            <m:ctrlPr>
                              <a:rPr lang="zh-CN" altLang="en-US" sz="2000" i="1">
                                <a:solidFill>
                                  <a:srgbClr val="FF0000"/>
                                </a:solidFill>
                                <a:latin typeface="Cambria Math"/>
                              </a:rPr>
                            </m:ctrlPr>
                          </m:dPr>
                          <m:e>
                            <m:r>
                              <a:rPr lang="zh-CN" altLang="en-US" sz="2000">
                                <a:solidFill>
                                  <a:srgbClr val="FF0000"/>
                                </a:solidFill>
                                <a:latin typeface="Cambria Math" panose="02040503050406030204" pitchFamily="18" charset="0"/>
                              </a:rPr>
                              <m:t>𝛻</m:t>
                            </m:r>
                            <m:r>
                              <a:rPr lang="zh-CN" altLang="en-US" sz="2000">
                                <a:solidFill>
                                  <a:srgbClr val="FF0000"/>
                                </a:solidFill>
                                <a:latin typeface="Cambria Math" panose="02040503050406030204" pitchFamily="18" charset="0"/>
                              </a:rPr>
                              <m:t>∆</m:t>
                            </m:r>
                            <m:sSub>
                              <m:sSubPr>
                                <m:ctrlPr>
                                  <a:rPr lang="zh-CN" altLang="en-US" sz="2000" i="1">
                                    <a:solidFill>
                                      <a:srgbClr val="FF0000"/>
                                    </a:solidFill>
                                    <a:latin typeface="Cambria Math"/>
                                  </a:rPr>
                                </m:ctrlPr>
                              </m:sSubPr>
                              <m:e>
                                <m:r>
                                  <m:rPr>
                                    <m:sty m:val="p"/>
                                  </m:rPr>
                                  <a:rPr lang="zh-CN" altLang="en-US" sz="2000">
                                    <a:solidFill>
                                      <a:srgbClr val="FF0000"/>
                                    </a:solidFill>
                                    <a:latin typeface="Cambria Math" panose="02040503050406030204" pitchFamily="18" charset="0"/>
                                  </a:rPr>
                                  <m:t>ρ</m:t>
                                </m:r>
                              </m:e>
                              <m:sub>
                                <m:r>
                                  <m:rPr>
                                    <m:sty m:val="p"/>
                                  </m:rPr>
                                  <a:rPr lang="zh-CN" altLang="en-US" sz="2000">
                                    <a:solidFill>
                                      <a:srgbClr val="FF0000"/>
                                    </a:solidFill>
                                    <a:latin typeface="Cambria Math" panose="02040503050406030204" pitchFamily="18" charset="0"/>
                                  </a:rPr>
                                  <m:t>b</m:t>
                                </m:r>
                              </m:sub>
                            </m:sSub>
                            <m:d>
                              <m:dPr>
                                <m:ctrlPr>
                                  <a:rPr lang="zh-CN" altLang="en-US" sz="2000" i="1">
                                    <a:solidFill>
                                      <a:srgbClr val="FF0000"/>
                                    </a:solidFill>
                                    <a:latin typeface="Cambria Math"/>
                                  </a:rPr>
                                </m:ctrlPr>
                              </m:dPr>
                              <m:e>
                                <m:sSub>
                                  <m:sSubPr>
                                    <m:ctrlPr>
                                      <a:rPr lang="zh-CN" altLang="en-US" sz="2000" i="1">
                                        <a:solidFill>
                                          <a:srgbClr val="FF0000"/>
                                        </a:solidFill>
                                        <a:latin typeface="Cambria Math"/>
                                      </a:rPr>
                                    </m:ctrlPr>
                                  </m:sSubPr>
                                  <m:e>
                                    <m:r>
                                      <a:rPr lang="zh-CN" altLang="en-US" sz="2000" i="1">
                                        <a:solidFill>
                                          <a:srgbClr val="FF0000"/>
                                        </a:solidFill>
                                        <a:latin typeface="Cambria Math" panose="02040503050406030204" pitchFamily="18" charset="0"/>
                                      </a:rPr>
                                      <m:t>𝑡</m:t>
                                    </m:r>
                                  </m:e>
                                  <m:sub>
                                    <m:r>
                                      <a:rPr lang="zh-CN" altLang="en-US" sz="2000" i="1">
                                        <a:solidFill>
                                          <a:srgbClr val="FF0000"/>
                                        </a:solidFill>
                                        <a:latin typeface="Cambria Math" panose="02040503050406030204" pitchFamily="18" charset="0"/>
                                      </a:rPr>
                                      <m:t>𝑘</m:t>
                                    </m:r>
                                  </m:sub>
                                </m:sSub>
                                <m:r>
                                  <a:rPr lang="zh-CN" altLang="en-US" sz="2000">
                                    <a:solidFill>
                                      <a:srgbClr val="FF0000"/>
                                    </a:solidFill>
                                    <a:latin typeface="Cambria Math" panose="02040503050406030204" pitchFamily="18" charset="0"/>
                                  </a:rPr>
                                  <m:t>,</m:t>
                                </m:r>
                                <m:sSub>
                                  <m:sSubPr>
                                    <m:ctrlPr>
                                      <a:rPr lang="zh-CN" altLang="en-US" sz="2000" i="1">
                                        <a:solidFill>
                                          <a:srgbClr val="FF0000"/>
                                        </a:solidFill>
                                        <a:latin typeface="Cambria Math"/>
                                      </a:rPr>
                                    </m:ctrlPr>
                                  </m:sSubPr>
                                  <m:e>
                                    <m:r>
                                      <a:rPr lang="zh-CN" altLang="en-US" sz="2000" i="1">
                                        <a:solidFill>
                                          <a:srgbClr val="FF0000"/>
                                        </a:solidFill>
                                        <a:latin typeface="Cambria Math" panose="02040503050406030204" pitchFamily="18" charset="0"/>
                                      </a:rPr>
                                      <m:t>𝑡</m:t>
                                    </m:r>
                                  </m:e>
                                  <m:sub>
                                    <m:r>
                                      <a:rPr lang="zh-CN" altLang="en-US" sz="2000" i="1">
                                        <a:solidFill>
                                          <a:srgbClr val="FF0000"/>
                                        </a:solidFill>
                                        <a:latin typeface="Cambria Math" panose="02040503050406030204" pitchFamily="18" charset="0"/>
                                      </a:rPr>
                                      <m:t>𝑘</m:t>
                                    </m:r>
                                    <m:r>
                                      <a:rPr lang="zh-CN" altLang="en-US" sz="2000">
                                        <a:solidFill>
                                          <a:srgbClr val="FF0000"/>
                                        </a:solidFill>
                                        <a:latin typeface="Cambria Math" panose="02040503050406030204" pitchFamily="18" charset="0"/>
                                      </a:rPr>
                                      <m:t>−1</m:t>
                                    </m:r>
                                  </m:sub>
                                </m:sSub>
                              </m:e>
                            </m:d>
                          </m:e>
                        </m:d>
                      </m:e>
                    </m:d>
                  </m:oMath>
                </a14:m>
                <a:endParaRPr lang="zh-CN" altLang="en-US" sz="2000" dirty="0"/>
              </a:p>
            </p:txBody>
          </p:sp>
        </mc:Choice>
        <mc:Fallback xmlns="">
          <p:sp>
            <p:nvSpPr>
              <p:cNvPr id="10" name="矩形 9"/>
              <p:cNvSpPr>
                <a:spLocks noRot="1" noChangeAspect="1" noMove="1" noResize="1" noEditPoints="1" noAdjustHandles="1" noChangeArrowheads="1" noChangeShapeType="1" noTextEdit="1"/>
              </p:cNvSpPr>
              <p:nvPr/>
            </p:nvSpPr>
            <p:spPr>
              <a:xfrm>
                <a:off x="1754332" y="3963731"/>
                <a:ext cx="8598667" cy="636585"/>
              </a:xfrm>
              <a:prstGeom prst="rect">
                <a:avLst/>
              </a:prstGeom>
              <a:blipFill rotWithShape="0">
                <a:blip r:embed="rId6"/>
                <a:stretch>
                  <a:fillRect/>
                </a:stretch>
              </a:blipFill>
            </p:spPr>
            <p:txBody>
              <a:bodyPr/>
              <a:lstStyle/>
              <a:p>
                <a:r>
                  <a:rPr lang="zh-CN" altLang="en-US">
                    <a:noFill/>
                  </a:rPr>
                  <a:t> </a:t>
                </a:r>
              </a:p>
            </p:txBody>
          </p:sp>
        </mc:Fallback>
      </mc:AlternateContent>
      <p:sp>
        <p:nvSpPr>
          <p:cNvPr id="8" name="文本框 7"/>
          <p:cNvSpPr txBox="1"/>
          <p:nvPr/>
        </p:nvSpPr>
        <p:spPr>
          <a:xfrm>
            <a:off x="1181332" y="1589999"/>
            <a:ext cx="4031873" cy="461665"/>
          </a:xfrm>
          <a:prstGeom prst="rect">
            <a:avLst/>
          </a:prstGeom>
          <a:noFill/>
        </p:spPr>
        <p:txBody>
          <a:bodyPr wrap="none" rtlCol="0">
            <a:spAutoFit/>
          </a:bodyPr>
          <a:lstStyle/>
          <a:p>
            <a:r>
              <a:rPr lang="en-US" altLang="zh-CN" sz="2400" dirty="0">
                <a:latin typeface="宋体" panose="02010600030101010101" pitchFamily="2" charset="-122"/>
                <a:ea typeface="宋体" panose="02010600030101010101" pitchFamily="2" charset="-122"/>
              </a:rPr>
              <a:t>INS</a:t>
            </a:r>
            <a:r>
              <a:rPr lang="zh-CN" altLang="en-US" sz="2400" dirty="0">
                <a:latin typeface="宋体" panose="02010600030101010101" pitchFamily="2" charset="-122"/>
                <a:ea typeface="宋体" panose="02010600030101010101" pitchFamily="2" charset="-122"/>
              </a:rPr>
              <a:t>预测的历元间相位增量</a:t>
            </a:r>
            <a:r>
              <a:rPr lang="zh-CN" altLang="en-US" sz="2400" dirty="0"/>
              <a:t>：</a:t>
            </a:r>
          </a:p>
        </p:txBody>
      </p:sp>
      <p:sp>
        <p:nvSpPr>
          <p:cNvPr id="12" name="文本框 11"/>
          <p:cNvSpPr txBox="1"/>
          <p:nvPr/>
        </p:nvSpPr>
        <p:spPr>
          <a:xfrm>
            <a:off x="719667" y="1995799"/>
            <a:ext cx="4493538" cy="461665"/>
          </a:xfrm>
          <a:prstGeom prst="rect">
            <a:avLst/>
          </a:prstGeom>
          <a:noFill/>
        </p:spPr>
        <p:txBody>
          <a:bodyPr wrap="none" rtlCol="0">
            <a:spAutoFit/>
          </a:bodyPr>
          <a:lstStyle/>
          <a:p>
            <a:r>
              <a:rPr lang="zh-CN" altLang="en-US" sz="2400" dirty="0">
                <a:latin typeface="宋体" panose="02010600030101010101" pitchFamily="2" charset="-122"/>
                <a:ea typeface="宋体" panose="02010600030101010101" pitchFamily="2" charset="-122"/>
              </a:rPr>
              <a:t>接收机测量的历元间相位增量</a:t>
            </a:r>
            <a:r>
              <a:rPr lang="zh-CN" altLang="en-US" sz="2400" dirty="0"/>
              <a:t>：</a:t>
            </a:r>
          </a:p>
        </p:txBody>
      </p:sp>
      <p:sp>
        <p:nvSpPr>
          <p:cNvPr id="13" name="文本框 12"/>
          <p:cNvSpPr txBox="1"/>
          <p:nvPr/>
        </p:nvSpPr>
        <p:spPr>
          <a:xfrm>
            <a:off x="2566327" y="2411496"/>
            <a:ext cx="2646878" cy="461665"/>
          </a:xfrm>
          <a:prstGeom prst="rect">
            <a:avLst/>
          </a:prstGeom>
          <a:noFill/>
        </p:spPr>
        <p:txBody>
          <a:bodyPr wrap="none" rtlCol="0">
            <a:spAutoFit/>
          </a:bodyPr>
          <a:lstStyle/>
          <a:p>
            <a:r>
              <a:rPr lang="zh-CN" altLang="en-US" sz="2400" dirty="0">
                <a:latin typeface="宋体" panose="02010600030101010101" pitchFamily="2" charset="-122"/>
                <a:ea typeface="宋体" panose="02010600030101010101" pitchFamily="2" charset="-122"/>
              </a:rPr>
              <a:t>周跳探测决策量</a:t>
            </a:r>
            <a:r>
              <a:rPr lang="zh-CN" altLang="en-US" sz="2400" dirty="0"/>
              <a:t>：</a:t>
            </a:r>
          </a:p>
        </p:txBody>
      </p:sp>
      <p:sp>
        <p:nvSpPr>
          <p:cNvPr id="14" name="文本框 13"/>
          <p:cNvSpPr txBox="1"/>
          <p:nvPr/>
        </p:nvSpPr>
        <p:spPr>
          <a:xfrm>
            <a:off x="1181332" y="3028478"/>
            <a:ext cx="8473295" cy="830997"/>
          </a:xfrm>
          <a:prstGeom prst="rect">
            <a:avLst/>
          </a:prstGeom>
          <a:solidFill>
            <a:srgbClr val="E7E7CB"/>
          </a:solidFill>
        </p:spPr>
        <p:txBody>
          <a:bodyPr wrap="square" rtlCol="0">
            <a:spAutoFit/>
          </a:bodyPr>
          <a:lstStyle/>
          <a:p>
            <a:pPr algn="ctr"/>
            <a:r>
              <a:rPr lang="zh-CN" altLang="en-US" sz="2400" dirty="0">
                <a:latin typeface="楷体" panose="02010609060101010101" pitchFamily="49" charset="-122"/>
                <a:ea typeface="楷体" panose="02010609060101010101" pitchFamily="49" charset="-122"/>
              </a:rPr>
              <a:t>由于载波相位的测量精度很高且历元间大气延迟误差可忽略</a:t>
            </a:r>
            <a:endParaRPr lang="en-US" altLang="zh-CN" sz="2400" dirty="0">
              <a:latin typeface="楷体" panose="02010609060101010101" pitchFamily="49" charset="-122"/>
              <a:ea typeface="楷体" panose="02010609060101010101" pitchFamily="49" charset="-122"/>
            </a:endParaRPr>
          </a:p>
          <a:p>
            <a:pPr algn="ctr"/>
            <a:r>
              <a:rPr lang="zh-CN" altLang="en-US" sz="2400" dirty="0">
                <a:latin typeface="楷体" panose="02010609060101010101" pitchFamily="49" charset="-122"/>
                <a:ea typeface="楷体" panose="02010609060101010101" pitchFamily="49" charset="-122"/>
              </a:rPr>
              <a:t>因此上式的误差主要由</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INS</a:t>
            </a:r>
            <a:r>
              <a:rPr lang="zh-CN" altLang="en-US" sz="2400" dirty="0">
                <a:latin typeface="楷体" panose="02010609060101010101" pitchFamily="49" charset="-122"/>
                <a:ea typeface="楷体" panose="02010609060101010101" pitchFamily="49" charset="-122"/>
              </a:rPr>
              <a:t>预测的相位增量项决定</a:t>
            </a:r>
          </a:p>
        </p:txBody>
      </p:sp>
      <mc:AlternateContent xmlns:mc="http://schemas.openxmlformats.org/markup-compatibility/2006" xmlns:a14="http://schemas.microsoft.com/office/drawing/2010/main">
        <mc:Choice Requires="a14">
          <p:sp>
            <p:nvSpPr>
              <p:cNvPr id="9" name="矩形 8"/>
              <p:cNvSpPr/>
              <p:nvPr/>
            </p:nvSpPr>
            <p:spPr>
              <a:xfrm>
                <a:off x="2493083" y="4776407"/>
                <a:ext cx="5251053" cy="15292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en-US" sz="2000" i="1">
                              <a:latin typeface="Cambria Math"/>
                            </a:rPr>
                          </m:ctrlPr>
                        </m:eqArrPr>
                        <m:e>
                          <m:r>
                            <a:rPr lang="zh-CN" altLang="en-US" sz="2000" i="1">
                              <a:latin typeface="Cambria Math" panose="02040503050406030204" pitchFamily="18" charset="0"/>
                            </a:rPr>
                            <m:t>𝛿</m:t>
                          </m:r>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𝑗</m:t>
                              </m:r>
                            </m:sup>
                          </m:sSubSup>
                          <m:r>
                            <a:rPr lang="zh-CN" altLang="en-US" sz="2000">
                              <a:latin typeface="Cambria Math" panose="02040503050406030204" pitchFamily="18" charset="0"/>
                            </a:rPr>
                            <m:t>&amp;=</m:t>
                          </m:r>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𝑗</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sub>
                              </m:sSub>
                            </m:e>
                          </m:d>
                          <m:r>
                            <a:rPr lang="zh-CN" altLang="en-US" sz="2000">
                              <a:latin typeface="Cambria Math" panose="02040503050406030204" pitchFamily="18" charset="0"/>
                            </a:rPr>
                            <m:t>−</m:t>
                          </m:r>
                          <m:sSubSup>
                            <m:sSubSupPr>
                              <m:ctrlPr>
                                <a:rPr lang="zh-CN" altLang="en-US" sz="2000" i="1">
                                  <a:latin typeface="Cambria Math"/>
                                </a:rPr>
                              </m:ctrlPr>
                            </m:sSubSupPr>
                            <m:e>
                              <m:r>
                                <a:rPr lang="zh-CN" altLang="en-US" sz="2000" i="1">
                                  <a:latin typeface="Cambria Math" panose="02040503050406030204" pitchFamily="18" charset="0"/>
                                </a:rPr>
                                <m:t>𝜌</m:t>
                              </m:r>
                            </m:e>
                            <m:sub>
                              <m:r>
                                <a:rPr lang="zh-CN" altLang="en-US" sz="2000" i="1">
                                  <a:latin typeface="Cambria Math" panose="02040503050406030204" pitchFamily="18" charset="0"/>
                                </a:rPr>
                                <m:t>𝑟</m:t>
                              </m:r>
                            </m:sub>
                            <m:sup>
                              <m:r>
                                <a:rPr lang="zh-CN" altLang="en-US" sz="2000" i="1">
                                  <a:latin typeface="Cambria Math" panose="02040503050406030204" pitchFamily="18" charset="0"/>
                                </a:rPr>
                                <m:t>𝑗</m:t>
                              </m:r>
                            </m:sup>
                          </m:sSubSup>
                          <m:d>
                            <m:dPr>
                              <m:ctrlPr>
                                <a:rPr lang="zh-CN" altLang="en-US" sz="2000" i="1">
                                  <a:latin typeface="Cambria Math"/>
                                </a:rPr>
                              </m:ctrlPr>
                            </m:dPr>
                            <m:e>
                              <m:sSub>
                                <m:sSubPr>
                                  <m:ctrlPr>
                                    <a:rPr lang="zh-CN" altLang="en-US" sz="2000" i="1">
                                      <a:latin typeface="Cambria Math"/>
                                    </a:rPr>
                                  </m:ctrlPr>
                                </m:sSubPr>
                                <m:e>
                                  <m:r>
                                    <a:rPr lang="zh-CN" altLang="en-US" sz="2000" i="1">
                                      <a:latin typeface="Cambria Math" panose="02040503050406030204" pitchFamily="18" charset="0"/>
                                    </a:rPr>
                                    <m:t>𝑡</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d>
                        </m:e>
                        <m:e>
                          <m:r>
                            <a:rPr lang="zh-CN" altLang="en-US" sz="2000">
                              <a:latin typeface="Cambria Math" panose="02040503050406030204" pitchFamily="18" charset="0"/>
                            </a:rPr>
                            <m:t>&amp;=</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𝒓</m:t>
                              </m:r>
                            </m:e>
                            <m:sub>
                              <m:r>
                                <a:rPr lang="zh-CN" altLang="en-US" sz="2000" i="1">
                                  <a:latin typeface="Cambria Math" panose="02040503050406030204" pitchFamily="18" charset="0"/>
                                </a:rPr>
                                <m:t>𝑘</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𝒓</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e>
                          <m:r>
                            <a:rPr lang="zh-CN" altLang="en-US" sz="2000">
                              <a:latin typeface="Cambria Math" panose="02040503050406030204" pitchFamily="18" charset="0"/>
                            </a:rPr>
                            <m:t>&amp;=</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sub>
                          </m:sSub>
                          <m:r>
                            <a:rPr lang="zh-CN" altLang="en-US" sz="2000">
                              <a:latin typeface="Cambria Math" panose="02040503050406030204" pitchFamily="18" charset="0"/>
                            </a:rPr>
                            <m:t>∙</m:t>
                          </m:r>
                          <m:d>
                            <m:dPr>
                              <m:ctrlPr>
                                <a:rPr lang="zh-CN" altLang="en-US" sz="2000" i="1">
                                  <a:latin typeface="Cambria Math"/>
                                </a:rPr>
                              </m:ctrlPr>
                            </m:dPr>
                            <m:e>
                              <m:sSub>
                                <m:sSubPr>
                                  <m:ctrlPr>
                                    <a:rPr lang="zh-CN" altLang="en-US" sz="2000" i="1">
                                      <a:latin typeface="Cambria Math"/>
                                    </a:rPr>
                                  </m:ctrlPr>
                                </m:sSubPr>
                                <m:e>
                                  <m:r>
                                    <a:rPr lang="zh-CN" altLang="en-US" sz="2000" b="1" i="1">
                                      <a:latin typeface="Cambria Math" panose="02040503050406030204" pitchFamily="18" charset="0"/>
                                    </a:rPr>
                                    <m:t>𝒓</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r>
                                <a:rPr lang="zh-CN" altLang="en-US" sz="2000">
                                  <a:latin typeface="Cambria Math" panose="02040503050406030204" pitchFamily="18" charset="0"/>
                                </a:rPr>
                                <m:t>−</m:t>
                              </m:r>
                              <m:r>
                                <a:rPr lang="zh-CN" altLang="en-US" sz="2000" i="1">
                                  <a:latin typeface="Cambria Math" panose="02040503050406030204" pitchFamily="18" charset="0"/>
                                </a:rPr>
                                <m:t>𝑑</m:t>
                              </m:r>
                              <m:sSub>
                                <m:sSubPr>
                                  <m:ctrlPr>
                                    <a:rPr lang="zh-CN" altLang="en-US" sz="2000" i="1">
                                      <a:latin typeface="Cambria Math"/>
                                    </a:rPr>
                                  </m:ctrlPr>
                                </m:sSubPr>
                                <m:e>
                                  <m:r>
                                    <a:rPr lang="zh-CN" altLang="en-US" sz="2000" b="1" i="1">
                                      <a:latin typeface="Cambria Math" panose="02040503050406030204" pitchFamily="18" charset="0"/>
                                    </a:rPr>
                                    <m:t>𝑿</m:t>
                                  </m:r>
                                </m:e>
                                <m:sub>
                                  <m:r>
                                    <a:rPr lang="zh-CN" altLang="en-US" sz="2000" i="1">
                                      <a:latin typeface="Cambria Math" panose="02040503050406030204" pitchFamily="18" charset="0"/>
                                    </a:rPr>
                                    <m:t>𝑟</m:t>
                                  </m:r>
                                </m:sub>
                              </m:sSub>
                              <m:r>
                                <a:rPr lang="zh-CN" altLang="en-US" sz="2000">
                                  <a:latin typeface="Cambria Math" panose="02040503050406030204" pitchFamily="18" charset="0"/>
                                </a:rPr>
                                <m:t>+</m:t>
                              </m:r>
                              <m:r>
                                <a:rPr lang="zh-CN" altLang="en-US" sz="2000" i="1">
                                  <a:latin typeface="Cambria Math" panose="02040503050406030204" pitchFamily="18" charset="0"/>
                                </a:rPr>
                                <m:t>𝑑</m:t>
                              </m:r>
                              <m:sSup>
                                <m:sSupPr>
                                  <m:ctrlPr>
                                    <a:rPr lang="zh-CN" altLang="en-US" sz="2000" i="1">
                                      <a:latin typeface="Cambria Math"/>
                                    </a:rPr>
                                  </m:ctrlPr>
                                </m:sSupPr>
                                <m:e>
                                  <m:r>
                                    <a:rPr lang="zh-CN" altLang="en-US" sz="2000" b="1" i="1">
                                      <a:latin typeface="Cambria Math" panose="02040503050406030204" pitchFamily="18" charset="0"/>
                                    </a:rPr>
                                    <m:t>𝑿</m:t>
                                  </m:r>
                                </m:e>
                                <m:sup>
                                  <m:r>
                                    <a:rPr lang="zh-CN" altLang="en-US" sz="2000" i="1">
                                      <a:latin typeface="Cambria Math" panose="02040503050406030204" pitchFamily="18" charset="0"/>
                                    </a:rPr>
                                    <m:t>𝑗</m:t>
                                  </m:r>
                                </m:sup>
                              </m:sSup>
                            </m:e>
                          </m:d>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𝒓</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e>
                          <m:r>
                            <a:rPr lang="zh-CN" altLang="en-US" sz="2000">
                              <a:latin typeface="Cambria Math" panose="02040503050406030204" pitchFamily="18" charset="0"/>
                            </a:rPr>
                            <m:t>&amp;=</m:t>
                          </m:r>
                          <m:d>
                            <m:dPr>
                              <m:ctrlPr>
                                <a:rPr lang="zh-CN" altLang="en-US" sz="2000" i="1">
                                  <a:latin typeface="Cambria Math"/>
                                </a:rPr>
                              </m:ctrlPr>
                            </m:dPr>
                            <m:e>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r>
                                    <a:rPr lang="zh-CN" altLang="en-US" sz="2000">
                                      <a:latin typeface="Cambria Math" panose="02040503050406030204" pitchFamily="18" charset="0"/>
                                    </a:rPr>
                                    <m:t>−1</m:t>
                                  </m:r>
                                </m:sub>
                              </m:sSub>
                            </m:e>
                          </m:d>
                          <m:r>
                            <a:rPr lang="zh-CN" altLang="en-US" sz="2000">
                              <a:latin typeface="Cambria Math" panose="02040503050406030204" pitchFamily="18" charset="0"/>
                            </a:rPr>
                            <m:t>∙</m:t>
                          </m:r>
                          <m:sSub>
                            <m:sSubPr>
                              <m:ctrlPr>
                                <a:rPr lang="zh-CN" altLang="en-US" sz="2000" i="1" smtClean="0">
                                  <a:solidFill>
                                    <a:srgbClr val="FF0000"/>
                                  </a:solidFill>
                                  <a:latin typeface="Cambria Math"/>
                                </a:rPr>
                              </m:ctrlPr>
                            </m:sSubPr>
                            <m:e>
                              <m:r>
                                <a:rPr lang="zh-CN" altLang="en-US" sz="2000" b="1" i="1">
                                  <a:solidFill>
                                    <a:srgbClr val="FF0000"/>
                                  </a:solidFill>
                                  <a:latin typeface="Cambria Math" panose="02040503050406030204" pitchFamily="18" charset="0"/>
                                </a:rPr>
                                <m:t>𝒓</m:t>
                              </m:r>
                            </m:e>
                            <m:sub>
                              <m:r>
                                <a:rPr lang="zh-CN" altLang="en-US" sz="2000" i="1">
                                  <a:solidFill>
                                    <a:srgbClr val="FF0000"/>
                                  </a:solidFill>
                                  <a:latin typeface="Cambria Math" panose="02040503050406030204" pitchFamily="18" charset="0"/>
                                </a:rPr>
                                <m:t>𝑘</m:t>
                              </m:r>
                              <m:r>
                                <a:rPr lang="zh-CN" altLang="en-US" sz="2000">
                                  <a:solidFill>
                                    <a:srgbClr val="FF0000"/>
                                  </a:solidFill>
                                  <a:latin typeface="Cambria Math" panose="02040503050406030204" pitchFamily="18" charset="0"/>
                                </a:rPr>
                                <m:t>−1</m:t>
                              </m:r>
                            </m:sub>
                          </m:sSub>
                          <m:r>
                            <a:rPr lang="zh-CN" altLang="en-US" sz="2000">
                              <a:latin typeface="Cambria Math" panose="02040503050406030204" pitchFamily="18" charset="0"/>
                            </a:rPr>
                            <m:t>+</m:t>
                          </m:r>
                          <m:sSub>
                            <m:sSubPr>
                              <m:ctrlPr>
                                <a:rPr lang="zh-CN" altLang="en-US" sz="2000" i="1">
                                  <a:latin typeface="Cambria Math"/>
                                </a:rPr>
                              </m:ctrlPr>
                            </m:sSubPr>
                            <m:e>
                              <m:r>
                                <a:rPr lang="zh-CN" altLang="en-US" sz="2000" b="1" i="1">
                                  <a:latin typeface="Cambria Math" panose="02040503050406030204" pitchFamily="18" charset="0"/>
                                </a:rPr>
                                <m:t>𝒆</m:t>
                              </m:r>
                            </m:e>
                            <m:sub>
                              <m:r>
                                <a:rPr lang="zh-CN" altLang="en-US" sz="2000" i="1">
                                  <a:latin typeface="Cambria Math" panose="02040503050406030204" pitchFamily="18" charset="0"/>
                                </a:rPr>
                                <m:t>𝑘</m:t>
                              </m:r>
                            </m:sub>
                          </m:sSub>
                          <m:r>
                            <a:rPr lang="zh-CN" altLang="en-US" sz="2000">
                              <a:latin typeface="Cambria Math" panose="02040503050406030204" pitchFamily="18" charset="0"/>
                            </a:rPr>
                            <m:t>∙</m:t>
                          </m:r>
                          <m:d>
                            <m:dPr>
                              <m:ctrlPr>
                                <a:rPr lang="zh-CN" altLang="en-US" sz="2000" i="1">
                                  <a:latin typeface="Cambria Math"/>
                                </a:rPr>
                              </m:ctrlPr>
                            </m:dPr>
                            <m:e>
                              <m:r>
                                <a:rPr lang="zh-CN" altLang="en-US" sz="2000" i="1">
                                  <a:latin typeface="Cambria Math" panose="02040503050406030204" pitchFamily="18" charset="0"/>
                                </a:rPr>
                                <m:t>𝑑</m:t>
                              </m:r>
                              <m:sSup>
                                <m:sSupPr>
                                  <m:ctrlPr>
                                    <a:rPr lang="zh-CN" altLang="en-US" sz="2000" i="1">
                                      <a:latin typeface="Cambria Math"/>
                                    </a:rPr>
                                  </m:ctrlPr>
                                </m:sSupPr>
                                <m:e>
                                  <m:r>
                                    <a:rPr lang="zh-CN" altLang="en-US" sz="2000" b="1" i="1">
                                      <a:latin typeface="Cambria Math" panose="02040503050406030204" pitchFamily="18" charset="0"/>
                                    </a:rPr>
                                    <m:t>𝑿</m:t>
                                  </m:r>
                                </m:e>
                                <m:sup>
                                  <m:r>
                                    <a:rPr lang="zh-CN" altLang="en-US" sz="2000" i="1">
                                      <a:latin typeface="Cambria Math" panose="02040503050406030204" pitchFamily="18" charset="0"/>
                                    </a:rPr>
                                    <m:t>𝑗</m:t>
                                  </m:r>
                                </m:sup>
                              </m:sSup>
                              <m:r>
                                <a:rPr lang="zh-CN" altLang="en-US" sz="2000">
                                  <a:latin typeface="Cambria Math" panose="02040503050406030204" pitchFamily="18" charset="0"/>
                                </a:rPr>
                                <m:t>−</m:t>
                              </m:r>
                              <m:r>
                                <a:rPr lang="zh-CN" altLang="en-US" sz="2000" i="1">
                                  <a:latin typeface="Cambria Math" panose="02040503050406030204" pitchFamily="18" charset="0"/>
                                </a:rPr>
                                <m:t>𝑑</m:t>
                              </m:r>
                              <m:sSub>
                                <m:sSubPr>
                                  <m:ctrlPr>
                                    <a:rPr lang="zh-CN" altLang="en-US" sz="2000" i="1">
                                      <a:latin typeface="Cambria Math"/>
                                    </a:rPr>
                                  </m:ctrlPr>
                                </m:sSubPr>
                                <m:e>
                                  <m:r>
                                    <a:rPr lang="zh-CN" altLang="en-US" sz="2000" b="1" i="1">
                                      <a:latin typeface="Cambria Math" panose="02040503050406030204" pitchFamily="18" charset="0"/>
                                    </a:rPr>
                                    <m:t>𝑿</m:t>
                                  </m:r>
                                </m:e>
                                <m:sub>
                                  <m:r>
                                    <a:rPr lang="zh-CN" altLang="en-US" sz="2000" i="1">
                                      <a:latin typeface="Cambria Math" panose="02040503050406030204" pitchFamily="18" charset="0"/>
                                    </a:rPr>
                                    <m:t>𝑟</m:t>
                                  </m:r>
                                </m:sub>
                              </m:sSub>
                            </m:e>
                          </m:d>
                        </m:e>
                      </m:eqArr>
                    </m:oMath>
                  </m:oMathPara>
                </a14:m>
                <a:endParaRPr lang="zh-CN" altLang="en-US" sz="2000" dirty="0"/>
              </a:p>
            </p:txBody>
          </p:sp>
        </mc:Choice>
        <mc:Fallback xmlns="">
          <p:sp>
            <p:nvSpPr>
              <p:cNvPr id="9" name="矩形 8"/>
              <p:cNvSpPr>
                <a:spLocks noRot="1" noChangeAspect="1" noMove="1" noResize="1" noEditPoints="1" noAdjustHandles="1" noChangeArrowheads="1" noChangeShapeType="1" noTextEdit="1"/>
              </p:cNvSpPr>
              <p:nvPr/>
            </p:nvSpPr>
            <p:spPr>
              <a:xfrm>
                <a:off x="2493083" y="4776407"/>
                <a:ext cx="5251053" cy="1529265"/>
              </a:xfrm>
              <a:prstGeom prst="rect">
                <a:avLst/>
              </a:prstGeom>
              <a:blipFill rotWithShape="0">
                <a:blip r:embed="rId7"/>
                <a:stretch>
                  <a:fillRect/>
                </a:stretch>
              </a:blipFill>
            </p:spPr>
            <p:txBody>
              <a:bodyPr/>
              <a:lstStyle/>
              <a:p>
                <a:r>
                  <a:rPr lang="zh-CN" altLang="en-US">
                    <a:noFill/>
                  </a:rPr>
                  <a:t> </a:t>
                </a:r>
              </a:p>
            </p:txBody>
          </p:sp>
        </mc:Fallback>
      </mc:AlternateContent>
      <p:sp>
        <p:nvSpPr>
          <p:cNvPr id="11" name="文本框 10"/>
          <p:cNvSpPr txBox="1"/>
          <p:nvPr/>
        </p:nvSpPr>
        <p:spPr>
          <a:xfrm>
            <a:off x="8286506" y="4576352"/>
            <a:ext cx="1723549" cy="400110"/>
          </a:xfrm>
          <a:prstGeom prst="rect">
            <a:avLst/>
          </a:prstGeom>
          <a:noFill/>
        </p:spPr>
        <p:txBody>
          <a:bodyPr wrap="none" rtlCol="0">
            <a:spAutoFit/>
          </a:bodyPr>
          <a:lstStyle/>
          <a:p>
            <a:r>
              <a:rPr lang="zh-CN" altLang="en-US" sz="2000" dirty="0">
                <a:solidFill>
                  <a:srgbClr val="FF0000"/>
                </a:solidFill>
                <a:latin typeface="楷体" panose="02010609060101010101" pitchFamily="49" charset="-122"/>
                <a:ea typeface="楷体" panose="02010609060101010101" pitchFamily="49" charset="-122"/>
              </a:rPr>
              <a:t>基准站相关项</a:t>
            </a:r>
          </a:p>
        </p:txBody>
      </p:sp>
      <mc:AlternateContent xmlns:mc="http://schemas.openxmlformats.org/markup-compatibility/2006" xmlns:a14="http://schemas.microsoft.com/office/drawing/2010/main">
        <mc:Choice Requires="a14">
          <p:sp>
            <p:nvSpPr>
              <p:cNvPr id="18" name="矩形 17"/>
              <p:cNvSpPr/>
              <p:nvPr/>
            </p:nvSpPr>
            <p:spPr>
              <a:xfrm>
                <a:off x="8162590" y="5429132"/>
                <a:ext cx="2944139" cy="717889"/>
              </a:xfrm>
              <a:prstGeom prst="rect">
                <a:avLst/>
              </a:prstGeom>
            </p:spPr>
            <p:txBody>
              <a:bodyPr wrap="none">
                <a:spAutoFit/>
              </a:bodyPr>
              <a:lstStyle/>
              <a:p>
                <a14:m>
                  <m:oMath xmlns:m="http://schemas.openxmlformats.org/officeDocument/2006/math">
                    <m:r>
                      <a:rPr lang="en-US" altLang="zh-CN" sz="2000" i="1">
                        <a:latin typeface="Cambria Math" panose="02040503050406030204" pitchFamily="18" charset="0"/>
                      </a:rPr>
                      <m:t>𝑑</m:t>
                    </m:r>
                    <m:sSub>
                      <m:sSubPr>
                        <m:ctrlPr>
                          <a:rPr lang="zh-CN" altLang="zh-CN" sz="2000" b="1" i="1">
                            <a:latin typeface="Cambria Math"/>
                          </a:rPr>
                        </m:ctrlPr>
                      </m:sSubPr>
                      <m:e>
                        <m:r>
                          <a:rPr lang="en-US" altLang="zh-CN" sz="2000" b="1" i="1">
                            <a:latin typeface="Cambria Math" panose="02040503050406030204" pitchFamily="18" charset="0"/>
                          </a:rPr>
                          <m:t>𝑿</m:t>
                        </m:r>
                      </m:e>
                      <m:sub>
                        <m:r>
                          <a:rPr lang="en-US" altLang="zh-CN" sz="2000" i="1">
                            <a:latin typeface="Cambria Math" panose="02040503050406030204" pitchFamily="18" charset="0"/>
                          </a:rPr>
                          <m:t>𝑟</m:t>
                        </m:r>
                      </m:sub>
                    </m:sSub>
                  </m:oMath>
                </a14:m>
                <a:r>
                  <a:rPr lang="zh-CN" altLang="en-US" sz="2000" dirty="0">
                    <a:latin typeface="宋体" panose="02010600030101010101" pitchFamily="2" charset="-122"/>
                    <a:ea typeface="宋体" panose="02010600030101010101" pitchFamily="2" charset="-122"/>
                  </a:rPr>
                  <a:t>表示流动站位置增量</a:t>
                </a:r>
                <a:endParaRPr lang="en-US" altLang="zh-CN" sz="2000" dirty="0">
                  <a:latin typeface="宋体" panose="02010600030101010101" pitchFamily="2" charset="-122"/>
                  <a:ea typeface="宋体" panose="02010600030101010101" pitchFamily="2" charset="-122"/>
                </a:endParaRPr>
              </a:p>
              <a:p>
                <a14:m>
                  <m:oMath xmlns:m="http://schemas.openxmlformats.org/officeDocument/2006/math">
                    <m:r>
                      <a:rPr lang="en-US" altLang="zh-CN" sz="2000" i="1">
                        <a:latin typeface="Cambria Math" panose="02040503050406030204" pitchFamily="18" charset="0"/>
                      </a:rPr>
                      <m:t>𝑑</m:t>
                    </m:r>
                    <m:sSup>
                      <m:sSupPr>
                        <m:ctrlPr>
                          <a:rPr lang="zh-CN" altLang="zh-CN" sz="2000" b="1" i="1">
                            <a:latin typeface="Cambria Math"/>
                          </a:rPr>
                        </m:ctrlPr>
                      </m:sSupPr>
                      <m:e>
                        <m:r>
                          <a:rPr lang="en-US" altLang="zh-CN" sz="2000" b="1" i="1">
                            <a:latin typeface="Cambria Math" panose="02040503050406030204" pitchFamily="18" charset="0"/>
                          </a:rPr>
                          <m:t>𝑿</m:t>
                        </m:r>
                      </m:e>
                      <m:sup>
                        <m:r>
                          <a:rPr lang="en-US" altLang="zh-CN" sz="2000" i="1">
                            <a:latin typeface="Cambria Math" panose="02040503050406030204" pitchFamily="18" charset="0"/>
                          </a:rPr>
                          <m:t>𝑗</m:t>
                        </m:r>
                      </m:sup>
                    </m:sSup>
                  </m:oMath>
                </a14:m>
                <a:r>
                  <a:rPr lang="zh-CN" altLang="en-US" sz="2000" dirty="0">
                    <a:latin typeface="宋体" panose="02010600030101010101" pitchFamily="2" charset="-122"/>
                    <a:ea typeface="宋体" panose="02010600030101010101" pitchFamily="2" charset="-122"/>
                  </a:rPr>
                  <a:t>表示卫星的位置增量</a:t>
                </a:r>
                <a:endParaRPr lang="en-US" altLang="zh-CN" sz="2000" dirty="0">
                  <a:latin typeface="宋体" panose="02010600030101010101" pitchFamily="2" charset="-122"/>
                  <a:ea typeface="宋体" panose="02010600030101010101" pitchFamily="2" charset="-122"/>
                </a:endParaRPr>
              </a:p>
            </p:txBody>
          </p:sp>
        </mc:Choice>
        <mc:Fallback xmlns="">
          <p:sp>
            <p:nvSpPr>
              <p:cNvPr id="18" name="矩形 17"/>
              <p:cNvSpPr>
                <a:spLocks noRot="1" noChangeAspect="1" noMove="1" noResize="1" noEditPoints="1" noAdjustHandles="1" noChangeArrowheads="1" noChangeShapeType="1" noTextEdit="1"/>
              </p:cNvSpPr>
              <p:nvPr/>
            </p:nvSpPr>
            <p:spPr>
              <a:xfrm>
                <a:off x="8162590" y="5429132"/>
                <a:ext cx="2944139" cy="717889"/>
              </a:xfrm>
              <a:prstGeom prst="rect">
                <a:avLst/>
              </a:prstGeom>
              <a:blipFill rotWithShape="0">
                <a:blip r:embed="rId8"/>
                <a:stretch>
                  <a:fillRect t="-6838" r="-1863" b="-12821"/>
                </a:stretch>
              </a:blipFill>
            </p:spPr>
            <p:txBody>
              <a:bodyPr/>
              <a:lstStyle/>
              <a:p>
                <a:r>
                  <a:rPr lang="zh-CN" altLang="en-US">
                    <a:noFill/>
                  </a:rPr>
                  <a:t> </a:t>
                </a:r>
              </a:p>
            </p:txBody>
          </p:sp>
        </mc:Fallback>
      </mc:AlternateContent>
      <p:sp>
        <p:nvSpPr>
          <p:cNvPr id="15" name="圆角矩形 14"/>
          <p:cNvSpPr/>
          <p:nvPr/>
        </p:nvSpPr>
        <p:spPr bwMode="auto">
          <a:xfrm>
            <a:off x="2289125" y="6287611"/>
            <a:ext cx="7365502" cy="51508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米级的系统初始位置偏差        不影响周跳探测决策量</a:t>
            </a:r>
            <a:endParaRPr kumimoji="0" lang="zh-CN" altLang="en-US"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mc:AlternateContent xmlns:mc="http://schemas.openxmlformats.org/markup-compatibility/2006" xmlns:a14="http://schemas.microsoft.com/office/drawing/2010/main">
        <mc:Choice Requires="a14">
          <p:sp>
            <p:nvSpPr>
              <p:cNvPr id="16" name="矩形 15"/>
              <p:cNvSpPr/>
              <p:nvPr/>
            </p:nvSpPr>
            <p:spPr>
              <a:xfrm>
                <a:off x="5713961" y="6250930"/>
                <a:ext cx="79423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solidFill>
                                <a:srgbClr val="FF0000"/>
                              </a:solidFill>
                              <a:latin typeface="Cambria Math"/>
                            </a:rPr>
                          </m:ctrlPr>
                        </m:sSubPr>
                        <m:e>
                          <m:r>
                            <a:rPr lang="zh-CN" altLang="en-US" sz="2400" b="1" i="1">
                              <a:solidFill>
                                <a:srgbClr val="FF0000"/>
                              </a:solidFill>
                              <a:latin typeface="Cambria Math" panose="02040503050406030204" pitchFamily="18" charset="0"/>
                            </a:rPr>
                            <m:t>𝒓</m:t>
                          </m:r>
                        </m:e>
                        <m:sub>
                          <m:r>
                            <a:rPr lang="zh-CN" altLang="en-US" sz="2400" i="1">
                              <a:solidFill>
                                <a:srgbClr val="FF0000"/>
                              </a:solidFill>
                              <a:latin typeface="Cambria Math" panose="02040503050406030204" pitchFamily="18" charset="0"/>
                            </a:rPr>
                            <m:t>𝑘</m:t>
                          </m:r>
                          <m:r>
                            <a:rPr lang="zh-CN" altLang="en-US" sz="2400">
                              <a:solidFill>
                                <a:srgbClr val="FF0000"/>
                              </a:solidFill>
                              <a:latin typeface="Cambria Math" panose="02040503050406030204" pitchFamily="18" charset="0"/>
                            </a:rPr>
                            <m:t>−1</m:t>
                          </m:r>
                        </m:sub>
                      </m:sSub>
                    </m:oMath>
                  </m:oMathPara>
                </a14:m>
                <a:endParaRPr lang="zh-CN" altLang="en-US" sz="2400" dirty="0"/>
              </a:p>
            </p:txBody>
          </p:sp>
        </mc:Choice>
        <mc:Fallback xmlns="">
          <p:sp>
            <p:nvSpPr>
              <p:cNvPr id="16" name="矩形 15"/>
              <p:cNvSpPr>
                <a:spLocks noRot="1" noChangeAspect="1" noMove="1" noResize="1" noEditPoints="1" noAdjustHandles="1" noChangeArrowheads="1" noChangeShapeType="1" noTextEdit="1"/>
              </p:cNvSpPr>
              <p:nvPr/>
            </p:nvSpPr>
            <p:spPr>
              <a:xfrm>
                <a:off x="5713961" y="6250930"/>
                <a:ext cx="794232" cy="461665"/>
              </a:xfrm>
              <a:prstGeom prst="rect">
                <a:avLst/>
              </a:prstGeom>
              <a:blipFill rotWithShape="0">
                <a:blip r:embed="rId9"/>
                <a:stretch>
                  <a:fillRect b="-5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589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9" grpId="0"/>
      <p:bldP spid="11" grpId="0"/>
      <p:bldP spid="18" grpId="0"/>
      <p:bldP spid="15"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84963B4-1369-412F-B64A-4A2FADAE7C5B}" type="slidenum">
              <a:rPr lang="zh-CN" altLang="en-US" smtClean="0"/>
              <a:pPr/>
              <a:t>67</a:t>
            </a:fld>
            <a:endParaRPr lang="en-US" altLang="en-US"/>
          </a:p>
        </p:txBody>
      </p:sp>
      <p:graphicFrame>
        <p:nvGraphicFramePr>
          <p:cNvPr id="16" name="对象 15"/>
          <p:cNvGraphicFramePr>
            <a:graphicFrameLocks noChangeAspect="1"/>
          </p:cNvGraphicFramePr>
          <p:nvPr>
            <p:extLst>
              <p:ext uri="{D42A27DB-BD31-4B8C-83A1-F6EECF244321}">
                <p14:modId xmlns:p14="http://schemas.microsoft.com/office/powerpoint/2010/main" val="3584212257"/>
              </p:ext>
            </p:extLst>
          </p:nvPr>
        </p:nvGraphicFramePr>
        <p:xfrm>
          <a:off x="2237652" y="83666"/>
          <a:ext cx="8467134" cy="6398097"/>
        </p:xfrm>
        <a:graphic>
          <a:graphicData uri="http://schemas.openxmlformats.org/presentationml/2006/ole">
            <mc:AlternateContent xmlns:mc="http://schemas.openxmlformats.org/markup-compatibility/2006">
              <mc:Choice xmlns:v="urn:schemas-microsoft-com:vml" Requires="v">
                <p:oleObj spid="_x0000_s7190" name="Visio" r:id="rId4" imgW="8067723" imgH="6095910" progId="Visio.Drawing.15">
                  <p:embed/>
                </p:oleObj>
              </mc:Choice>
              <mc:Fallback>
                <p:oleObj name="Visio" r:id="rId4" imgW="8067723" imgH="609591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652" y="83666"/>
                        <a:ext cx="8467134" cy="6398097"/>
                      </a:xfrm>
                      <a:prstGeom prst="rect">
                        <a:avLst/>
                      </a:prstGeom>
                      <a:noFill/>
                    </p:spPr>
                  </p:pic>
                </p:oleObj>
              </mc:Fallback>
            </mc:AlternateContent>
          </a:graphicData>
        </a:graphic>
      </p:graphicFrame>
    </p:spTree>
    <p:extLst>
      <p:ext uri="{BB962C8B-B14F-4D97-AF65-F5344CB8AC3E}">
        <p14:creationId xmlns:p14="http://schemas.microsoft.com/office/powerpoint/2010/main" val="2070074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车载测试硬件平台与</a:t>
            </a:r>
            <a:r>
              <a:rPr lang="en-US" altLang="zh-CN" dirty="0">
                <a:latin typeface="Times New Roman" panose="02020603050405020304" pitchFamily="18" charset="0"/>
                <a:cs typeface="Times New Roman" panose="02020603050405020304" pitchFamily="18" charset="0"/>
              </a:rPr>
              <a:t>IMU</a:t>
            </a:r>
            <a:r>
              <a:rPr lang="zh-CN" altLang="en-US" dirty="0"/>
              <a:t>性能参数</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68</a:t>
            </a:fld>
            <a:endParaRPr lang="en-US" altLang="en-US">
              <a:solidFill>
                <a:srgbClr val="000000"/>
              </a:solidFill>
            </a:endParaRPr>
          </a:p>
        </p:txBody>
      </p:sp>
      <mc:AlternateContent xmlns:mc="http://schemas.openxmlformats.org/markup-compatibility/2006" xmlns:a14="http://schemas.microsoft.com/office/drawing/2010/main">
        <mc:Choice Requires="a14">
          <p:graphicFrame>
            <p:nvGraphicFramePr>
              <p:cNvPr id="6" name="表格 5"/>
              <p:cNvGraphicFramePr>
                <a:graphicFrameLocks noGrp="1"/>
              </p:cNvGraphicFramePr>
              <p:nvPr>
                <p:extLst>
                  <p:ext uri="{D42A27DB-BD31-4B8C-83A1-F6EECF244321}">
                    <p14:modId xmlns:p14="http://schemas.microsoft.com/office/powerpoint/2010/main" val="1583229648"/>
                  </p:ext>
                </p:extLst>
              </p:nvPr>
            </p:nvGraphicFramePr>
            <p:xfrm>
              <a:off x="5541389" y="2153042"/>
              <a:ext cx="6485559" cy="1668096"/>
            </p:xfrm>
            <a:graphic>
              <a:graphicData uri="http://schemas.openxmlformats.org/drawingml/2006/table">
                <a:tbl>
                  <a:tblPr firstRow="1" firstCol="1" bandRow="1">
                    <a:tableStyleId>{5940675A-B579-460E-94D1-54222C63F5DA}</a:tableStyleId>
                  </a:tblPr>
                  <a:tblGrid>
                    <a:gridCol w="1296799">
                      <a:extLst>
                        <a:ext uri="{9D8B030D-6E8A-4147-A177-3AD203B41FA5}">
                          <a16:colId xmlns="" xmlns:a16="http://schemas.microsoft.com/office/drawing/2014/main" val="20000"/>
                        </a:ext>
                      </a:extLst>
                    </a:gridCol>
                    <a:gridCol w="1296799">
                      <a:extLst>
                        <a:ext uri="{9D8B030D-6E8A-4147-A177-3AD203B41FA5}">
                          <a16:colId xmlns="" xmlns:a16="http://schemas.microsoft.com/office/drawing/2014/main" val="20001"/>
                        </a:ext>
                      </a:extLst>
                    </a:gridCol>
                    <a:gridCol w="1296799">
                      <a:extLst>
                        <a:ext uri="{9D8B030D-6E8A-4147-A177-3AD203B41FA5}">
                          <a16:colId xmlns="" xmlns:a16="http://schemas.microsoft.com/office/drawing/2014/main" val="20002"/>
                        </a:ext>
                      </a:extLst>
                    </a:gridCol>
                    <a:gridCol w="1297581">
                      <a:extLst>
                        <a:ext uri="{9D8B030D-6E8A-4147-A177-3AD203B41FA5}">
                          <a16:colId xmlns="" xmlns:a16="http://schemas.microsoft.com/office/drawing/2014/main" val="20003"/>
                        </a:ext>
                      </a:extLst>
                    </a:gridCol>
                    <a:gridCol w="1297581">
                      <a:extLst>
                        <a:ext uri="{9D8B030D-6E8A-4147-A177-3AD203B41FA5}">
                          <a16:colId xmlns="" xmlns:a16="http://schemas.microsoft.com/office/drawing/2014/main" val="20004"/>
                        </a:ext>
                      </a:extLst>
                    </a:gridCol>
                  </a:tblGrid>
                  <a:tr h="331188">
                    <a:tc rowSpan="2">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 </a:t>
                          </a:r>
                          <a:endParaRPr lang="zh-CN" sz="1600" kern="100" dirty="0">
                            <a:effectLst/>
                            <a:latin typeface="Times New Roman" panose="02020603050405020304" pitchFamily="18" charset="0"/>
                            <a:cs typeface="Times New Roman" panose="02020603050405020304" pitchFamily="18" charset="0"/>
                          </a:endParaRPr>
                        </a:p>
                        <a:p>
                          <a:pPr algn="ctr">
                            <a:spcAft>
                              <a:spcPts val="0"/>
                            </a:spcAft>
                          </a:pPr>
                          <a:r>
                            <a:rPr lang="en-US" sz="2000" kern="0" dirty="0" err="1">
                              <a:effectLst/>
                              <a:latin typeface="Times New Roman" panose="02020603050405020304" pitchFamily="18" charset="0"/>
                              <a:cs typeface="Times New Roman" panose="02020603050405020304" pitchFamily="18" charset="0"/>
                            </a:rPr>
                            <a:t>IMU</a:t>
                          </a:r>
                          <a:r>
                            <a:rPr lang="en-US" sz="2000" kern="0" dirty="0">
                              <a:effectLst/>
                              <a:latin typeface="Times New Roman" panose="02020603050405020304" pitchFamily="18" charset="0"/>
                              <a:cs typeface="Times New Roman" panose="02020603050405020304" pitchFamily="18" charset="0"/>
                            </a:rPr>
                            <a:t> </a:t>
                          </a:r>
                          <a:r>
                            <a:rPr lang="zh-CN" altLang="en-US" sz="2000" kern="0" dirty="0">
                              <a:effectLst/>
                              <a:latin typeface="Times New Roman" panose="02020603050405020304" pitchFamily="18" charset="0"/>
                              <a:cs typeface="Times New Roman" panose="02020603050405020304" pitchFamily="18" charset="0"/>
                            </a:rPr>
                            <a:t>等级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zh-CN" altLang="en-US" sz="2000" kern="0" dirty="0">
                              <a:effectLst/>
                              <a:latin typeface="Times New Roman" panose="02020603050405020304" pitchFamily="18" charset="0"/>
                              <a:ea typeface="+mn-ea"/>
                              <a:cs typeface="Times New Roman" panose="02020603050405020304" pitchFamily="18" charset="0"/>
                            </a:rPr>
                            <a:t>零偏稳定性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c gridSpan="2">
                      <a:txBody>
                        <a:bodyPr/>
                        <a:lstStyle/>
                        <a:p>
                          <a:pPr algn="ctr">
                            <a:spcAft>
                              <a:spcPts val="0"/>
                            </a:spcAft>
                          </a:pPr>
                          <a:r>
                            <a:rPr lang="zh-CN" altLang="en-US" sz="2000" kern="0" dirty="0">
                              <a:effectLst/>
                              <a:latin typeface="Times New Roman" panose="02020603050405020304" pitchFamily="18" charset="0"/>
                              <a:ea typeface="+mn-ea"/>
                              <a:cs typeface="Times New Roman" panose="02020603050405020304" pitchFamily="18" charset="0"/>
                            </a:rPr>
                            <a:t>随机游走</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extLst>
                      <a:ext uri="{0D108BD9-81ED-4DB2-BD59-A6C34878D82A}">
                        <a16:rowId xmlns="" xmlns:a16="http://schemas.microsoft.com/office/drawing/2014/main" val="10000"/>
                      </a:ext>
                    </a:extLst>
                  </a:tr>
                  <a:tr h="580707">
                    <a:tc vMerge="1">
                      <a:txBody>
                        <a:bodyPr/>
                        <a:lstStyle/>
                        <a:p>
                          <a:endParaRPr lang="zh-CN" altLang="en-US"/>
                        </a:p>
                      </a:txBody>
                      <a:tcPr/>
                    </a:tc>
                    <a:tc>
                      <a:txBody>
                        <a:bodyPr/>
                        <a:lstStyle/>
                        <a:p>
                          <a:pPr algn="ctr">
                            <a:spcAft>
                              <a:spcPts val="0"/>
                            </a:spcAft>
                          </a:pPr>
                          <a:r>
                            <a:rPr lang="zh-CN" altLang="en-US" sz="2000" kern="100" dirty="0">
                              <a:effectLst/>
                              <a:latin typeface="Times New Roman" panose="02020603050405020304" pitchFamily="18" charset="0"/>
                              <a:cs typeface="Times New Roman" panose="02020603050405020304" pitchFamily="18" charset="0"/>
                            </a:rPr>
                            <a:t>陀螺</a:t>
                          </a:r>
                          <a:endParaRPr lang="zh-CN" sz="2000" kern="100" dirty="0">
                            <a:effectLst/>
                            <a:latin typeface="Times New Roman" panose="02020603050405020304" pitchFamily="18" charset="0"/>
                            <a:cs typeface="Times New Roman" panose="02020603050405020304" pitchFamily="18" charset="0"/>
                          </a:endParaRPr>
                        </a:p>
                        <a:p>
                          <a:pPr algn="ctr">
                            <a:spcAft>
                              <a:spcPts val="0"/>
                            </a:spcAft>
                          </a:pPr>
                          <a:r>
                            <a:rPr lang="en-US" sz="2000" kern="0" dirty="0">
                              <a:effectLst/>
                              <a:latin typeface="Times New Roman" panose="02020603050405020304" pitchFamily="18" charset="0"/>
                              <a:cs typeface="Times New Roman" panose="02020603050405020304" pitchFamily="18" charset="0"/>
                            </a:rPr>
                            <a:t>(</a:t>
                          </a:r>
                          <a14:m>
                            <m:oMath xmlns:m="http://schemas.openxmlformats.org/officeDocument/2006/math">
                              <m:r>
                                <a:rPr lang="en-US" sz="2000" kern="0">
                                  <a:effectLst/>
                                  <a:latin typeface="Cambria Math" panose="02040503050406030204" pitchFamily="18" charset="0"/>
                                </a:rPr>
                                <m:t>°/</m:t>
                              </m:r>
                              <m:r>
                                <a:rPr lang="en-US" sz="2000" kern="0">
                                  <a:effectLst/>
                                  <a:latin typeface="Cambria Math" panose="02040503050406030204" pitchFamily="18" charset="0"/>
                                </a:rPr>
                                <m:t>h</m:t>
                              </m:r>
                              <m:r>
                                <a:rPr lang="en-US" sz="2000" kern="0">
                                  <a:effectLst/>
                                  <a:latin typeface="Cambria Math" panose="02040503050406030204" pitchFamily="18" charset="0"/>
                                </a:rPr>
                                <m:t>)</m:t>
                              </m:r>
                            </m:oMath>
                          </a14:m>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altLang="en-US" sz="2000" kern="0" dirty="0">
                              <a:effectLst/>
                              <a:latin typeface="Times New Roman" panose="02020603050405020304" pitchFamily="18" charset="0"/>
                              <a:cs typeface="Times New Roman" panose="02020603050405020304" pitchFamily="18" charset="0"/>
                            </a:rPr>
                            <a:t>加表</a:t>
                          </a:r>
                          <a:endParaRPr lang="zh-CN" sz="2000" kern="100" dirty="0">
                            <a:effectLst/>
                            <a:latin typeface="Times New Roman" panose="02020603050405020304" pitchFamily="18" charset="0"/>
                            <a:cs typeface="Times New Roman" panose="02020603050405020304" pitchFamily="18" charset="0"/>
                          </a:endParaRPr>
                        </a:p>
                        <a:p>
                          <a:pPr algn="ctr">
                            <a:spcAft>
                              <a:spcPts val="0"/>
                            </a:spcAft>
                          </a:pPr>
                          <a:r>
                            <a:rPr lang="en-US" sz="2000" kern="0" dirty="0">
                              <a:effectLst/>
                              <a:latin typeface="Times New Roman" panose="02020603050405020304" pitchFamily="18" charset="0"/>
                              <a:cs typeface="Times New Roman" panose="02020603050405020304" pitchFamily="18" charset="0"/>
                            </a:rPr>
                            <a:t>(mGal)</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altLang="en-US" sz="2000" kern="0" dirty="0">
                              <a:effectLst/>
                              <a:latin typeface="Times New Roman" panose="02020603050405020304" pitchFamily="18" charset="0"/>
                              <a:cs typeface="Times New Roman" panose="02020603050405020304" pitchFamily="18" charset="0"/>
                            </a:rPr>
                            <a:t>角速度</a:t>
                          </a:r>
                          <a:endParaRPr lang="zh-CN" sz="2000" kern="100" dirty="0">
                            <a:effectLst/>
                            <a:latin typeface="Times New Roman" panose="02020603050405020304" pitchFamily="18" charset="0"/>
                            <a:cs typeface="Times New Roman" panose="02020603050405020304" pitchFamily="18" charset="0"/>
                          </a:endParaRPr>
                        </a:p>
                        <a:p>
                          <a:pPr algn="ctr">
                            <a:spcAft>
                              <a:spcPts val="0"/>
                            </a:spcAft>
                          </a:pPr>
                          <a14:m>
                            <m:oMath xmlns:m="http://schemas.openxmlformats.org/officeDocument/2006/math">
                              <m:r>
                                <a:rPr lang="en-US" sz="2000" kern="0">
                                  <a:effectLst/>
                                  <a:latin typeface="Cambria Math" panose="02040503050406030204" pitchFamily="18" charset="0"/>
                                </a:rPr>
                                <m:t>(°/</m:t>
                              </m:r>
                              <m:rad>
                                <m:radPr>
                                  <m:degHide m:val="on"/>
                                  <m:ctrlPr>
                                    <a:rPr lang="zh-CN" sz="2000" i="1" kern="100">
                                      <a:effectLst/>
                                      <a:latin typeface="Cambria Math"/>
                                    </a:rPr>
                                  </m:ctrlPr>
                                </m:radPr>
                                <m:deg/>
                                <m:e>
                                  <m:r>
                                    <a:rPr lang="en-US" sz="2000" kern="0">
                                      <a:effectLst/>
                                      <a:latin typeface="Cambria Math" panose="02040503050406030204" pitchFamily="18" charset="0"/>
                                    </a:rPr>
                                    <m:t>h</m:t>
                                  </m:r>
                                </m:e>
                              </m:rad>
                            </m:oMath>
                          </a14:m>
                          <a:r>
                            <a:rPr lang="en-US" sz="2000" kern="0" dirty="0">
                              <a:effectLst/>
                              <a:latin typeface="Times New Roman" panose="02020603050405020304" pitchFamily="18" charset="0"/>
                              <a:cs typeface="Times New Roman" panose="02020603050405020304" pitchFamily="18" charset="0"/>
                            </a:rPr>
                            <a:t>)</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altLang="en-US" sz="2000" kern="0" dirty="0">
                              <a:effectLst/>
                              <a:latin typeface="Times New Roman" panose="02020603050405020304" pitchFamily="18" charset="0"/>
                              <a:cs typeface="Times New Roman" panose="02020603050405020304" pitchFamily="18" charset="0"/>
                            </a:rPr>
                            <a:t>速度</a:t>
                          </a:r>
                          <a:endParaRPr lang="zh-CN" sz="2000" kern="100" dirty="0">
                            <a:effectLst/>
                            <a:latin typeface="Times New Roman" panose="02020603050405020304" pitchFamily="18" charset="0"/>
                            <a:cs typeface="Times New Roman" panose="02020603050405020304" pitchFamily="18" charset="0"/>
                          </a:endParaRPr>
                        </a:p>
                        <a:p>
                          <a:pPr algn="ctr">
                            <a:spcAft>
                              <a:spcPts val="0"/>
                            </a:spcAft>
                          </a:pPr>
                          <a14:m>
                            <m:oMath xmlns:m="http://schemas.openxmlformats.org/officeDocument/2006/math">
                              <m:r>
                                <a:rPr lang="en-US" sz="2000" kern="0">
                                  <a:effectLst/>
                                  <a:latin typeface="Cambria Math" panose="02040503050406030204" pitchFamily="18" charset="0"/>
                                </a:rPr>
                                <m:t>(</m:t>
                              </m:r>
                              <m:r>
                                <a:rPr lang="en-US" sz="2000" kern="0">
                                  <a:effectLst/>
                                  <a:latin typeface="Cambria Math" panose="02040503050406030204" pitchFamily="18" charset="0"/>
                                </a:rPr>
                                <m:t>𝑚</m:t>
                              </m:r>
                              <m:r>
                                <a:rPr lang="en-US" sz="2000" kern="0">
                                  <a:effectLst/>
                                  <a:latin typeface="Cambria Math" panose="02040503050406030204" pitchFamily="18" charset="0"/>
                                </a:rPr>
                                <m:t>/</m:t>
                              </m:r>
                              <m:r>
                                <a:rPr lang="en-US" sz="2000" kern="0">
                                  <a:effectLst/>
                                  <a:latin typeface="Cambria Math" panose="02040503050406030204" pitchFamily="18" charset="0"/>
                                </a:rPr>
                                <m:t>𝑠</m:t>
                              </m:r>
                              <m:r>
                                <a:rPr lang="en-US" sz="2000" kern="0">
                                  <a:effectLst/>
                                  <a:latin typeface="Cambria Math" panose="02040503050406030204" pitchFamily="18" charset="0"/>
                                </a:rPr>
                                <m:t>/</m:t>
                              </m:r>
                              <m:rad>
                                <m:radPr>
                                  <m:degHide m:val="on"/>
                                  <m:ctrlPr>
                                    <a:rPr lang="zh-CN" sz="2000" i="1" kern="100">
                                      <a:effectLst/>
                                      <a:latin typeface="Cambria Math"/>
                                    </a:rPr>
                                  </m:ctrlPr>
                                </m:radPr>
                                <m:deg/>
                                <m:e>
                                  <m:r>
                                    <a:rPr lang="en-US" sz="2000" kern="0">
                                      <a:effectLst/>
                                      <a:latin typeface="Cambria Math" panose="02040503050406030204" pitchFamily="18" charset="0"/>
                                    </a:rPr>
                                    <m:t>h</m:t>
                                  </m:r>
                                </m:e>
                              </m:rad>
                            </m:oMath>
                          </a14:m>
                          <a:r>
                            <a:rPr lang="en-US" sz="2000" kern="0" dirty="0">
                              <a:effectLst/>
                              <a:latin typeface="Times New Roman" panose="02020603050405020304" pitchFamily="18" charset="0"/>
                              <a:cs typeface="Times New Roman" panose="02020603050405020304" pitchFamily="18" charset="0"/>
                            </a:rPr>
                            <a:t>)</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47747">
                    <a:tc>
                      <a:txBody>
                        <a:bodyPr/>
                        <a:lstStyle/>
                        <a:p>
                          <a:pPr algn="ctr">
                            <a:spcAft>
                              <a:spcPts val="0"/>
                            </a:spcAft>
                          </a:pP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导航级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0.027</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15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0.003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347747">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MEMS</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10</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a:effectLst/>
                              <a:latin typeface="Times New Roman" panose="02020603050405020304" pitchFamily="18" charset="0"/>
                              <a:cs typeface="Times New Roman" panose="02020603050405020304" pitchFamily="18" charset="0"/>
                            </a:rPr>
                            <a:t>1000</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0.18</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bl>
              </a:graphicData>
            </a:graphic>
          </p:graphicFrame>
        </mc:Choice>
        <mc:Fallback xmlns="">
          <p:graphicFrame>
            <p:nvGraphicFramePr>
              <p:cNvPr id="6" name="表格 5"/>
              <p:cNvGraphicFramePr>
                <a:graphicFrameLocks noGrp="1"/>
              </p:cNvGraphicFramePr>
              <p:nvPr>
                <p:extLst>
                  <p:ext uri="{D42A27DB-BD31-4B8C-83A1-F6EECF244321}">
                    <p14:modId xmlns:p14="http://schemas.microsoft.com/office/powerpoint/2010/main" val="2163612463"/>
                  </p:ext>
                </p:extLst>
              </p:nvPr>
            </p:nvGraphicFramePr>
            <p:xfrm>
              <a:off x="5541389" y="2153042"/>
              <a:ext cx="6485559" cy="1668096"/>
            </p:xfrm>
            <a:graphic>
              <a:graphicData uri="http://schemas.openxmlformats.org/drawingml/2006/table">
                <a:tbl>
                  <a:tblPr firstRow="1" firstCol="1" bandRow="1">
                    <a:tableStyleId>{5940675A-B579-460E-94D1-54222C63F5DA}</a:tableStyleId>
                  </a:tblPr>
                  <a:tblGrid>
                    <a:gridCol w="1296799"/>
                    <a:gridCol w="1296799"/>
                    <a:gridCol w="1296799"/>
                    <a:gridCol w="1297581"/>
                    <a:gridCol w="1297581"/>
                  </a:tblGrid>
                  <a:tr h="331188">
                    <a:tc rowSpan="2">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 </a:t>
                          </a:r>
                          <a:endParaRPr lang="zh-CN" sz="1600" kern="100" dirty="0">
                            <a:effectLst/>
                            <a:latin typeface="Times New Roman" panose="02020603050405020304" pitchFamily="18" charset="0"/>
                            <a:cs typeface="Times New Roman" panose="02020603050405020304" pitchFamily="18" charset="0"/>
                          </a:endParaRPr>
                        </a:p>
                        <a:p>
                          <a:pPr algn="ctr">
                            <a:spcAft>
                              <a:spcPts val="0"/>
                            </a:spcAft>
                          </a:pPr>
                          <a:r>
                            <a:rPr lang="en-US" sz="2000" kern="0" dirty="0" err="1" smtClean="0">
                              <a:effectLst/>
                              <a:latin typeface="Times New Roman" panose="02020603050405020304" pitchFamily="18" charset="0"/>
                              <a:cs typeface="Times New Roman" panose="02020603050405020304" pitchFamily="18" charset="0"/>
                            </a:rPr>
                            <a:t>IMU</a:t>
                          </a:r>
                          <a:r>
                            <a:rPr lang="en-US" sz="2000" kern="0" dirty="0" smtClean="0">
                              <a:effectLst/>
                              <a:latin typeface="Times New Roman" panose="02020603050405020304" pitchFamily="18" charset="0"/>
                              <a:cs typeface="Times New Roman" panose="02020603050405020304" pitchFamily="18" charset="0"/>
                            </a:rPr>
                            <a:t> </a:t>
                          </a:r>
                          <a:r>
                            <a:rPr lang="zh-CN" altLang="en-US" sz="2000" kern="0" dirty="0" smtClean="0">
                              <a:effectLst/>
                              <a:latin typeface="Times New Roman" panose="02020603050405020304" pitchFamily="18" charset="0"/>
                              <a:cs typeface="Times New Roman" panose="02020603050405020304" pitchFamily="18" charset="0"/>
                            </a:rPr>
                            <a:t>等级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zh-CN" altLang="en-US" sz="2000" kern="0" dirty="0" smtClean="0">
                              <a:effectLst/>
                              <a:latin typeface="Times New Roman" panose="02020603050405020304" pitchFamily="18" charset="0"/>
                              <a:ea typeface="+mn-ea"/>
                              <a:cs typeface="Times New Roman" panose="02020603050405020304" pitchFamily="18" charset="0"/>
                            </a:rPr>
                            <a:t>零偏稳定性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c gridSpan="2">
                      <a:txBody>
                        <a:bodyPr/>
                        <a:lstStyle/>
                        <a:p>
                          <a:pPr algn="ctr">
                            <a:spcAft>
                              <a:spcPts val="0"/>
                            </a:spcAft>
                          </a:pPr>
                          <a:r>
                            <a:rPr lang="zh-CN" altLang="en-US" sz="2000" kern="0" dirty="0" smtClean="0">
                              <a:effectLst/>
                              <a:latin typeface="Times New Roman" panose="02020603050405020304" pitchFamily="18" charset="0"/>
                              <a:ea typeface="+mn-ea"/>
                              <a:cs typeface="Times New Roman" panose="02020603050405020304" pitchFamily="18" charset="0"/>
                            </a:rPr>
                            <a:t>随机游走</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r>
                  <a:tr h="641414">
                    <a:tc vMerge="1">
                      <a:txBody>
                        <a:bodyPr/>
                        <a:lstStyle/>
                        <a:p>
                          <a:endParaRPr lang="zh-CN" altLang="en-US"/>
                        </a:p>
                      </a:txBody>
                      <a:tcPr/>
                    </a:tc>
                    <a:tc>
                      <a:txBody>
                        <a:bodyPr/>
                        <a:lstStyle/>
                        <a:p>
                          <a:endParaRPr lang="zh-CN"/>
                        </a:p>
                      </a:txBody>
                      <a:tcPr marL="68580" marR="68580" marT="0" marB="0">
                        <a:blipFill rotWithShape="0">
                          <a:blip r:embed="rId3"/>
                          <a:stretch>
                            <a:fillRect l="-101415" t="-65094" r="-302830" b="-124528"/>
                          </a:stretch>
                        </a:blipFill>
                      </a:tcPr>
                    </a:tc>
                    <a:tc>
                      <a:txBody>
                        <a:bodyPr/>
                        <a:lstStyle/>
                        <a:p>
                          <a:pPr algn="ctr">
                            <a:spcAft>
                              <a:spcPts val="0"/>
                            </a:spcAft>
                          </a:pPr>
                          <a:r>
                            <a:rPr lang="zh-CN" altLang="en-US" sz="2000" kern="0" dirty="0" smtClean="0">
                              <a:effectLst/>
                              <a:latin typeface="Times New Roman" panose="02020603050405020304" pitchFamily="18" charset="0"/>
                              <a:cs typeface="Times New Roman" panose="02020603050405020304" pitchFamily="18" charset="0"/>
                            </a:rPr>
                            <a:t>加表</a:t>
                          </a:r>
                          <a:endParaRPr lang="zh-CN" sz="2000" kern="100" dirty="0">
                            <a:effectLst/>
                            <a:latin typeface="Times New Roman" panose="02020603050405020304" pitchFamily="18" charset="0"/>
                            <a:cs typeface="Times New Roman" panose="02020603050405020304" pitchFamily="18" charset="0"/>
                          </a:endParaRPr>
                        </a:p>
                        <a:p>
                          <a:pPr algn="ctr">
                            <a:spcAft>
                              <a:spcPts val="0"/>
                            </a:spcAft>
                          </a:pPr>
                          <a:r>
                            <a:rPr lang="en-US" sz="2000" kern="0" dirty="0">
                              <a:effectLst/>
                              <a:latin typeface="Times New Roman" panose="02020603050405020304" pitchFamily="18" charset="0"/>
                              <a:cs typeface="Times New Roman" panose="02020603050405020304" pitchFamily="18" charset="0"/>
                            </a:rPr>
                            <a:t>(mGal)</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rotWithShape="0">
                          <a:blip r:embed="rId3"/>
                          <a:stretch>
                            <a:fillRect l="-300469" t="-65094" r="-101408" b="-124528"/>
                          </a:stretch>
                        </a:blipFill>
                      </a:tcPr>
                    </a:tc>
                    <a:tc>
                      <a:txBody>
                        <a:bodyPr/>
                        <a:lstStyle/>
                        <a:p>
                          <a:endParaRPr lang="zh-CN"/>
                        </a:p>
                      </a:txBody>
                      <a:tcPr marL="68580" marR="68580" marT="0" marB="0">
                        <a:blipFill rotWithShape="0">
                          <a:blip r:embed="rId3"/>
                          <a:stretch>
                            <a:fillRect l="-400469" t="-65094" r="-1408" b="-124528"/>
                          </a:stretch>
                        </a:blipFill>
                      </a:tcPr>
                    </a:tc>
                  </a:tr>
                  <a:tr h="347747">
                    <a:tc>
                      <a:txBody>
                        <a:bodyPr/>
                        <a:lstStyle/>
                        <a:p>
                          <a:pPr algn="ctr">
                            <a:spcAft>
                              <a:spcPts val="0"/>
                            </a:spcAft>
                          </a:pPr>
                          <a:r>
                            <a:rPr lang="zh-CN" altLang="en-US"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导航级</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0.027</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15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0.003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0.03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47747">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MEMS</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10</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a:effectLst/>
                              <a:latin typeface="Times New Roman" panose="02020603050405020304" pitchFamily="18" charset="0"/>
                              <a:cs typeface="Times New Roman" panose="02020603050405020304" pitchFamily="18" charset="0"/>
                            </a:rPr>
                            <a:t>1000</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000" kern="0" dirty="0">
                              <a:effectLst/>
                              <a:latin typeface="Times New Roman" panose="02020603050405020304" pitchFamily="18" charset="0"/>
                              <a:cs typeface="Times New Roman" panose="02020603050405020304" pitchFamily="18" charset="0"/>
                            </a:rPr>
                            <a:t>0.18</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bl>
              </a:graphicData>
            </a:graphic>
          </p:graphicFrame>
        </mc:Fallback>
      </mc:AlternateContent>
      <p:pic>
        <p:nvPicPr>
          <p:cNvPr id="7" name="图片 6"/>
          <p:cNvPicPr/>
          <p:nvPr/>
        </p:nvPicPr>
        <p:blipFill>
          <a:blip r:embed="rId4">
            <a:extLst>
              <a:ext uri="{28A0092B-C50C-407E-A947-70E740481C1C}">
                <a14:useLocalDpi xmlns:a14="http://schemas.microsoft.com/office/drawing/2010/main" val="0"/>
              </a:ext>
            </a:extLst>
          </a:blip>
          <a:stretch>
            <a:fillRect/>
          </a:stretch>
        </p:blipFill>
        <p:spPr>
          <a:xfrm>
            <a:off x="435797" y="1836133"/>
            <a:ext cx="4969921" cy="4150940"/>
          </a:xfrm>
          <a:prstGeom prst="rect">
            <a:avLst/>
          </a:prstGeom>
        </p:spPr>
      </p:pic>
      <p:sp>
        <p:nvSpPr>
          <p:cNvPr id="5" name="文本框 4"/>
          <p:cNvSpPr txBox="1"/>
          <p:nvPr/>
        </p:nvSpPr>
        <p:spPr>
          <a:xfrm>
            <a:off x="6053667" y="4997711"/>
            <a:ext cx="4544834"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导航级激光惯导用于提供位姿参考真值</a:t>
            </a:r>
          </a:p>
        </p:txBody>
      </p:sp>
      <p:sp>
        <p:nvSpPr>
          <p:cNvPr id="8" name="文本框 7"/>
          <p:cNvSpPr txBox="1"/>
          <p:nvPr/>
        </p:nvSpPr>
        <p:spPr>
          <a:xfrm>
            <a:off x="6088493" y="4079207"/>
            <a:ext cx="2499402"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基线长度：小于</a:t>
            </a:r>
            <a:r>
              <a:rPr lang="en-US" altLang="zh-CN" sz="2000" dirty="0">
                <a:latin typeface="Times New Roman" panose="02020603050405020304" pitchFamily="18" charset="0"/>
                <a:cs typeface="Times New Roman" panose="02020603050405020304" pitchFamily="18" charset="0"/>
              </a:rPr>
              <a:t>2 km</a:t>
            </a:r>
            <a:endParaRPr lang="zh-CN" altLang="en-US" sz="20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6088493" y="4538459"/>
            <a:ext cx="2893741"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测量型多模</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000" dirty="0">
                <a:latin typeface="楷体" panose="02010609060101010101" pitchFamily="49" charset="-122"/>
                <a:ea typeface="楷体" panose="02010609060101010101" pitchFamily="49" charset="-122"/>
              </a:rPr>
              <a:t>接收机</a:t>
            </a:r>
          </a:p>
        </p:txBody>
      </p:sp>
      <p:sp>
        <p:nvSpPr>
          <p:cNvPr id="9" name="文本框 8"/>
          <p:cNvSpPr txBox="1"/>
          <p:nvPr/>
        </p:nvSpPr>
        <p:spPr>
          <a:xfrm>
            <a:off x="6088493" y="5539682"/>
            <a:ext cx="3647152"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车载测试时间：</a:t>
            </a:r>
            <a:r>
              <a:rPr lang="en-US" altLang="zh-CN" sz="2000" dirty="0">
                <a:latin typeface="楷体" panose="02010609060101010101" pitchFamily="49" charset="-122"/>
                <a:ea typeface="楷体" panose="02010609060101010101" pitchFamily="49" charset="-122"/>
              </a:rPr>
              <a:t>2018</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8</a:t>
            </a:r>
            <a:r>
              <a:rPr lang="zh-CN" altLang="en-US" sz="2000" dirty="0">
                <a:latin typeface="楷体" panose="02010609060101010101" pitchFamily="49" charset="-122"/>
                <a:ea typeface="楷体" panose="02010609060101010101" pitchFamily="49" charset="-122"/>
              </a:rPr>
              <a:t>月</a:t>
            </a:r>
            <a:r>
              <a:rPr lang="en-US" altLang="zh-CN" sz="2000" dirty="0">
                <a:latin typeface="楷体" panose="02010609060101010101" pitchFamily="49" charset="-122"/>
                <a:ea typeface="楷体" panose="02010609060101010101" pitchFamily="49" charset="-122"/>
              </a:rPr>
              <a:t>15</a:t>
            </a:r>
            <a:r>
              <a:rPr lang="zh-CN" altLang="en-US" sz="2000" dirty="0">
                <a:latin typeface="楷体" panose="02010609060101010101" pitchFamily="49" charset="-122"/>
                <a:ea typeface="楷体" panose="02010609060101010101" pitchFamily="49" charset="-122"/>
              </a:rPr>
              <a:t>日</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199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车载测试轨迹</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69</a:t>
            </a:fld>
            <a:endParaRPr lang="en-US" altLang="en-US">
              <a:solidFill>
                <a:srgbClr val="000000"/>
              </a:solidFill>
            </a:endParaRPr>
          </a:p>
        </p:txBody>
      </p:sp>
      <p:pic>
        <p:nvPicPr>
          <p:cNvPr id="6" name="图片 5" descr="D:\Publication\GPS Solutions\Result_Figure\reference\trjectory_0815partial.jpg"/>
          <p:cNvPicPr/>
          <p:nvPr/>
        </p:nvPicPr>
        <p:blipFill>
          <a:blip r:embed="rId3">
            <a:extLst>
              <a:ext uri="{28A0092B-C50C-407E-A947-70E740481C1C}">
                <a14:useLocalDpi xmlns:a14="http://schemas.microsoft.com/office/drawing/2010/main" val="0"/>
              </a:ext>
            </a:extLst>
          </a:blip>
          <a:srcRect/>
          <a:stretch>
            <a:fillRect/>
          </a:stretch>
        </p:blipFill>
        <p:spPr bwMode="auto">
          <a:xfrm>
            <a:off x="2579329" y="1440803"/>
            <a:ext cx="6948675" cy="5301311"/>
          </a:xfrm>
          <a:prstGeom prst="rect">
            <a:avLst/>
          </a:prstGeom>
          <a:noFill/>
          <a:ln>
            <a:noFill/>
          </a:ln>
        </p:spPr>
      </p:pic>
    </p:spTree>
    <p:extLst>
      <p:ext uri="{BB962C8B-B14F-4D97-AF65-F5344CB8AC3E}">
        <p14:creationId xmlns:p14="http://schemas.microsoft.com/office/powerpoint/2010/main" val="260557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A62A3BA5-8905-4440-866D-6AB4269497B6}"/>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内参数矩阵</a:t>
            </a:r>
          </a:p>
        </p:txBody>
      </p:sp>
      <p:cxnSp>
        <p:nvCxnSpPr>
          <p:cNvPr id="3" name="直接连接符 2">
            <a:extLst>
              <a:ext uri="{FF2B5EF4-FFF2-40B4-BE49-F238E27FC236}">
                <a16:creationId xmlns="" xmlns:a16="http://schemas.microsoft.com/office/drawing/2014/main" id="{FB9325A4-71C4-491F-97CD-9654400B743A}"/>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3E58DC9A-EAAE-4E67-8946-962780F80582}"/>
              </a:ext>
            </a:extLst>
          </p:cNvPr>
          <p:cNvSpPr/>
          <p:nvPr/>
        </p:nvSpPr>
        <p:spPr>
          <a:xfrm>
            <a:off x="338151" y="818443"/>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 xmlns:a16="http://schemas.microsoft.com/office/drawing/2014/main" id="{ADCC4B4F-D5BE-4307-887B-CA40425386BA}"/>
              </a:ext>
            </a:extLst>
          </p:cNvPr>
          <p:cNvSpPr txBox="1"/>
          <p:nvPr/>
        </p:nvSpPr>
        <p:spPr>
          <a:xfrm>
            <a:off x="430306" y="1197013"/>
            <a:ext cx="4118642" cy="461665"/>
          </a:xfrm>
          <a:prstGeom prst="rect">
            <a:avLst/>
          </a:prstGeom>
          <a:noFill/>
        </p:spPr>
        <p:txBody>
          <a:bodyPr wrap="square" rtlCol="0">
            <a:spAutoFit/>
          </a:bodyPr>
          <a:lstStyle>
            <a:defPPr>
              <a:defRPr lang="zh-CN"/>
            </a:defPPr>
          </a:lstStyle>
          <a:p>
            <a:r>
              <a:rPr lang="en-US" altLang="zh-CN" sz="2400"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相机坐标系与图像坐标系</a:t>
            </a:r>
          </a:p>
        </p:txBody>
      </p:sp>
      <p:sp>
        <p:nvSpPr>
          <p:cNvPr id="8" name="椭圆 7">
            <a:extLst>
              <a:ext uri="{FF2B5EF4-FFF2-40B4-BE49-F238E27FC236}">
                <a16:creationId xmlns="" xmlns:a16="http://schemas.microsoft.com/office/drawing/2014/main" id="{5F73E8BF-7EE0-4DF8-A72F-9D7D7413DED0}"/>
              </a:ext>
            </a:extLst>
          </p:cNvPr>
          <p:cNvSpPr/>
          <p:nvPr/>
        </p:nvSpPr>
        <p:spPr>
          <a:xfrm>
            <a:off x="1735945" y="4352380"/>
            <a:ext cx="45719" cy="45719"/>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9" name="直接箭头连接符 8">
            <a:extLst>
              <a:ext uri="{FF2B5EF4-FFF2-40B4-BE49-F238E27FC236}">
                <a16:creationId xmlns="" xmlns:a16="http://schemas.microsoft.com/office/drawing/2014/main" id="{58B2EFE6-B757-4494-A118-59F58D5D4EE8}"/>
              </a:ext>
            </a:extLst>
          </p:cNvPr>
          <p:cNvCxnSpPr/>
          <p:nvPr/>
        </p:nvCxnSpPr>
        <p:spPr>
          <a:xfrm>
            <a:off x="989576" y="3925722"/>
            <a:ext cx="2383134" cy="1373038"/>
          </a:xfrm>
          <a:prstGeom prst="straightConnector1">
            <a:avLst/>
          </a:prstGeom>
          <a:noFill/>
          <a:ln w="19050" cap="flat" cmpd="sng" algn="ctr">
            <a:solidFill>
              <a:sysClr val="windowText" lastClr="000000"/>
            </a:solidFill>
            <a:prstDash val="solid"/>
            <a:tailEnd type="triangle"/>
          </a:ln>
          <a:effectLst/>
        </p:spPr>
      </p:cxnSp>
      <p:sp>
        <p:nvSpPr>
          <p:cNvPr id="10" name="椭圆 9">
            <a:extLst>
              <a:ext uri="{FF2B5EF4-FFF2-40B4-BE49-F238E27FC236}">
                <a16:creationId xmlns="" xmlns:a16="http://schemas.microsoft.com/office/drawing/2014/main" id="{1AFB6201-1AF7-4115-AF19-0D248603AD04}"/>
              </a:ext>
            </a:extLst>
          </p:cNvPr>
          <p:cNvSpPr/>
          <p:nvPr/>
        </p:nvSpPr>
        <p:spPr>
          <a:xfrm flipV="1">
            <a:off x="3526141" y="2397233"/>
            <a:ext cx="36000" cy="36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1" name="直接箭头连接符 10">
            <a:extLst>
              <a:ext uri="{FF2B5EF4-FFF2-40B4-BE49-F238E27FC236}">
                <a16:creationId xmlns="" xmlns:a16="http://schemas.microsoft.com/office/drawing/2014/main" id="{F784B41A-5CEA-4203-A014-A2A807F99EB1}"/>
              </a:ext>
            </a:extLst>
          </p:cNvPr>
          <p:cNvCxnSpPr/>
          <p:nvPr/>
        </p:nvCxnSpPr>
        <p:spPr>
          <a:xfrm flipV="1">
            <a:off x="1755375" y="2946834"/>
            <a:ext cx="0" cy="2710982"/>
          </a:xfrm>
          <a:prstGeom prst="straightConnector1">
            <a:avLst/>
          </a:prstGeom>
          <a:noFill/>
          <a:ln w="19050" cap="flat" cmpd="sng" algn="ctr">
            <a:solidFill>
              <a:sysClr val="windowText" lastClr="000000"/>
            </a:solidFill>
            <a:prstDash val="solid"/>
            <a:tailEnd type="triangle"/>
          </a:ln>
          <a:effectLst/>
        </p:spPr>
      </p:cxnSp>
      <p:sp>
        <p:nvSpPr>
          <p:cNvPr id="12" name="矩形 11">
            <a:extLst>
              <a:ext uri="{FF2B5EF4-FFF2-40B4-BE49-F238E27FC236}">
                <a16:creationId xmlns="" xmlns:a16="http://schemas.microsoft.com/office/drawing/2014/main" id="{6D72BE07-9EDB-436E-962D-7A59225BD024}"/>
              </a:ext>
            </a:extLst>
          </p:cNvPr>
          <p:cNvSpPr/>
          <p:nvPr/>
        </p:nvSpPr>
        <p:spPr>
          <a:xfrm>
            <a:off x="1925679" y="3103816"/>
            <a:ext cx="1538457" cy="1627973"/>
          </a:xfrm>
          <a:prstGeom prst="rect">
            <a:avLst/>
          </a:prstGeom>
          <a:noFill/>
          <a:ln w="6350" cap="flat" cmpd="sng" algn="ctr">
            <a:solidFill>
              <a:srgbClr val="4F81BD">
                <a:shade val="50000"/>
              </a:srgbClr>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3" name="直接箭头连接符 12">
            <a:extLst>
              <a:ext uri="{FF2B5EF4-FFF2-40B4-BE49-F238E27FC236}">
                <a16:creationId xmlns="" xmlns:a16="http://schemas.microsoft.com/office/drawing/2014/main" id="{0A19640F-78C5-4130-BAD2-7F4DF7FDED85}"/>
              </a:ext>
            </a:extLst>
          </p:cNvPr>
          <p:cNvCxnSpPr/>
          <p:nvPr/>
        </p:nvCxnSpPr>
        <p:spPr>
          <a:xfrm flipV="1">
            <a:off x="1774969" y="3273578"/>
            <a:ext cx="2785229" cy="1097404"/>
          </a:xfrm>
          <a:prstGeom prst="straightConnector1">
            <a:avLst/>
          </a:prstGeom>
          <a:noFill/>
          <a:ln w="12700" cap="flat" cmpd="sng" algn="ctr">
            <a:solidFill>
              <a:sysClr val="windowText" lastClr="000000"/>
            </a:solidFill>
            <a:prstDash val="solid"/>
            <a:tailEnd type="triangle"/>
          </a:ln>
          <a:effectLst/>
        </p:spPr>
      </p:cxnSp>
      <p:cxnSp>
        <p:nvCxnSpPr>
          <p:cNvPr id="14" name="直接连接符 13">
            <a:extLst>
              <a:ext uri="{FF2B5EF4-FFF2-40B4-BE49-F238E27FC236}">
                <a16:creationId xmlns="" xmlns:a16="http://schemas.microsoft.com/office/drawing/2014/main" id="{7A1D3FD5-3F52-48B1-A5EB-10714EBE69EF}"/>
              </a:ext>
            </a:extLst>
          </p:cNvPr>
          <p:cNvCxnSpPr>
            <a:stCxn id="8" idx="0"/>
            <a:endCxn id="10" idx="4"/>
          </p:cNvCxnSpPr>
          <p:nvPr/>
        </p:nvCxnSpPr>
        <p:spPr>
          <a:xfrm flipV="1">
            <a:off x="1758805" y="2397233"/>
            <a:ext cx="1785336" cy="1955147"/>
          </a:xfrm>
          <a:prstGeom prst="line">
            <a:avLst/>
          </a:prstGeom>
          <a:noFill/>
          <a:ln w="19050" cap="flat" cmpd="sng" algn="ctr">
            <a:solidFill>
              <a:srgbClr val="4F81BD">
                <a:shade val="95000"/>
                <a:satMod val="105000"/>
              </a:srgbClr>
            </a:solidFill>
            <a:prstDash val="sysDash"/>
          </a:ln>
          <a:effectLst/>
        </p:spPr>
      </p:cxnSp>
      <p:cxnSp>
        <p:nvCxnSpPr>
          <p:cNvPr id="15" name="直接箭头连接符 14">
            <a:extLst>
              <a:ext uri="{FF2B5EF4-FFF2-40B4-BE49-F238E27FC236}">
                <a16:creationId xmlns="" xmlns:a16="http://schemas.microsoft.com/office/drawing/2014/main" id="{A8489D00-B328-4A25-BB8F-5254C1F99FC9}"/>
              </a:ext>
            </a:extLst>
          </p:cNvPr>
          <p:cNvCxnSpPr/>
          <p:nvPr/>
        </p:nvCxnSpPr>
        <p:spPr>
          <a:xfrm>
            <a:off x="2567373" y="4053319"/>
            <a:ext cx="882576" cy="518356"/>
          </a:xfrm>
          <a:prstGeom prst="straightConnector1">
            <a:avLst/>
          </a:prstGeom>
          <a:noFill/>
          <a:ln w="12700" cap="flat" cmpd="sng" algn="ctr">
            <a:solidFill>
              <a:sysClr val="windowText" lastClr="000000"/>
            </a:solidFill>
            <a:prstDash val="solid"/>
            <a:tailEnd type="triangle"/>
          </a:ln>
          <a:effectLst/>
        </p:spPr>
      </p:cxnSp>
      <p:cxnSp>
        <p:nvCxnSpPr>
          <p:cNvPr id="16" name="直接箭头连接符 15">
            <a:extLst>
              <a:ext uri="{FF2B5EF4-FFF2-40B4-BE49-F238E27FC236}">
                <a16:creationId xmlns="" xmlns:a16="http://schemas.microsoft.com/office/drawing/2014/main" id="{AF92182D-5D78-4DD4-85CC-1A47DECB8E27}"/>
              </a:ext>
            </a:extLst>
          </p:cNvPr>
          <p:cNvCxnSpPr/>
          <p:nvPr/>
        </p:nvCxnSpPr>
        <p:spPr>
          <a:xfrm>
            <a:off x="2567373" y="4046822"/>
            <a:ext cx="0" cy="815718"/>
          </a:xfrm>
          <a:prstGeom prst="straightConnector1">
            <a:avLst/>
          </a:prstGeom>
          <a:noFill/>
          <a:ln w="12700" cap="flat" cmpd="sng" algn="ctr">
            <a:solidFill>
              <a:sysClr val="windowText" lastClr="000000"/>
            </a:solidFill>
            <a:prstDash val="solid"/>
            <a:tailEnd type="triangle"/>
          </a:ln>
          <a:effectLst/>
        </p:spPr>
      </p:cxnSp>
      <p:sp>
        <p:nvSpPr>
          <p:cNvPr id="17" name="椭圆 16">
            <a:extLst>
              <a:ext uri="{FF2B5EF4-FFF2-40B4-BE49-F238E27FC236}">
                <a16:creationId xmlns="" xmlns:a16="http://schemas.microsoft.com/office/drawing/2014/main" id="{05B830EF-652B-406B-8F3E-055F1013D205}"/>
              </a:ext>
            </a:extLst>
          </p:cNvPr>
          <p:cNvSpPr/>
          <p:nvPr/>
        </p:nvSpPr>
        <p:spPr>
          <a:xfrm>
            <a:off x="2279693" y="3702368"/>
            <a:ext cx="72000" cy="72008"/>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18" name="TextBox 14">
                <a:extLst>
                  <a:ext uri="{FF2B5EF4-FFF2-40B4-BE49-F238E27FC236}">
                    <a16:creationId xmlns="" xmlns:a16="http://schemas.microsoft.com/office/drawing/2014/main" id="{EBE05AC9-D214-41F4-99B5-10500E3E7B5E}"/>
                  </a:ext>
                </a:extLst>
              </p:cNvPr>
              <p:cNvSpPr txBox="1"/>
              <p:nvPr/>
            </p:nvSpPr>
            <p:spPr>
              <a:xfrm>
                <a:off x="3497413" y="2064812"/>
                <a:ext cx="14209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𝑃</m:t>
                      </m:r>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18" name="TextBox 14">
                <a:extLst>
                  <a:ext uri="{FF2B5EF4-FFF2-40B4-BE49-F238E27FC236}">
                    <a16:creationId xmlns:a16="http://schemas.microsoft.com/office/drawing/2014/main" id="{EBE05AC9-D214-41F4-99B5-10500E3E7B5E}"/>
                  </a:ext>
                </a:extLst>
              </p:cNvPr>
              <p:cNvSpPr txBox="1">
                <a:spLocks noRot="1" noChangeAspect="1" noMove="1" noResize="1" noEditPoints="1" noAdjustHandles="1" noChangeArrowheads="1" noChangeShapeType="1" noTextEdit="1"/>
              </p:cNvSpPr>
              <p:nvPr/>
            </p:nvSpPr>
            <p:spPr>
              <a:xfrm>
                <a:off x="3497413" y="2064812"/>
                <a:ext cx="1420902" cy="369332"/>
              </a:xfrm>
              <a:prstGeom prst="rect">
                <a:avLst/>
              </a:prstGeom>
              <a:blipFill>
                <a:blip r:embed="rId2"/>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 xmlns:a16="http://schemas.microsoft.com/office/drawing/2014/main" id="{8D5C156E-4E93-47C9-83E8-970AF5A45EBE}"/>
                  </a:ext>
                </a:extLst>
              </p:cNvPr>
              <p:cNvSpPr/>
              <p:nvPr/>
            </p:nvSpPr>
            <p:spPr>
              <a:xfrm>
                <a:off x="1258567" y="2832371"/>
                <a:ext cx="438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19" name="矩形 18">
                <a:extLst>
                  <a:ext uri="{FF2B5EF4-FFF2-40B4-BE49-F238E27FC236}">
                    <a16:creationId xmlns:a16="http://schemas.microsoft.com/office/drawing/2014/main" id="{8D5C156E-4E93-47C9-83E8-970AF5A45EBE}"/>
                  </a:ext>
                </a:extLst>
              </p:cNvPr>
              <p:cNvSpPr>
                <a:spLocks noRot="1" noChangeAspect="1" noMove="1" noResize="1" noEditPoints="1" noAdjustHandles="1" noChangeArrowheads="1" noChangeShapeType="1" noTextEdit="1"/>
              </p:cNvSpPr>
              <p:nvPr/>
            </p:nvSpPr>
            <p:spPr>
              <a:xfrm>
                <a:off x="1258567" y="2832371"/>
                <a:ext cx="438966"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 xmlns:a16="http://schemas.microsoft.com/office/drawing/2014/main" id="{75E9818A-130A-485D-AE76-9C08D2961E96}"/>
                  </a:ext>
                </a:extLst>
              </p:cNvPr>
              <p:cNvSpPr/>
              <p:nvPr/>
            </p:nvSpPr>
            <p:spPr>
              <a:xfrm>
                <a:off x="1214773" y="4314184"/>
                <a:ext cx="472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0" name="矩形 19">
                <a:extLst>
                  <a:ext uri="{FF2B5EF4-FFF2-40B4-BE49-F238E27FC236}">
                    <a16:creationId xmlns:a16="http://schemas.microsoft.com/office/drawing/2014/main" id="{75E9818A-130A-485D-AE76-9C08D2961E96}"/>
                  </a:ext>
                </a:extLst>
              </p:cNvPr>
              <p:cNvSpPr>
                <a:spLocks noRot="1" noChangeAspect="1" noMove="1" noResize="1" noEditPoints="1" noAdjustHandles="1" noChangeArrowheads="1" noChangeShapeType="1" noTextEdit="1"/>
              </p:cNvSpPr>
              <p:nvPr/>
            </p:nvSpPr>
            <p:spPr>
              <a:xfrm>
                <a:off x="1214773" y="4314184"/>
                <a:ext cx="472629"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 xmlns:a16="http://schemas.microsoft.com/office/drawing/2014/main" id="{644DD5CC-5ACE-4264-BE8D-B966FF2E8946}"/>
                  </a:ext>
                </a:extLst>
              </p:cNvPr>
              <p:cNvSpPr/>
              <p:nvPr/>
            </p:nvSpPr>
            <p:spPr>
              <a:xfrm>
                <a:off x="3145832" y="5288484"/>
                <a:ext cx="4763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1" name="矩形 20">
                <a:extLst>
                  <a:ext uri="{FF2B5EF4-FFF2-40B4-BE49-F238E27FC236}">
                    <a16:creationId xmlns:a16="http://schemas.microsoft.com/office/drawing/2014/main" id="{644DD5CC-5ACE-4264-BE8D-B966FF2E8946}"/>
                  </a:ext>
                </a:extLst>
              </p:cNvPr>
              <p:cNvSpPr>
                <a:spLocks noRot="1" noChangeAspect="1" noMove="1" noResize="1" noEditPoints="1" noAdjustHandles="1" noChangeArrowheads="1" noChangeShapeType="1" noTextEdit="1"/>
              </p:cNvSpPr>
              <p:nvPr/>
            </p:nvSpPr>
            <p:spPr>
              <a:xfrm>
                <a:off x="3145832" y="5288484"/>
                <a:ext cx="476349"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 xmlns:a16="http://schemas.microsoft.com/office/drawing/2014/main" id="{B0B446BB-6329-4E3E-896E-67A8B6DBC2D9}"/>
                  </a:ext>
                </a:extLst>
              </p:cNvPr>
              <p:cNvSpPr/>
              <p:nvPr/>
            </p:nvSpPr>
            <p:spPr>
              <a:xfrm>
                <a:off x="4560198" y="3103816"/>
                <a:ext cx="4669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2" name="矩形 21">
                <a:extLst>
                  <a:ext uri="{FF2B5EF4-FFF2-40B4-BE49-F238E27FC236}">
                    <a16:creationId xmlns:a16="http://schemas.microsoft.com/office/drawing/2014/main" id="{B0B446BB-6329-4E3E-896E-67A8B6DBC2D9}"/>
                  </a:ext>
                </a:extLst>
              </p:cNvPr>
              <p:cNvSpPr>
                <a:spLocks noRot="1" noChangeAspect="1" noMove="1" noResize="1" noEditPoints="1" noAdjustHandles="1" noChangeArrowheads="1" noChangeShapeType="1" noTextEdit="1"/>
              </p:cNvSpPr>
              <p:nvPr/>
            </p:nvSpPr>
            <p:spPr>
              <a:xfrm>
                <a:off x="4560198" y="3103816"/>
                <a:ext cx="46692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19">
                <a:extLst>
                  <a:ext uri="{FF2B5EF4-FFF2-40B4-BE49-F238E27FC236}">
                    <a16:creationId xmlns="" xmlns:a16="http://schemas.microsoft.com/office/drawing/2014/main" id="{1128A602-B0AB-4D80-8879-F2DF49C0AA79}"/>
                  </a:ext>
                </a:extLst>
              </p:cNvPr>
              <p:cNvSpPr txBox="1"/>
              <p:nvPr/>
            </p:nvSpPr>
            <p:spPr>
              <a:xfrm>
                <a:off x="3544141" y="4398099"/>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𝑥</m:t>
                      </m:r>
                    </m:oMath>
                  </m:oMathPara>
                </a14:m>
                <a:endParaRPr lang="zh-CN" altLang="en-US" dirty="0">
                  <a:solidFill>
                    <a:prstClr val="black"/>
                  </a:solidFill>
                  <a:latin typeface="Calibri"/>
                  <a:ea typeface="宋体" panose="02010600030101010101" pitchFamily="2" charset="-122"/>
                </a:endParaRPr>
              </a:p>
            </p:txBody>
          </p:sp>
        </mc:Choice>
        <mc:Fallback xmlns="">
          <p:sp>
            <p:nvSpPr>
              <p:cNvPr id="23" name="TextBox 19">
                <a:extLst>
                  <a:ext uri="{FF2B5EF4-FFF2-40B4-BE49-F238E27FC236}">
                    <a16:creationId xmlns:a16="http://schemas.microsoft.com/office/drawing/2014/main" id="{1128A602-B0AB-4D80-8879-F2DF49C0AA79}"/>
                  </a:ext>
                </a:extLst>
              </p:cNvPr>
              <p:cNvSpPr txBox="1">
                <a:spLocks noRot="1" noChangeAspect="1" noMove="1" noResize="1" noEditPoints="1" noAdjustHandles="1" noChangeArrowheads="1" noChangeShapeType="1" noTextEdit="1"/>
              </p:cNvSpPr>
              <p:nvPr/>
            </p:nvSpPr>
            <p:spPr>
              <a:xfrm>
                <a:off x="3544141" y="4398099"/>
                <a:ext cx="367985"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0">
                <a:extLst>
                  <a:ext uri="{FF2B5EF4-FFF2-40B4-BE49-F238E27FC236}">
                    <a16:creationId xmlns="" xmlns:a16="http://schemas.microsoft.com/office/drawing/2014/main" id="{95B48545-0CC6-4C01-85EF-956EBE5D0A73}"/>
                  </a:ext>
                </a:extLst>
              </p:cNvPr>
              <p:cNvSpPr txBox="1"/>
              <p:nvPr/>
            </p:nvSpPr>
            <p:spPr>
              <a:xfrm>
                <a:off x="2600041" y="4731789"/>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𝑦</m:t>
                      </m:r>
                    </m:oMath>
                  </m:oMathPara>
                </a14:m>
                <a:endParaRPr lang="zh-CN" altLang="en-US" dirty="0">
                  <a:solidFill>
                    <a:prstClr val="black"/>
                  </a:solidFill>
                  <a:latin typeface="Calibri"/>
                  <a:ea typeface="宋体" panose="02010600030101010101" pitchFamily="2" charset="-122"/>
                </a:endParaRPr>
              </a:p>
            </p:txBody>
          </p:sp>
        </mc:Choice>
        <mc:Fallback xmlns="">
          <p:sp>
            <p:nvSpPr>
              <p:cNvPr id="24" name="TextBox 20">
                <a:extLst>
                  <a:ext uri="{FF2B5EF4-FFF2-40B4-BE49-F238E27FC236}">
                    <a16:creationId xmlns:a16="http://schemas.microsoft.com/office/drawing/2014/main" id="{95B48545-0CC6-4C01-85EF-956EBE5D0A73}"/>
                  </a:ext>
                </a:extLst>
              </p:cNvPr>
              <p:cNvSpPr txBox="1">
                <a:spLocks noRot="1" noChangeAspect="1" noMove="1" noResize="1" noEditPoints="1" noAdjustHandles="1" noChangeArrowheads="1" noChangeShapeType="1" noTextEdit="1"/>
              </p:cNvSpPr>
              <p:nvPr/>
            </p:nvSpPr>
            <p:spPr>
              <a:xfrm>
                <a:off x="2600041" y="4731789"/>
                <a:ext cx="371384" cy="369332"/>
              </a:xfrm>
              <a:prstGeom prst="rect">
                <a:avLst/>
              </a:prstGeom>
              <a:blipFill>
                <a:blip r:embed="rId8"/>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1">
                <a:extLst>
                  <a:ext uri="{FF2B5EF4-FFF2-40B4-BE49-F238E27FC236}">
                    <a16:creationId xmlns="" xmlns:a16="http://schemas.microsoft.com/office/drawing/2014/main" id="{CFB045D7-998E-42E6-9EB8-FB445A5A6BD8}"/>
                  </a:ext>
                </a:extLst>
              </p:cNvPr>
              <p:cNvSpPr txBox="1"/>
              <p:nvPr/>
            </p:nvSpPr>
            <p:spPr>
              <a:xfrm>
                <a:off x="2607401" y="3856052"/>
                <a:ext cx="366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𝑜</m:t>
                      </m:r>
                    </m:oMath>
                  </m:oMathPara>
                </a14:m>
                <a:endParaRPr lang="zh-CN" altLang="en-US" dirty="0">
                  <a:solidFill>
                    <a:prstClr val="black"/>
                  </a:solidFill>
                  <a:latin typeface="Calibri"/>
                  <a:ea typeface="宋体" panose="02010600030101010101" pitchFamily="2" charset="-122"/>
                </a:endParaRPr>
              </a:p>
            </p:txBody>
          </p:sp>
        </mc:Choice>
        <mc:Fallback xmlns="">
          <p:sp>
            <p:nvSpPr>
              <p:cNvPr id="25" name="TextBox 21">
                <a:extLst>
                  <a:ext uri="{FF2B5EF4-FFF2-40B4-BE49-F238E27FC236}">
                    <a16:creationId xmlns:a16="http://schemas.microsoft.com/office/drawing/2014/main" id="{CFB045D7-998E-42E6-9EB8-FB445A5A6BD8}"/>
                  </a:ext>
                </a:extLst>
              </p:cNvPr>
              <p:cNvSpPr txBox="1">
                <a:spLocks noRot="1" noChangeAspect="1" noMove="1" noResize="1" noEditPoints="1" noAdjustHandles="1" noChangeArrowheads="1" noChangeShapeType="1" noTextEdit="1"/>
              </p:cNvSpPr>
              <p:nvPr/>
            </p:nvSpPr>
            <p:spPr>
              <a:xfrm>
                <a:off x="2607401" y="3856052"/>
                <a:ext cx="366062"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Box 30">
                <a:extLst>
                  <a:ext uri="{FF2B5EF4-FFF2-40B4-BE49-F238E27FC236}">
                    <a16:creationId xmlns="" xmlns:a16="http://schemas.microsoft.com/office/drawing/2014/main" id="{C8FE1B23-079A-4E78-94B3-20508FCB9403}"/>
                  </a:ext>
                </a:extLst>
              </p:cNvPr>
              <p:cNvSpPr txBox="1"/>
              <p:nvPr/>
            </p:nvSpPr>
            <p:spPr>
              <a:xfrm>
                <a:off x="2017153" y="3377002"/>
                <a:ext cx="9117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𝑝</m:t>
                      </m:r>
                      <m:r>
                        <a:rPr lang="en-US" altLang="zh-CN" i="1" smtClean="0">
                          <a:solidFill>
                            <a:prstClr val="black"/>
                          </a:solidFill>
                          <a:latin typeface="Cambria Math"/>
                        </a:rPr>
                        <m:t>(</m:t>
                      </m:r>
                      <m:r>
                        <a:rPr lang="en-US" altLang="zh-CN" i="1" smtClean="0">
                          <a:solidFill>
                            <a:prstClr val="black"/>
                          </a:solidFill>
                          <a:latin typeface="Cambria Math"/>
                        </a:rPr>
                        <m:t>𝑥</m:t>
                      </m:r>
                      <m:r>
                        <a:rPr lang="en-US" altLang="zh-CN" i="1" smtClean="0">
                          <a:solidFill>
                            <a:prstClr val="black"/>
                          </a:solidFill>
                          <a:latin typeface="Cambria Math"/>
                        </a:rPr>
                        <m:t>,</m:t>
                      </m:r>
                      <m:r>
                        <a:rPr lang="en-US" altLang="zh-CN" i="1" smtClean="0">
                          <a:solidFill>
                            <a:prstClr val="black"/>
                          </a:solidFill>
                          <a:latin typeface="Cambria Math"/>
                        </a:rPr>
                        <m:t>𝑦</m:t>
                      </m:r>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26" name="TextBox 30">
                <a:extLst>
                  <a:ext uri="{FF2B5EF4-FFF2-40B4-BE49-F238E27FC236}">
                    <a16:creationId xmlns:a16="http://schemas.microsoft.com/office/drawing/2014/main" id="{C8FE1B23-079A-4E78-94B3-20508FCB9403}"/>
                  </a:ext>
                </a:extLst>
              </p:cNvPr>
              <p:cNvSpPr txBox="1">
                <a:spLocks noRot="1" noChangeAspect="1" noMove="1" noResize="1" noEditPoints="1" noAdjustHandles="1" noChangeArrowheads="1" noChangeShapeType="1" noTextEdit="1"/>
              </p:cNvSpPr>
              <p:nvPr/>
            </p:nvSpPr>
            <p:spPr>
              <a:xfrm>
                <a:off x="2017153" y="3377002"/>
                <a:ext cx="911788" cy="369332"/>
              </a:xfrm>
              <a:prstGeom prst="rect">
                <a:avLst/>
              </a:prstGeom>
              <a:blipFill>
                <a:blip r:embed="rId10"/>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TextBox 33">
                <a:extLst>
                  <a:ext uri="{FF2B5EF4-FFF2-40B4-BE49-F238E27FC236}">
                    <a16:creationId xmlns="" xmlns:a16="http://schemas.microsoft.com/office/drawing/2014/main" id="{B2C8EFFD-1EC8-47B1-86B9-E947125E3138}"/>
                  </a:ext>
                </a:extLst>
              </p:cNvPr>
              <p:cNvSpPr txBox="1"/>
              <p:nvPr/>
            </p:nvSpPr>
            <p:spPr>
              <a:xfrm>
                <a:off x="2102112" y="4174409"/>
                <a:ext cx="3709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𝑓</m:t>
                      </m:r>
                    </m:oMath>
                  </m:oMathPara>
                </a14:m>
                <a:endParaRPr lang="zh-CN" altLang="en-US" dirty="0">
                  <a:solidFill>
                    <a:prstClr val="black"/>
                  </a:solidFill>
                  <a:latin typeface="Calibri"/>
                  <a:ea typeface="宋体" panose="02010600030101010101" pitchFamily="2" charset="-122"/>
                </a:endParaRPr>
              </a:p>
            </p:txBody>
          </p:sp>
        </mc:Choice>
        <mc:Fallback xmlns="">
          <p:sp>
            <p:nvSpPr>
              <p:cNvPr id="27" name="TextBox 33">
                <a:extLst>
                  <a:ext uri="{FF2B5EF4-FFF2-40B4-BE49-F238E27FC236}">
                    <a16:creationId xmlns:a16="http://schemas.microsoft.com/office/drawing/2014/main" id="{B2C8EFFD-1EC8-47B1-86B9-E947125E3138}"/>
                  </a:ext>
                </a:extLst>
              </p:cNvPr>
              <p:cNvSpPr txBox="1">
                <a:spLocks noRot="1" noChangeAspect="1" noMove="1" noResize="1" noEditPoints="1" noAdjustHandles="1" noChangeArrowheads="1" noChangeShapeType="1" noTextEdit="1"/>
              </p:cNvSpPr>
              <p:nvPr/>
            </p:nvSpPr>
            <p:spPr>
              <a:xfrm>
                <a:off x="2102112" y="4174409"/>
                <a:ext cx="370935" cy="369332"/>
              </a:xfrm>
              <a:prstGeom prst="rect">
                <a:avLst/>
              </a:prstGeom>
              <a:blipFill>
                <a:blip r:embed="rId11"/>
                <a:stretch>
                  <a:fillRect b="-13333"/>
                </a:stretch>
              </a:blipFill>
            </p:spPr>
            <p:txBody>
              <a:bodyPr/>
              <a:lstStyle/>
              <a:p>
                <a:r>
                  <a:rPr lang="zh-CN" altLang="en-US">
                    <a:noFill/>
                  </a:rPr>
                  <a:t> </a:t>
                </a:r>
              </a:p>
            </p:txBody>
          </p:sp>
        </mc:Fallback>
      </mc:AlternateContent>
      <p:cxnSp>
        <p:nvCxnSpPr>
          <p:cNvPr id="28" name="直接连接符 27">
            <a:extLst>
              <a:ext uri="{FF2B5EF4-FFF2-40B4-BE49-F238E27FC236}">
                <a16:creationId xmlns="" xmlns:a16="http://schemas.microsoft.com/office/drawing/2014/main" id="{293838C9-F3FF-47D8-B938-A69D05D6F65C}"/>
              </a:ext>
            </a:extLst>
          </p:cNvPr>
          <p:cNvCxnSpPr/>
          <p:nvPr/>
        </p:nvCxnSpPr>
        <p:spPr>
          <a:xfrm>
            <a:off x="3553376" y="2397233"/>
            <a:ext cx="0" cy="439500"/>
          </a:xfrm>
          <a:prstGeom prst="line">
            <a:avLst/>
          </a:prstGeom>
          <a:noFill/>
          <a:ln w="19050" cap="flat" cmpd="sng" algn="ctr">
            <a:solidFill>
              <a:srgbClr val="4F81BD">
                <a:shade val="95000"/>
                <a:satMod val="105000"/>
              </a:srgbClr>
            </a:solidFill>
            <a:prstDash val="sysDash"/>
          </a:ln>
          <a:effectLst/>
        </p:spPr>
      </p:cxnSp>
      <p:cxnSp>
        <p:nvCxnSpPr>
          <p:cNvPr id="29" name="直接连接符 28">
            <a:extLst>
              <a:ext uri="{FF2B5EF4-FFF2-40B4-BE49-F238E27FC236}">
                <a16:creationId xmlns="" xmlns:a16="http://schemas.microsoft.com/office/drawing/2014/main" id="{F821D992-EFFB-4930-A026-BAD5259C65BE}"/>
              </a:ext>
            </a:extLst>
          </p:cNvPr>
          <p:cNvCxnSpPr>
            <a:endCxn id="8" idx="7"/>
          </p:cNvCxnSpPr>
          <p:nvPr/>
        </p:nvCxnSpPr>
        <p:spPr>
          <a:xfrm flipH="1">
            <a:off x="1774969" y="2836733"/>
            <a:ext cx="1769172" cy="1522342"/>
          </a:xfrm>
          <a:prstGeom prst="line">
            <a:avLst/>
          </a:prstGeom>
          <a:noFill/>
          <a:ln w="19050" cap="flat" cmpd="sng" algn="ctr">
            <a:solidFill>
              <a:srgbClr val="4F81BD">
                <a:shade val="95000"/>
                <a:satMod val="105000"/>
              </a:srgbClr>
            </a:solidFill>
            <a:prstDash val="sysDash"/>
          </a:ln>
          <a:effectLst/>
        </p:spPr>
      </p:cxnSp>
      <p:cxnSp>
        <p:nvCxnSpPr>
          <p:cNvPr id="30" name="直接箭头连接符 29">
            <a:extLst>
              <a:ext uri="{FF2B5EF4-FFF2-40B4-BE49-F238E27FC236}">
                <a16:creationId xmlns="" xmlns:a16="http://schemas.microsoft.com/office/drawing/2014/main" id="{91038099-8FC5-4D54-AC72-AE0F8705F195}"/>
              </a:ext>
            </a:extLst>
          </p:cNvPr>
          <p:cNvCxnSpPr/>
          <p:nvPr/>
        </p:nvCxnSpPr>
        <p:spPr>
          <a:xfrm>
            <a:off x="3572158" y="2832371"/>
            <a:ext cx="842978" cy="511994"/>
          </a:xfrm>
          <a:prstGeom prst="straightConnector1">
            <a:avLst/>
          </a:prstGeom>
          <a:noFill/>
          <a:ln w="19050" cap="flat" cmpd="sng" algn="ctr">
            <a:solidFill>
              <a:srgbClr val="4F81BD">
                <a:shade val="95000"/>
                <a:satMod val="105000"/>
              </a:srgbClr>
            </a:solidFill>
            <a:prstDash val="sysDash"/>
            <a:tailEnd type="none"/>
          </a:ln>
          <a:effectLst/>
        </p:spPr>
      </p:cxnSp>
      <p:cxnSp>
        <p:nvCxnSpPr>
          <p:cNvPr id="31" name="直接连接符 30">
            <a:extLst>
              <a:ext uri="{FF2B5EF4-FFF2-40B4-BE49-F238E27FC236}">
                <a16:creationId xmlns="" xmlns:a16="http://schemas.microsoft.com/office/drawing/2014/main" id="{4C57C8B4-58A2-4615-898B-532350392B13}"/>
              </a:ext>
            </a:extLst>
          </p:cNvPr>
          <p:cNvCxnSpPr/>
          <p:nvPr/>
        </p:nvCxnSpPr>
        <p:spPr>
          <a:xfrm>
            <a:off x="2315693" y="3753478"/>
            <a:ext cx="0" cy="144000"/>
          </a:xfrm>
          <a:prstGeom prst="line">
            <a:avLst/>
          </a:prstGeom>
          <a:noFill/>
          <a:ln w="19050" cap="flat" cmpd="sng" algn="ctr">
            <a:solidFill>
              <a:srgbClr val="4F81BD">
                <a:shade val="95000"/>
                <a:satMod val="105000"/>
              </a:srgbClr>
            </a:solidFill>
            <a:prstDash val="sysDash"/>
          </a:ln>
          <a:effectLst/>
        </p:spPr>
      </p:cxnSp>
      <p:cxnSp>
        <p:nvCxnSpPr>
          <p:cNvPr id="32" name="直接连接符 31">
            <a:extLst>
              <a:ext uri="{FF2B5EF4-FFF2-40B4-BE49-F238E27FC236}">
                <a16:creationId xmlns="" xmlns:a16="http://schemas.microsoft.com/office/drawing/2014/main" id="{498D7BF5-907A-4481-9121-781E408441F0}"/>
              </a:ext>
            </a:extLst>
          </p:cNvPr>
          <p:cNvCxnSpPr/>
          <p:nvPr/>
        </p:nvCxnSpPr>
        <p:spPr>
          <a:xfrm>
            <a:off x="2311219" y="3899069"/>
            <a:ext cx="274590" cy="165279"/>
          </a:xfrm>
          <a:prstGeom prst="line">
            <a:avLst/>
          </a:prstGeom>
          <a:noFill/>
          <a:ln w="19050" cap="flat" cmpd="sng" algn="ctr">
            <a:solidFill>
              <a:srgbClr val="4F81BD">
                <a:shade val="95000"/>
                <a:satMod val="105000"/>
              </a:srgbClr>
            </a:solidFill>
            <a:prstDash val="sysDash"/>
          </a:ln>
          <a:effectLst/>
        </p:spPr>
      </p:cxnSp>
      <p:sp>
        <p:nvSpPr>
          <p:cNvPr id="33" name="TextBox 96">
            <a:extLst>
              <a:ext uri="{FF2B5EF4-FFF2-40B4-BE49-F238E27FC236}">
                <a16:creationId xmlns="" xmlns:a16="http://schemas.microsoft.com/office/drawing/2014/main" id="{BE9A3B3C-3350-4355-9119-1F4885A97526}"/>
              </a:ext>
            </a:extLst>
          </p:cNvPr>
          <p:cNvSpPr txBox="1"/>
          <p:nvPr/>
        </p:nvSpPr>
        <p:spPr>
          <a:xfrm>
            <a:off x="4242482" y="3384146"/>
            <a:ext cx="317716"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A</a:t>
            </a:r>
            <a:endParaRPr lang="zh-CN" altLang="en-US" dirty="0">
              <a:solidFill>
                <a:prstClr val="black"/>
              </a:solidFill>
              <a:latin typeface="Calibri"/>
              <a:ea typeface="宋体" panose="02010600030101010101" pitchFamily="2" charset="-122"/>
            </a:endParaRPr>
          </a:p>
        </p:txBody>
      </p:sp>
      <p:sp>
        <p:nvSpPr>
          <p:cNvPr id="34" name="TextBox 97">
            <a:extLst>
              <a:ext uri="{FF2B5EF4-FFF2-40B4-BE49-F238E27FC236}">
                <a16:creationId xmlns="" xmlns:a16="http://schemas.microsoft.com/office/drawing/2014/main" id="{CCFA3EC0-6F7E-4BC3-8C5B-EDE40B8E12C1}"/>
              </a:ext>
            </a:extLst>
          </p:cNvPr>
          <p:cNvSpPr txBox="1"/>
          <p:nvPr/>
        </p:nvSpPr>
        <p:spPr>
          <a:xfrm>
            <a:off x="3609944" y="2575765"/>
            <a:ext cx="309700"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B</a:t>
            </a:r>
            <a:endParaRPr lang="zh-CN" altLang="en-US" dirty="0">
              <a:solidFill>
                <a:prstClr val="black"/>
              </a:solidFill>
              <a:latin typeface="Calibri"/>
              <a:ea typeface="宋体" panose="02010600030101010101" pitchFamily="2" charset="-122"/>
            </a:endParaRPr>
          </a:p>
        </p:txBody>
      </p:sp>
      <p:sp>
        <p:nvSpPr>
          <p:cNvPr id="35" name="TextBox 98">
            <a:extLst>
              <a:ext uri="{FF2B5EF4-FFF2-40B4-BE49-F238E27FC236}">
                <a16:creationId xmlns="" xmlns:a16="http://schemas.microsoft.com/office/drawing/2014/main" id="{DAE4CA47-4579-495A-A1FA-3687D667D065}"/>
              </a:ext>
            </a:extLst>
          </p:cNvPr>
          <p:cNvSpPr txBox="1"/>
          <p:nvPr/>
        </p:nvSpPr>
        <p:spPr>
          <a:xfrm>
            <a:off x="2424006" y="3677490"/>
            <a:ext cx="308098"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C</a:t>
            </a:r>
            <a:endParaRPr lang="zh-CN" altLang="en-US" dirty="0">
              <a:solidFill>
                <a:prstClr val="black"/>
              </a:solidFill>
              <a:latin typeface="Calibri"/>
              <a:ea typeface="宋体" panose="02010600030101010101" pitchFamily="2" charset="-122"/>
            </a:endParaRPr>
          </a:p>
        </p:txBody>
      </p:sp>
      <mc:AlternateContent xmlns:mc="http://schemas.openxmlformats.org/markup-compatibility/2006" xmlns:a14="http://schemas.microsoft.com/office/drawing/2010/main">
        <mc:Choice Requires="a14">
          <p:sp>
            <p:nvSpPr>
              <p:cNvPr id="36" name="TextBox 37">
                <a:extLst>
                  <a:ext uri="{FF2B5EF4-FFF2-40B4-BE49-F238E27FC236}">
                    <a16:creationId xmlns="" xmlns:a16="http://schemas.microsoft.com/office/drawing/2014/main" id="{1A6063F7-A43D-4F57-B15E-6397E507D0E1}"/>
                  </a:ext>
                </a:extLst>
              </p:cNvPr>
              <p:cNvSpPr txBox="1"/>
              <p:nvPr/>
            </p:nvSpPr>
            <p:spPr>
              <a:xfrm>
                <a:off x="6459152" y="4645442"/>
                <a:ext cx="2041392"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𝑥</m:t>
                      </m:r>
                      <m:r>
                        <a:rPr lang="en-US" altLang="zh-CN" i="1" smtClean="0">
                          <a:solidFill>
                            <a:prstClr val="black"/>
                          </a:solidFill>
                          <a:latin typeface="Cambria Math"/>
                        </a:rPr>
                        <m:t>=</m:t>
                      </m:r>
                      <m:r>
                        <a:rPr lang="en-US" altLang="zh-CN" i="1" smtClean="0">
                          <a:solidFill>
                            <a:prstClr val="black"/>
                          </a:solidFill>
                          <a:latin typeface="Cambria Math"/>
                        </a:rPr>
                        <m:t>𝑓</m:t>
                      </m:r>
                      <m:f>
                        <m:fPr>
                          <m:ctrlPr>
                            <a:rPr lang="en-US" altLang="zh-CN" i="1" smtClean="0">
                              <a:solidFill>
                                <a:prstClr val="black"/>
                              </a:solidFill>
                              <a:latin typeface="Cambria Math"/>
                            </a:rPr>
                          </m:ctrlPr>
                        </m:fPr>
                        <m:num>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num>
                        <m:den>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den>
                      </m:f>
                      <m:r>
                        <a:rPr lang="en-US" altLang="zh-CN" i="1" smtClean="0">
                          <a:solidFill>
                            <a:prstClr val="black"/>
                          </a:solidFill>
                          <a:latin typeface="Cambria Math"/>
                        </a:rPr>
                        <m:t>,</m:t>
                      </m:r>
                      <m:r>
                        <a:rPr lang="en-US" altLang="zh-CN" i="1" smtClean="0">
                          <a:solidFill>
                            <a:prstClr val="black"/>
                          </a:solidFill>
                          <a:latin typeface="Cambria Math"/>
                        </a:rPr>
                        <m:t>𝑦</m:t>
                      </m:r>
                      <m:r>
                        <a:rPr lang="en-US" altLang="zh-CN" i="1" smtClean="0">
                          <a:solidFill>
                            <a:prstClr val="black"/>
                          </a:solidFill>
                          <a:latin typeface="Cambria Math"/>
                        </a:rPr>
                        <m:t>=</m:t>
                      </m:r>
                      <m:r>
                        <a:rPr lang="en-US" altLang="zh-CN" i="1" smtClean="0">
                          <a:solidFill>
                            <a:prstClr val="black"/>
                          </a:solidFill>
                          <a:latin typeface="Cambria Math"/>
                        </a:rPr>
                        <m:t>𝑓</m:t>
                      </m:r>
                      <m:f>
                        <m:fPr>
                          <m:ctrlPr>
                            <a:rPr lang="en-US" altLang="zh-CN" i="1" smtClean="0">
                              <a:solidFill>
                                <a:prstClr val="black"/>
                              </a:solidFill>
                              <a:latin typeface="Cambria Math"/>
                            </a:rPr>
                          </m:ctrlPr>
                        </m:fPr>
                        <m:num>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num>
                        <m:den>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den>
                      </m:f>
                    </m:oMath>
                  </m:oMathPara>
                </a14:m>
                <a:endParaRPr lang="zh-CN" altLang="en-US" dirty="0">
                  <a:solidFill>
                    <a:prstClr val="black"/>
                  </a:solidFill>
                  <a:latin typeface="Calibri"/>
                  <a:ea typeface="宋体" panose="02010600030101010101" pitchFamily="2" charset="-122"/>
                </a:endParaRPr>
              </a:p>
            </p:txBody>
          </p:sp>
        </mc:Choice>
        <mc:Fallback xmlns="">
          <p:sp>
            <p:nvSpPr>
              <p:cNvPr id="36" name="TextBox 37">
                <a:extLst>
                  <a:ext uri="{FF2B5EF4-FFF2-40B4-BE49-F238E27FC236}">
                    <a16:creationId xmlns:a16="http://schemas.microsoft.com/office/drawing/2014/main" id="{1A6063F7-A43D-4F57-B15E-6397E507D0E1}"/>
                  </a:ext>
                </a:extLst>
              </p:cNvPr>
              <p:cNvSpPr txBox="1">
                <a:spLocks noRot="1" noChangeAspect="1" noMove="1" noResize="1" noEditPoints="1" noAdjustHandles="1" noChangeArrowheads="1" noChangeShapeType="1" noTextEdit="1"/>
              </p:cNvSpPr>
              <p:nvPr/>
            </p:nvSpPr>
            <p:spPr>
              <a:xfrm>
                <a:off x="6459152" y="4645442"/>
                <a:ext cx="2041392" cy="657681"/>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38">
                <a:extLst>
                  <a:ext uri="{FF2B5EF4-FFF2-40B4-BE49-F238E27FC236}">
                    <a16:creationId xmlns="" xmlns:a16="http://schemas.microsoft.com/office/drawing/2014/main" id="{24DAE72F-D226-4B5E-BB23-30673C34142E}"/>
                  </a:ext>
                </a:extLst>
              </p:cNvPr>
              <p:cNvSpPr txBox="1"/>
              <p:nvPr/>
            </p:nvSpPr>
            <p:spPr>
              <a:xfrm>
                <a:off x="6538420" y="2476952"/>
                <a:ext cx="1724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solidFill>
                            <a:prstClr val="black"/>
                          </a:solidFill>
                          <a:latin typeface="Cambria Math"/>
                        </a:rPr>
                        <m:t>∆</m:t>
                      </m:r>
                      <m:r>
                        <a:rPr lang="en-US" altLang="zh-CN" i="1" smtClean="0">
                          <a:solidFill>
                            <a:prstClr val="black"/>
                          </a:solidFill>
                          <a:latin typeface="Cambria Math"/>
                        </a:rPr>
                        <m:t>𝐴𝐵</m:t>
                      </m:r>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r>
                        <a:rPr lang="en-US" altLang="zh-CN" i="1" smtClean="0">
                          <a:solidFill>
                            <a:prstClr val="black"/>
                          </a:solidFill>
                          <a:latin typeface="Cambria Math"/>
                          <a:ea typeface="Cambria Math"/>
                        </a:rPr>
                        <m:t>~∆</m:t>
                      </m:r>
                      <m:r>
                        <a:rPr lang="en-US" altLang="zh-CN" i="1" smtClean="0">
                          <a:solidFill>
                            <a:prstClr val="black"/>
                          </a:solidFill>
                          <a:latin typeface="Cambria Math"/>
                          <a:ea typeface="Cambria Math"/>
                        </a:rPr>
                        <m:t>𝑜𝐶</m:t>
                      </m:r>
                      <m:sSub>
                        <m:sSubPr>
                          <m:ctrlPr>
                            <a:rPr lang="en-US" altLang="zh-CN" i="1" smtClean="0">
                              <a:solidFill>
                                <a:prstClr val="black"/>
                              </a:solidFill>
                              <a:latin typeface="Cambria Math"/>
                              <a:ea typeface="Cambria Math"/>
                            </a:rPr>
                          </m:ctrlPr>
                        </m:sSubPr>
                        <m:e>
                          <m:r>
                            <a:rPr lang="en-US" altLang="zh-CN" i="1" smtClean="0">
                              <a:solidFill>
                                <a:prstClr val="black"/>
                              </a:solidFill>
                              <a:latin typeface="Cambria Math"/>
                              <a:ea typeface="Cambria Math"/>
                            </a:rPr>
                            <m:t>𝑂</m:t>
                          </m:r>
                        </m:e>
                        <m:sub>
                          <m:r>
                            <a:rPr lang="en-US" altLang="zh-CN" i="1" smtClean="0">
                              <a:solidFill>
                                <a:prstClr val="black"/>
                              </a:solidFill>
                              <a:latin typeface="Cambria Math"/>
                              <a:ea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37" name="TextBox 38">
                <a:extLst>
                  <a:ext uri="{FF2B5EF4-FFF2-40B4-BE49-F238E27FC236}">
                    <a16:creationId xmlns:a16="http://schemas.microsoft.com/office/drawing/2014/main" id="{24DAE72F-D226-4B5E-BB23-30673C34142E}"/>
                  </a:ext>
                </a:extLst>
              </p:cNvPr>
              <p:cNvSpPr txBox="1">
                <a:spLocks noRot="1" noChangeAspect="1" noMove="1" noResize="1" noEditPoints="1" noAdjustHandles="1" noChangeArrowheads="1" noChangeShapeType="1" noTextEdit="1"/>
              </p:cNvSpPr>
              <p:nvPr/>
            </p:nvSpPr>
            <p:spPr>
              <a:xfrm>
                <a:off x="6538420" y="2476952"/>
                <a:ext cx="1724318" cy="369332"/>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9">
                <a:extLst>
                  <a:ext uri="{FF2B5EF4-FFF2-40B4-BE49-F238E27FC236}">
                    <a16:creationId xmlns="" xmlns:a16="http://schemas.microsoft.com/office/drawing/2014/main" id="{473A981B-9591-47C1-A2EB-3325B7E1D921}"/>
                  </a:ext>
                </a:extLst>
              </p:cNvPr>
              <p:cNvSpPr txBox="1"/>
              <p:nvPr/>
            </p:nvSpPr>
            <p:spPr>
              <a:xfrm>
                <a:off x="6459152" y="3025169"/>
                <a:ext cx="17259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solidFill>
                            <a:prstClr val="black"/>
                          </a:solidFill>
                          <a:latin typeface="Cambria Math"/>
                        </a:rPr>
                        <m:t>∆</m:t>
                      </m:r>
                      <m:r>
                        <a:rPr lang="en-US" altLang="zh-CN" i="1" smtClean="0">
                          <a:solidFill>
                            <a:prstClr val="black"/>
                          </a:solidFill>
                          <a:latin typeface="Cambria Math"/>
                        </a:rPr>
                        <m:t>𝑃𝐵</m:t>
                      </m:r>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r>
                        <a:rPr lang="en-US" altLang="zh-CN" i="1" smtClean="0">
                          <a:solidFill>
                            <a:prstClr val="black"/>
                          </a:solidFill>
                          <a:latin typeface="Cambria Math"/>
                          <a:ea typeface="Cambria Math"/>
                        </a:rPr>
                        <m:t>~∆</m:t>
                      </m:r>
                      <m:r>
                        <a:rPr lang="en-US" altLang="zh-CN" i="1" smtClean="0">
                          <a:solidFill>
                            <a:prstClr val="black"/>
                          </a:solidFill>
                          <a:latin typeface="Cambria Math"/>
                          <a:ea typeface="Cambria Math"/>
                        </a:rPr>
                        <m:t>𝑝𝐶</m:t>
                      </m:r>
                      <m:sSub>
                        <m:sSubPr>
                          <m:ctrlPr>
                            <a:rPr lang="en-US" altLang="zh-CN" i="1" smtClean="0">
                              <a:solidFill>
                                <a:prstClr val="black"/>
                              </a:solidFill>
                              <a:latin typeface="Cambria Math"/>
                              <a:ea typeface="Cambria Math"/>
                            </a:rPr>
                          </m:ctrlPr>
                        </m:sSubPr>
                        <m:e>
                          <m:r>
                            <a:rPr lang="en-US" altLang="zh-CN" i="1" smtClean="0">
                              <a:solidFill>
                                <a:prstClr val="black"/>
                              </a:solidFill>
                              <a:latin typeface="Cambria Math"/>
                              <a:ea typeface="Cambria Math"/>
                            </a:rPr>
                            <m:t>𝑂</m:t>
                          </m:r>
                        </m:e>
                        <m:sub>
                          <m:r>
                            <a:rPr lang="en-US" altLang="zh-CN" i="1" smtClean="0">
                              <a:solidFill>
                                <a:prstClr val="black"/>
                              </a:solidFill>
                              <a:latin typeface="Cambria Math"/>
                              <a:ea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38" name="TextBox 39">
                <a:extLst>
                  <a:ext uri="{FF2B5EF4-FFF2-40B4-BE49-F238E27FC236}">
                    <a16:creationId xmlns:a16="http://schemas.microsoft.com/office/drawing/2014/main" id="{473A981B-9591-47C1-A2EB-3325B7E1D921}"/>
                  </a:ext>
                </a:extLst>
              </p:cNvPr>
              <p:cNvSpPr txBox="1">
                <a:spLocks noRot="1" noChangeAspect="1" noMove="1" noResize="1" noEditPoints="1" noAdjustHandles="1" noChangeArrowheads="1" noChangeShapeType="1" noTextEdit="1"/>
              </p:cNvSpPr>
              <p:nvPr/>
            </p:nvSpPr>
            <p:spPr>
              <a:xfrm>
                <a:off x="6459152" y="3025169"/>
                <a:ext cx="1725922" cy="369332"/>
              </a:xfrm>
              <a:prstGeom prst="rect">
                <a:avLst/>
              </a:prstGeom>
              <a:blipFill>
                <a:blip r:embed="rId14"/>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TextBox 40">
                <a:extLst>
                  <a:ext uri="{FF2B5EF4-FFF2-40B4-BE49-F238E27FC236}">
                    <a16:creationId xmlns="" xmlns:a16="http://schemas.microsoft.com/office/drawing/2014/main" id="{D457C52C-5F56-4621-95FB-899B1010BCE0}"/>
                  </a:ext>
                </a:extLst>
              </p:cNvPr>
              <p:cNvSpPr txBox="1"/>
              <p:nvPr/>
            </p:nvSpPr>
            <p:spPr>
              <a:xfrm>
                <a:off x="6459152" y="3739870"/>
                <a:ext cx="3412857" cy="661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solidFill>
                                <a:prstClr val="black"/>
                              </a:solidFill>
                              <a:latin typeface="Cambria Math"/>
                            </a:rPr>
                          </m:ctrlPr>
                        </m:fPr>
                        <m:num>
                          <m:r>
                            <a:rPr lang="en-US" altLang="zh-CN" i="1" smtClean="0">
                              <a:solidFill>
                                <a:prstClr val="black"/>
                              </a:solidFill>
                              <a:latin typeface="Cambria Math"/>
                            </a:rPr>
                            <m:t>𝐴𝐵</m:t>
                          </m:r>
                        </m:num>
                        <m:den>
                          <m:r>
                            <m:rPr>
                              <m:sty m:val="p"/>
                            </m:rPr>
                            <a:rPr lang="en-US" altLang="zh-CN" i="1">
                              <a:solidFill>
                                <a:prstClr val="black"/>
                              </a:solidFill>
                              <a:latin typeface="Cambria Math"/>
                            </a:rPr>
                            <m:t>oC</m:t>
                          </m:r>
                        </m:den>
                      </m:f>
                      <m:r>
                        <a:rPr lang="en-US" altLang="zh-CN" i="1" smtClean="0">
                          <a:solidFill>
                            <a:prstClr val="black"/>
                          </a:solidFill>
                          <a:latin typeface="Cambria Math"/>
                        </a:rPr>
                        <m:t>=</m:t>
                      </m:r>
                      <m:f>
                        <m:fPr>
                          <m:ctrlPr>
                            <a:rPr lang="en-US" altLang="zh-CN" i="1" smtClean="0">
                              <a:solidFill>
                                <a:prstClr val="black"/>
                              </a:solidFill>
                              <a:latin typeface="Cambria Math"/>
                            </a:rPr>
                          </m:ctrlPr>
                        </m:fPr>
                        <m:num>
                          <m:r>
                            <a:rPr lang="en-US" altLang="zh-CN" i="1" smtClean="0">
                              <a:solidFill>
                                <a:prstClr val="black"/>
                              </a:solidFill>
                              <a:latin typeface="Cambria Math"/>
                            </a:rPr>
                            <m:t>𝐴</m:t>
                          </m:r>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num>
                        <m:den>
                          <m:r>
                            <a:rPr lang="en-US" altLang="zh-CN" i="1" smtClean="0">
                              <a:solidFill>
                                <a:prstClr val="black"/>
                              </a:solidFill>
                              <a:latin typeface="Cambria Math"/>
                            </a:rPr>
                            <m:t>𝑜</m:t>
                          </m:r>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𝑐</m:t>
                              </m:r>
                            </m:sub>
                          </m:sSub>
                        </m:den>
                      </m:f>
                      <m:r>
                        <a:rPr lang="en-US" altLang="zh-CN" i="1" smtClean="0">
                          <a:solidFill>
                            <a:prstClr val="black"/>
                          </a:solidFill>
                          <a:latin typeface="Cambria Math"/>
                        </a:rPr>
                        <m:t>=</m:t>
                      </m:r>
                      <m:f>
                        <m:fPr>
                          <m:ctrlPr>
                            <a:rPr lang="en-US" altLang="zh-CN" i="1" smtClean="0">
                              <a:solidFill>
                                <a:prstClr val="black"/>
                              </a:solidFill>
                              <a:latin typeface="Cambria Math"/>
                            </a:rPr>
                          </m:ctrlPr>
                        </m:fPr>
                        <m:num>
                          <m:r>
                            <a:rPr lang="en-US" altLang="zh-CN" i="1" smtClean="0">
                              <a:solidFill>
                                <a:prstClr val="black"/>
                              </a:solidFill>
                              <a:latin typeface="Cambria Math"/>
                            </a:rPr>
                            <m:t>𝑃𝐵</m:t>
                          </m:r>
                        </m:num>
                        <m:den>
                          <m:r>
                            <a:rPr lang="en-US" altLang="zh-CN" i="1" smtClean="0">
                              <a:solidFill>
                                <a:prstClr val="black"/>
                              </a:solidFill>
                              <a:latin typeface="Cambria Math"/>
                            </a:rPr>
                            <m:t>𝑝𝐶</m:t>
                          </m:r>
                        </m:den>
                      </m:f>
                      <m:r>
                        <a:rPr lang="en-US" altLang="zh-CN" i="1" smtClean="0">
                          <a:solidFill>
                            <a:prstClr val="black"/>
                          </a:solidFill>
                          <a:latin typeface="Cambria Math"/>
                        </a:rPr>
                        <m:t>=</m:t>
                      </m:r>
                      <m:f>
                        <m:fPr>
                          <m:ctrlPr>
                            <a:rPr lang="en-US" altLang="zh-CN" i="1" smtClean="0">
                              <a:solidFill>
                                <a:prstClr val="black"/>
                              </a:solidFill>
                              <a:latin typeface="Cambria Math"/>
                            </a:rPr>
                          </m:ctrlPr>
                        </m:fPr>
                        <m:num>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num>
                        <m:den>
                          <m:r>
                            <a:rPr lang="en-US" altLang="zh-CN" i="1" smtClean="0">
                              <a:solidFill>
                                <a:prstClr val="black"/>
                              </a:solidFill>
                              <a:latin typeface="Cambria Math"/>
                            </a:rPr>
                            <m:t>𝑥</m:t>
                          </m:r>
                        </m:den>
                      </m:f>
                      <m:r>
                        <a:rPr lang="en-US" altLang="zh-CN" i="1" smtClean="0">
                          <a:solidFill>
                            <a:prstClr val="black"/>
                          </a:solidFill>
                          <a:latin typeface="Cambria Math"/>
                        </a:rPr>
                        <m:t>=</m:t>
                      </m:r>
                      <m:f>
                        <m:fPr>
                          <m:ctrlPr>
                            <a:rPr lang="en-US" altLang="zh-CN" i="1" smtClean="0">
                              <a:solidFill>
                                <a:prstClr val="black"/>
                              </a:solidFill>
                              <a:latin typeface="Cambria Math"/>
                            </a:rPr>
                          </m:ctrlPr>
                        </m:fPr>
                        <m:num>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num>
                        <m:den>
                          <m:r>
                            <a:rPr lang="en-US" altLang="zh-CN" i="1" smtClean="0">
                              <a:solidFill>
                                <a:prstClr val="black"/>
                              </a:solidFill>
                              <a:latin typeface="Cambria Math"/>
                            </a:rPr>
                            <m:t>𝑓</m:t>
                          </m:r>
                        </m:den>
                      </m:f>
                      <m:r>
                        <a:rPr lang="en-US" altLang="zh-CN" i="1" smtClean="0">
                          <a:solidFill>
                            <a:prstClr val="black"/>
                          </a:solidFill>
                          <a:latin typeface="Cambria Math"/>
                        </a:rPr>
                        <m:t>=</m:t>
                      </m:r>
                      <m:f>
                        <m:fPr>
                          <m:ctrlPr>
                            <a:rPr lang="en-US" altLang="zh-CN" i="1" smtClean="0">
                              <a:solidFill>
                                <a:prstClr val="black"/>
                              </a:solidFill>
                              <a:latin typeface="Cambria Math"/>
                            </a:rPr>
                          </m:ctrlPr>
                        </m:fPr>
                        <m:num>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num>
                        <m:den>
                          <m:r>
                            <a:rPr lang="en-US" altLang="zh-CN" i="1" smtClean="0">
                              <a:solidFill>
                                <a:prstClr val="black"/>
                              </a:solidFill>
                              <a:latin typeface="Cambria Math"/>
                            </a:rPr>
                            <m:t>𝑦</m:t>
                          </m:r>
                        </m:den>
                      </m:f>
                    </m:oMath>
                  </m:oMathPara>
                </a14:m>
                <a:endParaRPr lang="zh-CN" altLang="en-US" dirty="0">
                  <a:solidFill>
                    <a:prstClr val="black"/>
                  </a:solidFill>
                  <a:latin typeface="Calibri"/>
                  <a:ea typeface="宋体" panose="02010600030101010101" pitchFamily="2" charset="-122"/>
                </a:endParaRPr>
              </a:p>
            </p:txBody>
          </p:sp>
        </mc:Choice>
        <mc:Fallback xmlns="">
          <p:sp>
            <p:nvSpPr>
              <p:cNvPr id="39" name="TextBox 40">
                <a:extLst>
                  <a:ext uri="{FF2B5EF4-FFF2-40B4-BE49-F238E27FC236}">
                    <a16:creationId xmlns:a16="http://schemas.microsoft.com/office/drawing/2014/main" id="{D457C52C-5F56-4621-95FB-899B1010BCE0}"/>
                  </a:ext>
                </a:extLst>
              </p:cNvPr>
              <p:cNvSpPr txBox="1">
                <a:spLocks noRot="1" noChangeAspect="1" noMove="1" noResize="1" noEditPoints="1" noAdjustHandles="1" noChangeArrowheads="1" noChangeShapeType="1" noTextEdit="1"/>
              </p:cNvSpPr>
              <p:nvPr/>
            </p:nvSpPr>
            <p:spPr>
              <a:xfrm>
                <a:off x="6459152" y="3739870"/>
                <a:ext cx="3412857" cy="661335"/>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TextBox 41">
                <a:extLst>
                  <a:ext uri="{FF2B5EF4-FFF2-40B4-BE49-F238E27FC236}">
                    <a16:creationId xmlns="" xmlns:a16="http://schemas.microsoft.com/office/drawing/2014/main" id="{E495DD0E-B3C4-4CA5-9CDE-4B02C63FE68B}"/>
                  </a:ext>
                </a:extLst>
              </p:cNvPr>
              <p:cNvSpPr txBox="1"/>
              <p:nvPr/>
            </p:nvSpPr>
            <p:spPr>
              <a:xfrm>
                <a:off x="6460707" y="5350783"/>
                <a:ext cx="3071738" cy="1129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𝑥</m:t>
                                </m:r>
                              </m:e>
                            </m:mr>
                            <m:mr>
                              <m:e>
                                <m:r>
                                  <a:rPr lang="en-US" altLang="zh-CN" i="1" smtClean="0">
                                    <a:solidFill>
                                      <a:prstClr val="black"/>
                                    </a:solidFill>
                                    <a:latin typeface="Cambria Math"/>
                                  </a:rPr>
                                  <m:t>𝑦</m:t>
                                </m:r>
                              </m:e>
                            </m:mr>
                            <m:mr>
                              <m:e>
                                <m:r>
                                  <a:rPr lang="en-US" altLang="zh-CN" i="1" smtClean="0">
                                    <a:solidFill>
                                      <a:prstClr val="black"/>
                                    </a:solidFill>
                                    <a:latin typeface="Cambria Math"/>
                                  </a:rPr>
                                  <m:t>1</m:t>
                                </m:r>
                              </m:e>
                            </m:mr>
                          </m:m>
                        </m:e>
                      </m:d>
                      <m:r>
                        <a:rPr lang="en-US" altLang="zh-CN" i="1" smtClean="0">
                          <a:solidFill>
                            <a:prstClr val="black"/>
                          </a:solidFill>
                          <a:latin typeface="Cambria Math"/>
                        </a:rPr>
                        <m:t>=</m:t>
                      </m:r>
                      <m:d>
                        <m:dPr>
                          <m:begChr m:val="["/>
                          <m:endChr m:val="]"/>
                          <m:ctrlPr>
                            <a:rPr lang="en-US" altLang="zh-CN" i="1" smtClean="0">
                              <a:solidFill>
                                <a:prstClr val="black"/>
                              </a:solidFill>
                              <a:latin typeface="Cambria Math"/>
                            </a:rPr>
                          </m:ctrlPr>
                        </m:dPr>
                        <m:e>
                          <m:m>
                            <m:mPr>
                              <m:mcs>
                                <m:mc>
                                  <m:mcPr>
                                    <m:count m:val="3"/>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𝑓</m:t>
                                </m:r>
                              </m:e>
                              <m:e>
                                <m:r>
                                  <a:rPr lang="en-US" altLang="zh-CN" i="1" smtClean="0">
                                    <a:solidFill>
                                      <a:prstClr val="black"/>
                                    </a:solidFill>
                                    <a:latin typeface="Cambria Math"/>
                                  </a:rPr>
                                  <m:t>0</m:t>
                                </m:r>
                              </m:e>
                              <m:e>
                                <m:m>
                                  <m:mPr>
                                    <m:mcs>
                                      <m:mc>
                                        <m:mcPr>
                                          <m:count m:val="2"/>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0</m:t>
                                      </m:r>
                                    </m:e>
                                    <m:e>
                                      <m:r>
                                        <a:rPr lang="en-US" altLang="zh-CN" i="1" smtClean="0">
                                          <a:solidFill>
                                            <a:prstClr val="black"/>
                                          </a:solidFill>
                                          <a:latin typeface="Cambria Math"/>
                                        </a:rPr>
                                        <m:t>0</m:t>
                                      </m:r>
                                    </m:e>
                                  </m:mr>
                                </m:m>
                              </m:e>
                            </m:mr>
                            <m:mr>
                              <m:e>
                                <m:r>
                                  <a:rPr lang="en-US" altLang="zh-CN" i="1" smtClean="0">
                                    <a:solidFill>
                                      <a:prstClr val="black"/>
                                    </a:solidFill>
                                    <a:latin typeface="Cambria Math"/>
                                  </a:rPr>
                                  <m:t>0</m:t>
                                </m:r>
                              </m:e>
                              <m:e>
                                <m:r>
                                  <a:rPr lang="en-US" altLang="zh-CN" i="1" smtClean="0">
                                    <a:solidFill>
                                      <a:prstClr val="black"/>
                                    </a:solidFill>
                                    <a:latin typeface="Cambria Math"/>
                                  </a:rPr>
                                  <m:t>𝑓</m:t>
                                </m:r>
                              </m:e>
                              <m:e>
                                <m:m>
                                  <m:mPr>
                                    <m:mcs>
                                      <m:mc>
                                        <m:mcPr>
                                          <m:count m:val="2"/>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0</m:t>
                                      </m:r>
                                    </m:e>
                                    <m:e>
                                      <m:r>
                                        <a:rPr lang="en-US" altLang="zh-CN" i="1" smtClean="0">
                                          <a:solidFill>
                                            <a:prstClr val="black"/>
                                          </a:solidFill>
                                          <a:latin typeface="Cambria Math"/>
                                        </a:rPr>
                                        <m:t>0</m:t>
                                      </m:r>
                                    </m:e>
                                  </m:mr>
                                </m:m>
                              </m:e>
                            </m:mr>
                            <m:mr>
                              <m:e>
                                <m:r>
                                  <a:rPr lang="en-US" altLang="zh-CN" i="1" smtClean="0">
                                    <a:solidFill>
                                      <a:prstClr val="black"/>
                                    </a:solidFill>
                                    <a:latin typeface="Cambria Math"/>
                                  </a:rPr>
                                  <m:t>0</m:t>
                                </m:r>
                              </m:e>
                              <m:e>
                                <m:r>
                                  <a:rPr lang="en-US" altLang="zh-CN" i="1" smtClean="0">
                                    <a:solidFill>
                                      <a:prstClr val="black"/>
                                    </a:solidFill>
                                    <a:latin typeface="Cambria Math"/>
                                  </a:rPr>
                                  <m:t>0</m:t>
                                </m:r>
                              </m:e>
                              <m:e>
                                <m:m>
                                  <m:mPr>
                                    <m:mcs>
                                      <m:mc>
                                        <m:mcPr>
                                          <m:count m:val="2"/>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1</m:t>
                                      </m:r>
                                    </m:e>
                                    <m:e>
                                      <m:r>
                                        <a:rPr lang="en-US" altLang="zh-CN" i="1" smtClean="0">
                                          <a:solidFill>
                                            <a:prstClr val="black"/>
                                          </a:solidFill>
                                          <a:latin typeface="Cambria Math"/>
                                        </a:rPr>
                                        <m:t>0</m:t>
                                      </m:r>
                                    </m:e>
                                  </m:mr>
                                </m:m>
                              </m:e>
                            </m:mr>
                          </m:m>
                        </m:e>
                      </m:d>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e>
                            </m:m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e>
                            </m:mr>
                            <m:mr>
                              <m:e>
                                <m:m>
                                  <m:mPr>
                                    <m:mcs>
                                      <m:mc>
                                        <m:mcPr>
                                          <m:count m:val="1"/>
                                          <m:mcJc m:val="center"/>
                                        </m:mcPr>
                                      </m:mc>
                                    </m:mcs>
                                    <m:ctrlPr>
                                      <a:rPr lang="en-US" altLang="zh-CN" i="1" smtClean="0">
                                        <a:solidFill>
                                          <a:prstClr val="black"/>
                                        </a:solidFill>
                                        <a:latin typeface="Cambria Math"/>
                                      </a:rPr>
                                    </m:ctrlPr>
                                  </m:mPr>
                                  <m:mr>
                                    <m:e>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e>
                                  </m:mr>
                                  <m:mr>
                                    <m:e>
                                      <m:r>
                                        <a:rPr lang="en-US" altLang="zh-CN" i="1" smtClean="0">
                                          <a:solidFill>
                                            <a:prstClr val="black"/>
                                          </a:solidFill>
                                          <a:latin typeface="Cambria Math"/>
                                        </a:rPr>
                                        <m:t>1</m:t>
                                      </m:r>
                                    </m:e>
                                  </m:mr>
                                </m:m>
                              </m:e>
                            </m:mr>
                          </m:m>
                        </m:e>
                      </m:d>
                    </m:oMath>
                  </m:oMathPara>
                </a14:m>
                <a:endParaRPr lang="zh-CN" altLang="en-US" dirty="0">
                  <a:solidFill>
                    <a:prstClr val="black"/>
                  </a:solidFill>
                  <a:latin typeface="Calibri"/>
                  <a:ea typeface="宋体" panose="02010600030101010101" pitchFamily="2" charset="-122"/>
                </a:endParaRPr>
              </a:p>
            </p:txBody>
          </p:sp>
        </mc:Choice>
        <mc:Fallback xmlns="">
          <p:sp>
            <p:nvSpPr>
              <p:cNvPr id="40" name="TextBox 41">
                <a:extLst>
                  <a:ext uri="{FF2B5EF4-FFF2-40B4-BE49-F238E27FC236}">
                    <a16:creationId xmlns:a16="http://schemas.microsoft.com/office/drawing/2014/main" id="{E495DD0E-B3C4-4CA5-9CDE-4B02C63FE68B}"/>
                  </a:ext>
                </a:extLst>
              </p:cNvPr>
              <p:cNvSpPr txBox="1">
                <a:spLocks noRot="1" noChangeAspect="1" noMove="1" noResize="1" noEditPoints="1" noAdjustHandles="1" noChangeArrowheads="1" noChangeShapeType="1" noTextEdit="1"/>
              </p:cNvSpPr>
              <p:nvPr/>
            </p:nvSpPr>
            <p:spPr>
              <a:xfrm>
                <a:off x="6460707" y="5350783"/>
                <a:ext cx="3071738" cy="1129348"/>
              </a:xfrm>
              <a:prstGeom prst="rect">
                <a:avLst/>
              </a:prstGeom>
              <a:blipFill>
                <a:blip r:embed="rId16"/>
                <a:stretch>
                  <a:fillRect/>
                </a:stretch>
              </a:blipFill>
            </p:spPr>
            <p:txBody>
              <a:bodyPr/>
              <a:lstStyle/>
              <a:p>
                <a:r>
                  <a:rPr lang="zh-CN" altLang="en-US">
                    <a:noFill/>
                  </a:rPr>
                  <a:t> </a:t>
                </a:r>
              </a:p>
            </p:txBody>
          </p:sp>
        </mc:Fallback>
      </mc:AlternateContent>
      <p:sp>
        <p:nvSpPr>
          <p:cNvPr id="41" name="下箭头 43">
            <a:extLst>
              <a:ext uri="{FF2B5EF4-FFF2-40B4-BE49-F238E27FC236}">
                <a16:creationId xmlns="" xmlns:a16="http://schemas.microsoft.com/office/drawing/2014/main" id="{2551F938-D7D6-4B9D-82B4-074BF0A481BC}"/>
              </a:ext>
            </a:extLst>
          </p:cNvPr>
          <p:cNvSpPr/>
          <p:nvPr/>
        </p:nvSpPr>
        <p:spPr>
          <a:xfrm>
            <a:off x="7321311" y="3449898"/>
            <a:ext cx="158537" cy="207332"/>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下箭头 45">
            <a:extLst>
              <a:ext uri="{FF2B5EF4-FFF2-40B4-BE49-F238E27FC236}">
                <a16:creationId xmlns="" xmlns:a16="http://schemas.microsoft.com/office/drawing/2014/main" id="{10FBB460-577A-422E-AFD1-E6322F3E63F3}"/>
              </a:ext>
            </a:extLst>
          </p:cNvPr>
          <p:cNvSpPr/>
          <p:nvPr/>
        </p:nvSpPr>
        <p:spPr>
          <a:xfrm>
            <a:off x="7354097" y="4425269"/>
            <a:ext cx="158537" cy="207332"/>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下箭头 47">
            <a:extLst>
              <a:ext uri="{FF2B5EF4-FFF2-40B4-BE49-F238E27FC236}">
                <a16:creationId xmlns="" xmlns:a16="http://schemas.microsoft.com/office/drawing/2014/main" id="{C156A71B-6A9E-4864-9D45-15E453755410}"/>
              </a:ext>
            </a:extLst>
          </p:cNvPr>
          <p:cNvSpPr/>
          <p:nvPr/>
        </p:nvSpPr>
        <p:spPr>
          <a:xfrm>
            <a:off x="7352587" y="5275692"/>
            <a:ext cx="158537" cy="207332"/>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文本框 43">
            <a:extLst>
              <a:ext uri="{FF2B5EF4-FFF2-40B4-BE49-F238E27FC236}">
                <a16:creationId xmlns="" xmlns:a16="http://schemas.microsoft.com/office/drawing/2014/main" id="{2D013006-83BE-47AF-976B-0C019A8BD301}"/>
              </a:ext>
            </a:extLst>
          </p:cNvPr>
          <p:cNvSpPr txBox="1"/>
          <p:nvPr/>
        </p:nvSpPr>
        <p:spPr>
          <a:xfrm>
            <a:off x="5453330" y="1259688"/>
            <a:ext cx="6546992" cy="646331"/>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该变换可以看作是简单的</a:t>
            </a:r>
            <a:r>
              <a:rPr lang="zh-CN" altLang="en-US" dirty="0">
                <a:solidFill>
                  <a:srgbClr val="FF0000"/>
                </a:solidFill>
                <a:latin typeface="黑体" panose="02010609060101010101" pitchFamily="49" charset="-122"/>
                <a:ea typeface="黑体" panose="02010609060101010101" pitchFamily="49" charset="-122"/>
              </a:rPr>
              <a:t>射影变换</a:t>
            </a:r>
            <a:r>
              <a:rPr lang="zh-CN" altLang="en-US" dirty="0">
                <a:latin typeface="黑体" panose="02010609060101010101" pitchFamily="49" charset="-122"/>
                <a:ea typeface="黑体" panose="02010609060101010101" pitchFamily="49" charset="-122"/>
              </a:rPr>
              <a:t>，将相机成像模型看成小孔成像，将三维坐标变换成二维坐标，其中</a:t>
            </a:r>
            <a:r>
              <a:rPr lang="en-US" altLang="zh-CN" dirty="0">
                <a:latin typeface="黑体" panose="02010609060101010101" pitchFamily="49" charset="-122"/>
                <a:ea typeface="黑体" panose="02010609060101010101" pitchFamily="49" charset="-122"/>
              </a:rPr>
              <a:t>f</a:t>
            </a:r>
            <a:r>
              <a:rPr lang="zh-CN" altLang="en-US" dirty="0">
                <a:latin typeface="黑体" panose="02010609060101010101" pitchFamily="49" charset="-122"/>
                <a:ea typeface="黑体" panose="02010609060101010101" pitchFamily="49" charset="-122"/>
              </a:rPr>
              <a:t>为相机的焦距。</a:t>
            </a:r>
          </a:p>
        </p:txBody>
      </p:sp>
      <p:pic>
        <p:nvPicPr>
          <p:cNvPr id="5" name="图片 4">
            <a:extLst>
              <a:ext uri="{FF2B5EF4-FFF2-40B4-BE49-F238E27FC236}">
                <a16:creationId xmlns="" xmlns:a16="http://schemas.microsoft.com/office/drawing/2014/main" id="{CD8CAF31-E295-4EE1-B439-6CF703F41E22}"/>
              </a:ext>
            </a:extLst>
          </p:cNvPr>
          <p:cNvPicPr>
            <a:picLocks noChangeAspect="1"/>
          </p:cNvPicPr>
          <p:nvPr/>
        </p:nvPicPr>
        <p:blipFill>
          <a:blip r:embed="rId17"/>
          <a:stretch>
            <a:fillRect/>
          </a:stretch>
        </p:blipFill>
        <p:spPr>
          <a:xfrm>
            <a:off x="9239250" y="56412"/>
            <a:ext cx="2952750" cy="1038225"/>
          </a:xfrm>
          <a:prstGeom prst="rect">
            <a:avLst/>
          </a:prstGeom>
        </p:spPr>
      </p:pic>
    </p:spTree>
    <p:extLst>
      <p:ext uri="{BB962C8B-B14F-4D97-AF65-F5344CB8AC3E}">
        <p14:creationId xmlns:p14="http://schemas.microsoft.com/office/powerpoint/2010/main" val="1685263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测试场景与特征跟踪（</a:t>
            </a:r>
            <a:r>
              <a:rPr lang="en-US" altLang="zh-CN" dirty="0">
                <a:latin typeface="Times New Roman" panose="02020603050405020304" pitchFamily="18" charset="0"/>
                <a:cs typeface="Times New Roman" panose="02020603050405020304" pitchFamily="18" charset="0"/>
              </a:rPr>
              <a:t>FAST</a:t>
            </a:r>
            <a:r>
              <a:rPr lang="zh-CN" altLang="en-US" dirty="0"/>
              <a:t>角点</a:t>
            </a:r>
            <a:r>
              <a:rPr lang="en-US" altLang="zh-CN" dirty="0"/>
              <a:t>+</a:t>
            </a:r>
            <a:r>
              <a:rPr lang="en-US" altLang="zh-CN" dirty="0" err="1">
                <a:latin typeface="Times New Roman" panose="02020603050405020304" pitchFamily="18" charset="0"/>
                <a:cs typeface="Times New Roman" panose="02020603050405020304" pitchFamily="18" charset="0"/>
              </a:rPr>
              <a:t>LK</a:t>
            </a:r>
            <a:r>
              <a:rPr lang="zh-CN" altLang="en-US" dirty="0"/>
              <a:t>光流跟踪）</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70</a:t>
            </a:fld>
            <a:endParaRPr lang="en-US" altLang="en-US">
              <a:solidFill>
                <a:srgbClr val="000000"/>
              </a:solidFill>
            </a:endParaRPr>
          </a:p>
        </p:txBody>
      </p:sp>
      <p:pic>
        <p:nvPicPr>
          <p:cNvPr id="8" name="Video_2019-01-10_0941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8844" y="1584927"/>
            <a:ext cx="5524049" cy="4081463"/>
          </a:xfrm>
          <a:prstGeom prst="rect">
            <a:avLst/>
          </a:prstGeom>
        </p:spPr>
      </p:pic>
      <p:sp>
        <p:nvSpPr>
          <p:cNvPr id="3" name="文本框 2"/>
          <p:cNvSpPr txBox="1"/>
          <p:nvPr/>
        </p:nvSpPr>
        <p:spPr>
          <a:xfrm>
            <a:off x="7480853" y="5909874"/>
            <a:ext cx="1980029" cy="400110"/>
          </a:xfrm>
          <a:prstGeom prst="rect">
            <a:avLst/>
          </a:prstGeom>
          <a:noFill/>
        </p:spPr>
        <p:txBody>
          <a:bodyPr wrap="none" rtlCol="0">
            <a:spAutoFit/>
          </a:bodyPr>
          <a:lstStyle/>
          <a:p>
            <a:r>
              <a:rPr lang="zh-CN" altLang="en-US" sz="2000" dirty="0">
                <a:latin typeface="Times New Roman" panose="02020603050405020304" pitchFamily="18" charset="0"/>
                <a:cs typeface="Times New Roman" panose="02020603050405020304" pitchFamily="18" charset="0"/>
              </a:rPr>
              <a:t>角点提取与跟踪</a:t>
            </a:r>
          </a:p>
        </p:txBody>
      </p:sp>
      <p:pic>
        <p:nvPicPr>
          <p:cNvPr id="7" name="图片 6"/>
          <p:cNvPicPr/>
          <p:nvPr/>
        </p:nvPicPr>
        <p:blipFill>
          <a:blip r:embed="rId6">
            <a:extLst>
              <a:ext uri="{28A0092B-C50C-407E-A947-70E740481C1C}">
                <a14:useLocalDpi xmlns:a14="http://schemas.microsoft.com/office/drawing/2010/main" val="0"/>
              </a:ext>
            </a:extLst>
          </a:blip>
          <a:stretch>
            <a:fillRect/>
          </a:stretch>
        </p:blipFill>
        <p:spPr>
          <a:xfrm>
            <a:off x="933028" y="1720533"/>
            <a:ext cx="4538133" cy="3945857"/>
          </a:xfrm>
          <a:prstGeom prst="rect">
            <a:avLst/>
          </a:prstGeom>
        </p:spPr>
      </p:pic>
    </p:spTree>
    <p:extLst>
      <p:ext uri="{BB962C8B-B14F-4D97-AF65-F5344CB8AC3E}">
        <p14:creationId xmlns:p14="http://schemas.microsoft.com/office/powerpoint/2010/main" val="393103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复杂环境下卫星可见性、卫星数与</a:t>
            </a:r>
            <a:r>
              <a:rPr lang="en-US" altLang="zh-CN" dirty="0" err="1">
                <a:latin typeface="Times New Roman" panose="02020603050405020304" pitchFamily="18" charset="0"/>
                <a:cs typeface="Times New Roman" panose="02020603050405020304" pitchFamily="18" charset="0"/>
              </a:rPr>
              <a:t>PDOP</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71</a:t>
            </a:fld>
            <a:endParaRPr lang="en-US" altLang="en-US">
              <a:solidFill>
                <a:srgbClr val="000000"/>
              </a:solidFill>
            </a:endParaRPr>
          </a:p>
        </p:txBody>
      </p:sp>
      <p:pic>
        <p:nvPicPr>
          <p:cNvPr id="12" name="图片 11"/>
          <p:cNvPicPr/>
          <p:nvPr/>
        </p:nvPicPr>
        <p:blipFill>
          <a:blip r:embed="rId3">
            <a:extLst>
              <a:ext uri="{28A0092B-C50C-407E-A947-70E740481C1C}">
                <a14:useLocalDpi xmlns:a14="http://schemas.microsoft.com/office/drawing/2010/main" val="0"/>
              </a:ext>
            </a:extLst>
          </a:blip>
          <a:srcRect/>
          <a:stretch>
            <a:fillRect/>
          </a:stretch>
        </p:blipFill>
        <p:spPr bwMode="auto">
          <a:xfrm>
            <a:off x="472477" y="1606027"/>
            <a:ext cx="5670139" cy="4687197"/>
          </a:xfrm>
          <a:prstGeom prst="rect">
            <a:avLst/>
          </a:prstGeom>
          <a:noFill/>
          <a:ln>
            <a:noFill/>
          </a:ln>
        </p:spPr>
      </p:pic>
      <p:pic>
        <p:nvPicPr>
          <p:cNvPr id="13" name="图片 12"/>
          <p:cNvPicPr/>
          <p:nvPr/>
        </p:nvPicPr>
        <p:blipFill>
          <a:blip r:embed="rId4">
            <a:extLst>
              <a:ext uri="{28A0092B-C50C-407E-A947-70E740481C1C}">
                <a14:useLocalDpi xmlns:a14="http://schemas.microsoft.com/office/drawing/2010/main" val="0"/>
              </a:ext>
            </a:extLst>
          </a:blip>
          <a:srcRect/>
          <a:stretch>
            <a:fillRect/>
          </a:stretch>
        </p:blipFill>
        <p:spPr bwMode="auto">
          <a:xfrm>
            <a:off x="6142615" y="1884019"/>
            <a:ext cx="5372100" cy="4055167"/>
          </a:xfrm>
          <a:prstGeom prst="rect">
            <a:avLst/>
          </a:prstGeom>
          <a:noFill/>
          <a:ln>
            <a:noFill/>
          </a:ln>
        </p:spPr>
      </p:pic>
      <p:sp>
        <p:nvSpPr>
          <p:cNvPr id="6" name="圆角矩形 5"/>
          <p:cNvSpPr/>
          <p:nvPr/>
        </p:nvSpPr>
        <p:spPr bwMode="auto">
          <a:xfrm>
            <a:off x="3095049" y="6253410"/>
            <a:ext cx="6684382" cy="520612"/>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多系统</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大大增加的卫星数为高精度定位提供了可能</a:t>
            </a:r>
            <a:endParaRPr kumimoji="0" lang="zh-CN" altLang="en-US" sz="20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676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84963B4-1369-412F-B64A-4A2FADAE7C5B}" type="slidenum">
              <a:rPr lang="zh-CN" altLang="en-US" smtClean="0"/>
              <a:pPr/>
              <a:t>72</a:t>
            </a:fld>
            <a:endParaRPr lang="en-US" altLang="en-US"/>
          </a:p>
        </p:txBody>
      </p:sp>
      <p:pic>
        <p:nvPicPr>
          <p:cNvPr id="5" name="内容占位符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8012" y="875261"/>
            <a:ext cx="3556119" cy="2476323"/>
          </a:xfrm>
          <a:prstGeom prst="rect">
            <a:avLst/>
          </a:prstGeom>
          <a:noFill/>
          <a:ln>
            <a:noFill/>
          </a:ln>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4826400" y="875260"/>
            <a:ext cx="3313560" cy="2476323"/>
          </a:xfrm>
          <a:prstGeom prst="rect">
            <a:avLst/>
          </a:prstGeom>
          <a:noFill/>
          <a:ln>
            <a:noFill/>
          </a:ln>
        </p:spPr>
      </p:pic>
      <p:pic>
        <p:nvPicPr>
          <p:cNvPr id="7" name="图片 6"/>
          <p:cNvPicPr/>
          <p:nvPr/>
        </p:nvPicPr>
        <p:blipFill>
          <a:blip r:embed="rId5">
            <a:extLst>
              <a:ext uri="{28A0092B-C50C-407E-A947-70E740481C1C}">
                <a14:useLocalDpi xmlns:a14="http://schemas.microsoft.com/office/drawing/2010/main" val="0"/>
              </a:ext>
            </a:extLst>
          </a:blip>
          <a:srcRect/>
          <a:stretch>
            <a:fillRect/>
          </a:stretch>
        </p:blipFill>
        <p:spPr bwMode="auto">
          <a:xfrm>
            <a:off x="8428868" y="875260"/>
            <a:ext cx="3352197" cy="2476323"/>
          </a:xfrm>
          <a:prstGeom prst="rect">
            <a:avLst/>
          </a:prstGeom>
          <a:noFill/>
          <a:ln>
            <a:noFill/>
          </a:ln>
        </p:spPr>
      </p:pic>
      <p:sp>
        <p:nvSpPr>
          <p:cNvPr id="2" name="矩形 1"/>
          <p:cNvSpPr/>
          <p:nvPr/>
        </p:nvSpPr>
        <p:spPr>
          <a:xfrm>
            <a:off x="4629827" y="178036"/>
            <a:ext cx="3679212" cy="461665"/>
          </a:xfrm>
          <a:prstGeom prst="rect">
            <a:avLst/>
          </a:prstGeom>
        </p:spPr>
        <p:txBody>
          <a:bodyPr wrap="none">
            <a:spAutoFit/>
          </a:bodyPr>
          <a:lstStyle/>
          <a:p>
            <a:r>
              <a:rPr lang="zh-CN" altLang="en-US" sz="2400" dirty="0"/>
              <a:t>纯惯导位置、速度和姿态 </a:t>
            </a:r>
          </a:p>
        </p:txBody>
      </p:sp>
      <p:cxnSp>
        <p:nvCxnSpPr>
          <p:cNvPr id="8" name="直接连接符 7"/>
          <p:cNvCxnSpPr/>
          <p:nvPr/>
        </p:nvCxnSpPr>
        <p:spPr bwMode="auto">
          <a:xfrm>
            <a:off x="396638" y="3489469"/>
            <a:ext cx="11639228" cy="16790"/>
          </a:xfrm>
          <a:prstGeom prst="line">
            <a:avLst/>
          </a:prstGeom>
          <a:noFill/>
          <a:ln w="349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图片 8"/>
          <p:cNvPicPr/>
          <p:nvPr/>
        </p:nvPicPr>
        <p:blipFill>
          <a:blip r:embed="rId6">
            <a:extLst>
              <a:ext uri="{28A0092B-C50C-407E-A947-70E740481C1C}">
                <a14:useLocalDpi xmlns:a14="http://schemas.microsoft.com/office/drawing/2010/main" val="0"/>
              </a:ext>
            </a:extLst>
          </a:blip>
          <a:srcRect/>
          <a:stretch>
            <a:fillRect/>
          </a:stretch>
        </p:blipFill>
        <p:spPr bwMode="auto">
          <a:xfrm>
            <a:off x="1184444" y="4020492"/>
            <a:ext cx="3349687" cy="2294500"/>
          </a:xfrm>
          <a:prstGeom prst="rect">
            <a:avLst/>
          </a:prstGeom>
          <a:noFill/>
          <a:ln>
            <a:noFill/>
          </a:ln>
        </p:spPr>
      </p:pic>
      <p:pic>
        <p:nvPicPr>
          <p:cNvPr id="10" name="图片 9"/>
          <p:cNvPicPr/>
          <p:nvPr/>
        </p:nvPicPr>
        <p:blipFill>
          <a:blip r:embed="rId7">
            <a:extLst>
              <a:ext uri="{28A0092B-C50C-407E-A947-70E740481C1C}">
                <a14:useLocalDpi xmlns:a14="http://schemas.microsoft.com/office/drawing/2010/main" val="0"/>
              </a:ext>
            </a:extLst>
          </a:blip>
          <a:srcRect/>
          <a:stretch>
            <a:fillRect/>
          </a:stretch>
        </p:blipFill>
        <p:spPr bwMode="auto">
          <a:xfrm>
            <a:off x="4826400" y="4032587"/>
            <a:ext cx="3313560" cy="2294500"/>
          </a:xfrm>
          <a:prstGeom prst="rect">
            <a:avLst/>
          </a:prstGeom>
          <a:noFill/>
          <a:ln>
            <a:noFill/>
          </a:ln>
        </p:spPr>
      </p:pic>
      <p:pic>
        <p:nvPicPr>
          <p:cNvPr id="11" name="图片 10"/>
          <p:cNvPicPr/>
          <p:nvPr/>
        </p:nvPicPr>
        <p:blipFill>
          <a:blip r:embed="rId8">
            <a:extLst>
              <a:ext uri="{28A0092B-C50C-407E-A947-70E740481C1C}">
                <a14:useLocalDpi xmlns:a14="http://schemas.microsoft.com/office/drawing/2010/main" val="0"/>
              </a:ext>
            </a:extLst>
          </a:blip>
          <a:srcRect/>
          <a:stretch>
            <a:fillRect/>
          </a:stretch>
        </p:blipFill>
        <p:spPr bwMode="auto">
          <a:xfrm>
            <a:off x="8428867" y="4032587"/>
            <a:ext cx="3352197" cy="2294500"/>
          </a:xfrm>
          <a:prstGeom prst="rect">
            <a:avLst/>
          </a:prstGeom>
          <a:noFill/>
          <a:ln>
            <a:noFill/>
          </a:ln>
        </p:spPr>
      </p:pic>
      <p:sp>
        <p:nvSpPr>
          <p:cNvPr id="12" name="矩形 11"/>
          <p:cNvSpPr/>
          <p:nvPr/>
        </p:nvSpPr>
        <p:spPr>
          <a:xfrm>
            <a:off x="4269772" y="3544342"/>
            <a:ext cx="4876656" cy="461665"/>
          </a:xfrm>
          <a:prstGeom prst="rect">
            <a:avLst/>
          </a:prstGeom>
        </p:spPr>
        <p:txBody>
          <a:bodyPr wrap="none">
            <a:spAutoFit/>
          </a:bodyPr>
          <a:lstStyle/>
          <a:p>
            <a:r>
              <a:rPr lang="zh-CN" altLang="en-US" sz="2400" dirty="0"/>
              <a:t>视觉</a:t>
            </a:r>
            <a:r>
              <a:rPr lang="en-US" altLang="zh-CN" sz="2400" dirty="0">
                <a:latin typeface="Times New Roman" panose="02020603050405020304" pitchFamily="18" charset="0"/>
                <a:cs typeface="Times New Roman" panose="02020603050405020304" pitchFamily="18" charset="0"/>
              </a:rPr>
              <a:t>/INS</a:t>
            </a:r>
            <a:r>
              <a:rPr lang="zh-CN" altLang="en-US" sz="2400" dirty="0"/>
              <a:t>紧组合位置、速度和姿态 </a:t>
            </a:r>
          </a:p>
        </p:txBody>
      </p:sp>
      <p:sp>
        <p:nvSpPr>
          <p:cNvPr id="13" name="圆角矩形 12"/>
          <p:cNvSpPr/>
          <p:nvPr/>
        </p:nvSpPr>
        <p:spPr bwMode="auto">
          <a:xfrm>
            <a:off x="925285" y="6314141"/>
            <a:ext cx="3868003" cy="520612"/>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位置误差随距离累积为</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0.1%</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左右</a:t>
            </a:r>
            <a:endParaRPr kumimoji="0" lang="zh-CN" altLang="en-US" sz="20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
        <p:nvSpPr>
          <p:cNvPr id="14" name="圆角矩形 13"/>
          <p:cNvSpPr/>
          <p:nvPr/>
        </p:nvSpPr>
        <p:spPr bwMode="auto">
          <a:xfrm>
            <a:off x="5107161" y="6314141"/>
            <a:ext cx="3201878" cy="51508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视觉辅助使速度完全可观</a:t>
            </a:r>
            <a:endParaRPr kumimoji="0" lang="zh-CN" altLang="en-US" sz="20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
        <p:nvSpPr>
          <p:cNvPr id="15" name="圆角矩形 14"/>
          <p:cNvSpPr/>
          <p:nvPr/>
        </p:nvSpPr>
        <p:spPr bwMode="auto">
          <a:xfrm>
            <a:off x="8679485" y="6314140"/>
            <a:ext cx="3356381" cy="51508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视觉辅助减小航向漂移速度</a:t>
            </a:r>
            <a:endParaRPr kumimoji="0" lang="zh-CN" altLang="en-US" sz="20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
        <p:nvSpPr>
          <p:cNvPr id="16" name="矩形 15"/>
          <p:cNvSpPr/>
          <p:nvPr/>
        </p:nvSpPr>
        <p:spPr>
          <a:xfrm>
            <a:off x="1629306" y="2504336"/>
            <a:ext cx="2640466" cy="369332"/>
          </a:xfrm>
          <a:prstGeom prst="rect">
            <a:avLst/>
          </a:prstGeom>
        </p:spPr>
        <p:txBody>
          <a:bodyPr wrap="none">
            <a:spAutoFit/>
          </a:bodyPr>
          <a:lstStyle/>
          <a:p>
            <a:r>
              <a:rPr lang="en-US" altLang="zh-CN" dirty="0"/>
              <a:t>8</a:t>
            </a:r>
            <a:r>
              <a:rPr lang="zh-CN" altLang="en-US" dirty="0"/>
              <a:t>分钟误差漂移达几千米</a:t>
            </a:r>
          </a:p>
        </p:txBody>
      </p:sp>
    </p:spTree>
    <p:extLst>
      <p:ext uri="{BB962C8B-B14F-4D97-AF65-F5344CB8AC3E}">
        <p14:creationId xmlns:p14="http://schemas.microsoft.com/office/powerpoint/2010/main" val="107017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6"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复杂环境下</a:t>
            </a:r>
            <a:r>
              <a:rPr lang="en-US" altLang="zh-CN" dirty="0" err="1">
                <a:latin typeface="Times New Roman" panose="02020603050405020304" pitchFamily="18" charset="0"/>
                <a:cs typeface="Times New Roman" panose="02020603050405020304" pitchFamily="18" charset="0"/>
              </a:rPr>
              <a:t>GNSS</a:t>
            </a:r>
            <a:r>
              <a:rPr lang="en-US" altLang="zh-CN" dirty="0">
                <a:latin typeface="Times New Roman" panose="02020603050405020304" pitchFamily="18" charset="0"/>
                <a:cs typeface="Times New Roman" panose="02020603050405020304" pitchFamily="18" charset="0"/>
              </a:rPr>
              <a:t> RTK</a:t>
            </a:r>
            <a:r>
              <a:rPr lang="zh-CN" altLang="en-US" dirty="0">
                <a:latin typeface="Times New Roman" panose="02020603050405020304" pitchFamily="18" charset="0"/>
                <a:cs typeface="Times New Roman" panose="02020603050405020304" pitchFamily="18" charset="0"/>
              </a:rPr>
              <a:t>定位误差</a:t>
            </a: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73</a:t>
            </a:fld>
            <a:endParaRPr lang="en-US" altLang="en-US">
              <a:solidFill>
                <a:srgbClr val="000000"/>
              </a:solidFill>
            </a:endParaRPr>
          </a:p>
        </p:txBody>
      </p:sp>
      <p:pic>
        <p:nvPicPr>
          <p:cNvPr id="5" name="内容占位符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9972" y="1601691"/>
            <a:ext cx="5085977" cy="3938496"/>
          </a:xfrm>
          <a:prstGeom prst="rect">
            <a:avLst/>
          </a:prstGeom>
          <a:noFill/>
          <a:ln>
            <a:noFill/>
          </a:ln>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6082318" y="1785159"/>
            <a:ext cx="5045466" cy="3755029"/>
          </a:xfrm>
          <a:prstGeom prst="rect">
            <a:avLst/>
          </a:prstGeom>
          <a:noFill/>
          <a:ln>
            <a:noFill/>
          </a:ln>
        </p:spPr>
      </p:pic>
      <p:sp>
        <p:nvSpPr>
          <p:cNvPr id="9" name="文本框 8"/>
          <p:cNvSpPr txBox="1"/>
          <p:nvPr/>
        </p:nvSpPr>
        <p:spPr>
          <a:xfrm>
            <a:off x="1518316" y="1785159"/>
            <a:ext cx="1366080" cy="461665"/>
          </a:xfrm>
          <a:prstGeom prst="rect">
            <a:avLst/>
          </a:prstGeom>
          <a:noFill/>
        </p:spPr>
        <p:txBody>
          <a:bodyPr wrap="none" rtlCol="0">
            <a:spAutoFit/>
          </a:bodyPr>
          <a:lstStyle/>
          <a:p>
            <a:r>
              <a:rPr lang="zh-CN" altLang="en-US" sz="2400" dirty="0">
                <a:solidFill>
                  <a:srgbClr val="FF0000"/>
                </a:solidFill>
                <a:latin typeface="楷体" panose="02010609060101010101" pitchFamily="49" charset="-122"/>
                <a:ea typeface="楷体" panose="02010609060101010101" pitchFamily="49" charset="-122"/>
              </a:rPr>
              <a:t>单频</a:t>
            </a:r>
            <a:r>
              <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GPS</a:t>
            </a:r>
            <a:endPar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p:cNvSpPr txBox="1"/>
          <p:nvPr/>
        </p:nvSpPr>
        <p:spPr>
          <a:xfrm>
            <a:off x="6689603" y="1877492"/>
            <a:ext cx="2138727" cy="461665"/>
          </a:xfrm>
          <a:prstGeom prst="rect">
            <a:avLst/>
          </a:prstGeom>
          <a:noFill/>
        </p:spPr>
        <p:txBody>
          <a:bodyPr wrap="none" rtlCol="0">
            <a:spAutoFit/>
          </a:bodyPr>
          <a:lstStyle/>
          <a:p>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单频</a:t>
            </a:r>
            <a:r>
              <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GPS+BDS</a:t>
            </a:r>
            <a:endPar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圆角矩形 7"/>
          <p:cNvSpPr/>
          <p:nvPr/>
        </p:nvSpPr>
        <p:spPr bwMode="auto">
          <a:xfrm>
            <a:off x="1712126" y="5723655"/>
            <a:ext cx="9043698" cy="51508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复杂环境下，</a:t>
            </a: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独立定位无法提供连续可靠地高精度定位结果</a:t>
            </a:r>
            <a:endParaRPr kumimoji="0" lang="zh-CN" altLang="en-US"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51132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6453042-5253-42FE-AAF7-05408ED0F2EB}" type="slidenum">
              <a:rPr lang="zh-CN" altLang="en-US" smtClean="0">
                <a:solidFill>
                  <a:srgbClr val="000000"/>
                </a:solidFill>
              </a:rPr>
              <a:pPr>
                <a:defRPr/>
              </a:pPr>
              <a:t>74</a:t>
            </a:fld>
            <a:endParaRPr lang="en-US" altLang="en-US">
              <a:solidFill>
                <a:srgbClr val="000000"/>
              </a:solidFill>
            </a:endParaRP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3264593" y="-46168"/>
            <a:ext cx="7801196" cy="3502617"/>
          </a:xfrm>
          <a:prstGeom prst="rect">
            <a:avLst/>
          </a:prstGeom>
          <a:noFill/>
          <a:ln>
            <a:noFill/>
          </a:ln>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3182101" y="3552034"/>
            <a:ext cx="7992173" cy="3190079"/>
          </a:xfrm>
          <a:prstGeom prst="rect">
            <a:avLst/>
          </a:prstGeom>
          <a:noFill/>
          <a:ln>
            <a:noFill/>
          </a:ln>
        </p:spPr>
      </p:pic>
      <p:sp>
        <p:nvSpPr>
          <p:cNvPr id="7" name="矩形 6"/>
          <p:cNvSpPr/>
          <p:nvPr/>
        </p:nvSpPr>
        <p:spPr>
          <a:xfrm>
            <a:off x="324138" y="1381976"/>
            <a:ext cx="2286973"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lgn="ctr"/>
            <a:r>
              <a:rPr lang="zh-CN" altLang="en-US" sz="2400" dirty="0"/>
              <a:t>定位误差 </a:t>
            </a:r>
          </a:p>
        </p:txBody>
      </p:sp>
      <p:sp>
        <p:nvSpPr>
          <p:cNvPr id="8" name="矩形 7"/>
          <p:cNvSpPr/>
          <p:nvPr/>
        </p:nvSpPr>
        <p:spPr>
          <a:xfrm>
            <a:off x="436796" y="4530694"/>
            <a:ext cx="2339102"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视觉</a:t>
            </a:r>
            <a:endParaRPr lang="en-US" altLang="zh-CN" sz="2400" dirty="0"/>
          </a:p>
          <a:p>
            <a:pPr algn="ctr"/>
            <a:r>
              <a:rPr lang="zh-CN" altLang="en-US" sz="2400" dirty="0"/>
              <a:t>紧组合定位误差</a:t>
            </a:r>
          </a:p>
        </p:txBody>
      </p:sp>
      <p:sp>
        <p:nvSpPr>
          <p:cNvPr id="9" name="圆角矩形 8"/>
          <p:cNvSpPr/>
          <p:nvPr/>
        </p:nvSpPr>
        <p:spPr bwMode="auto">
          <a:xfrm>
            <a:off x="0" y="2891655"/>
            <a:ext cx="3471619" cy="1129588"/>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视觉显著提高了</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RTK/INS</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紧组合在</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受限情况下的定位精度</a:t>
            </a:r>
          </a:p>
        </p:txBody>
      </p:sp>
      <p:sp>
        <p:nvSpPr>
          <p:cNvPr id="10" name="右箭头 9"/>
          <p:cNvSpPr/>
          <p:nvPr/>
        </p:nvSpPr>
        <p:spPr bwMode="auto">
          <a:xfrm>
            <a:off x="2693504" y="1458480"/>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1" name="右箭头 10"/>
          <p:cNvSpPr/>
          <p:nvPr/>
        </p:nvSpPr>
        <p:spPr bwMode="auto">
          <a:xfrm>
            <a:off x="2693504" y="4714439"/>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Tree>
    <p:extLst>
      <p:ext uri="{BB962C8B-B14F-4D97-AF65-F5344CB8AC3E}">
        <p14:creationId xmlns:p14="http://schemas.microsoft.com/office/powerpoint/2010/main" val="2300410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6453042-5253-42FE-AAF7-05408ED0F2EB}" type="slidenum">
              <a:rPr lang="zh-CN" altLang="en-US" smtClean="0">
                <a:solidFill>
                  <a:srgbClr val="000000"/>
                </a:solidFill>
              </a:rPr>
              <a:pPr>
                <a:defRPr/>
              </a:pPr>
              <a:t>75</a:t>
            </a:fld>
            <a:endParaRPr lang="en-US" altLang="en-US">
              <a:solidFill>
                <a:srgbClr val="000000"/>
              </a:solidFill>
            </a:endParaRP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1970760" y="976394"/>
            <a:ext cx="3763613" cy="2577278"/>
          </a:xfrm>
          <a:prstGeom prst="rect">
            <a:avLst/>
          </a:prstGeom>
          <a:noFill/>
          <a:ln>
            <a:noFill/>
          </a:ln>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1970760" y="3739652"/>
            <a:ext cx="3763613" cy="2552660"/>
          </a:xfrm>
          <a:prstGeom prst="rect">
            <a:avLst/>
          </a:prstGeom>
          <a:noFill/>
          <a:ln>
            <a:noFill/>
          </a:ln>
        </p:spPr>
      </p:pic>
      <p:pic>
        <p:nvPicPr>
          <p:cNvPr id="7" name="图片 6"/>
          <p:cNvPicPr/>
          <p:nvPr/>
        </p:nvPicPr>
        <p:blipFill>
          <a:blip r:embed="rId5">
            <a:extLst>
              <a:ext uri="{28A0092B-C50C-407E-A947-70E740481C1C}">
                <a14:useLocalDpi xmlns:a14="http://schemas.microsoft.com/office/drawing/2010/main" val="0"/>
              </a:ext>
            </a:extLst>
          </a:blip>
          <a:srcRect/>
          <a:stretch>
            <a:fillRect/>
          </a:stretch>
        </p:blipFill>
        <p:spPr bwMode="auto">
          <a:xfrm>
            <a:off x="6252035" y="976394"/>
            <a:ext cx="3914853" cy="2577278"/>
          </a:xfrm>
          <a:prstGeom prst="rect">
            <a:avLst/>
          </a:prstGeom>
          <a:noFill/>
          <a:ln>
            <a:noFill/>
          </a:ln>
        </p:spPr>
      </p:pic>
      <p:pic>
        <p:nvPicPr>
          <p:cNvPr id="8" name="图片 7"/>
          <p:cNvPicPr/>
          <p:nvPr/>
        </p:nvPicPr>
        <p:blipFill>
          <a:blip r:embed="rId6">
            <a:extLst>
              <a:ext uri="{28A0092B-C50C-407E-A947-70E740481C1C}">
                <a14:useLocalDpi xmlns:a14="http://schemas.microsoft.com/office/drawing/2010/main" val="0"/>
              </a:ext>
            </a:extLst>
          </a:blip>
          <a:srcRect/>
          <a:stretch>
            <a:fillRect/>
          </a:stretch>
        </p:blipFill>
        <p:spPr bwMode="auto">
          <a:xfrm>
            <a:off x="6252035" y="3739652"/>
            <a:ext cx="3914853" cy="2552660"/>
          </a:xfrm>
          <a:prstGeom prst="rect">
            <a:avLst/>
          </a:prstGeom>
          <a:noFill/>
          <a:ln>
            <a:noFill/>
          </a:ln>
        </p:spPr>
      </p:pic>
      <p:cxnSp>
        <p:nvCxnSpPr>
          <p:cNvPr id="9" name="直接连接符 8"/>
          <p:cNvCxnSpPr/>
          <p:nvPr/>
        </p:nvCxnSpPr>
        <p:spPr bwMode="auto">
          <a:xfrm flipH="1">
            <a:off x="6106332" y="216976"/>
            <a:ext cx="30997" cy="6075336"/>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矩形 12"/>
          <p:cNvSpPr/>
          <p:nvPr/>
        </p:nvSpPr>
        <p:spPr>
          <a:xfrm>
            <a:off x="2764223" y="145397"/>
            <a:ext cx="2286973"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lgn="ctr"/>
            <a:r>
              <a:rPr lang="zh-CN" altLang="en-US" sz="2400" dirty="0"/>
              <a:t>定位误差分布 </a:t>
            </a:r>
          </a:p>
        </p:txBody>
      </p:sp>
      <p:sp>
        <p:nvSpPr>
          <p:cNvPr id="14" name="矩形 13"/>
          <p:cNvSpPr/>
          <p:nvPr/>
        </p:nvSpPr>
        <p:spPr>
          <a:xfrm>
            <a:off x="6859843" y="154983"/>
            <a:ext cx="2987486"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latin typeface="Times New Roman" panose="02020603050405020304" pitchFamily="18" charset="0"/>
                <a:cs typeface="Times New Roman" panose="02020603050405020304" pitchFamily="18" charset="0"/>
              </a:rPr>
              <a:t>视觉</a:t>
            </a:r>
            <a:r>
              <a:rPr lang="zh-CN" altLang="en-US" sz="2400" dirty="0"/>
              <a:t>紧组合</a:t>
            </a:r>
            <a:endParaRPr lang="en-US" altLang="zh-CN" sz="2400" dirty="0"/>
          </a:p>
          <a:p>
            <a:pPr algn="ctr"/>
            <a:r>
              <a:rPr lang="zh-CN" altLang="en-US" sz="2400" dirty="0"/>
              <a:t>定位误差分布 </a:t>
            </a:r>
          </a:p>
        </p:txBody>
      </p:sp>
      <p:sp>
        <p:nvSpPr>
          <p:cNvPr id="15" name="圆角矩形 14"/>
          <p:cNvSpPr/>
          <p:nvPr/>
        </p:nvSpPr>
        <p:spPr bwMode="auto">
          <a:xfrm>
            <a:off x="2496692" y="6384513"/>
            <a:ext cx="7608275" cy="454849"/>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多系统</a:t>
            </a: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和视觉均有效提高了厘米级定位的可用性</a:t>
            </a:r>
          </a:p>
        </p:txBody>
      </p:sp>
    </p:spTree>
    <p:extLst>
      <p:ext uri="{BB962C8B-B14F-4D97-AF65-F5344CB8AC3E}">
        <p14:creationId xmlns:p14="http://schemas.microsoft.com/office/powerpoint/2010/main" val="3274185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6453042-5253-42FE-AAF7-05408ED0F2EB}" type="slidenum">
              <a:rPr lang="zh-CN" altLang="en-US" smtClean="0">
                <a:solidFill>
                  <a:srgbClr val="000000"/>
                </a:solidFill>
              </a:rPr>
              <a:pPr>
                <a:defRPr/>
              </a:pPr>
              <a:t>76</a:t>
            </a:fld>
            <a:endParaRPr lang="en-US" altLang="en-US">
              <a:solidFill>
                <a:srgbClr val="000000"/>
              </a:solidFill>
            </a:endParaRPr>
          </a:p>
        </p:txBody>
      </p:sp>
      <p:sp>
        <p:nvSpPr>
          <p:cNvPr id="7" name="矩形 6"/>
          <p:cNvSpPr/>
          <p:nvPr/>
        </p:nvSpPr>
        <p:spPr>
          <a:xfrm>
            <a:off x="243177" y="1381976"/>
            <a:ext cx="2286973"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lgn="ctr"/>
            <a:r>
              <a:rPr lang="zh-CN" altLang="en-US" sz="2400" dirty="0">
                <a:solidFill>
                  <a:srgbClr val="FF0000"/>
                </a:solidFill>
              </a:rPr>
              <a:t>速度</a:t>
            </a:r>
            <a:r>
              <a:rPr lang="zh-CN" altLang="en-US" sz="2400" dirty="0"/>
              <a:t>误差 </a:t>
            </a:r>
          </a:p>
        </p:txBody>
      </p:sp>
      <p:sp>
        <p:nvSpPr>
          <p:cNvPr id="8" name="矩形 7"/>
          <p:cNvSpPr/>
          <p:nvPr/>
        </p:nvSpPr>
        <p:spPr>
          <a:xfrm>
            <a:off x="324138" y="4559507"/>
            <a:ext cx="2339102"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视觉</a:t>
            </a:r>
            <a:endParaRPr lang="en-US" altLang="zh-CN" sz="2400" dirty="0"/>
          </a:p>
          <a:p>
            <a:pPr algn="ctr"/>
            <a:r>
              <a:rPr lang="zh-CN" altLang="en-US" sz="2400" dirty="0"/>
              <a:t>紧组合</a:t>
            </a:r>
            <a:r>
              <a:rPr lang="zh-CN" altLang="en-US" sz="2400" dirty="0">
                <a:solidFill>
                  <a:srgbClr val="FF0000"/>
                </a:solidFill>
              </a:rPr>
              <a:t>速度</a:t>
            </a:r>
            <a:r>
              <a:rPr lang="zh-CN" altLang="en-US" sz="2400" dirty="0"/>
              <a:t>误差</a:t>
            </a:r>
          </a:p>
        </p:txBody>
      </p:sp>
      <p:pic>
        <p:nvPicPr>
          <p:cNvPr id="10" name="图片 9"/>
          <p:cNvPicPr/>
          <p:nvPr/>
        </p:nvPicPr>
        <p:blipFill>
          <a:blip r:embed="rId3">
            <a:extLst>
              <a:ext uri="{28A0092B-C50C-407E-A947-70E740481C1C}">
                <a14:useLocalDpi xmlns:a14="http://schemas.microsoft.com/office/drawing/2010/main" val="0"/>
              </a:ext>
            </a:extLst>
          </a:blip>
          <a:srcRect/>
          <a:stretch>
            <a:fillRect/>
          </a:stretch>
        </p:blipFill>
        <p:spPr bwMode="auto">
          <a:xfrm>
            <a:off x="2980627" y="0"/>
            <a:ext cx="7651210" cy="3308240"/>
          </a:xfrm>
          <a:prstGeom prst="rect">
            <a:avLst/>
          </a:prstGeom>
          <a:noFill/>
          <a:ln>
            <a:noFill/>
          </a:ln>
        </p:spPr>
      </p:pic>
      <p:pic>
        <p:nvPicPr>
          <p:cNvPr id="11" name="图片 10"/>
          <p:cNvPicPr/>
          <p:nvPr/>
        </p:nvPicPr>
        <p:blipFill>
          <a:blip r:embed="rId4">
            <a:extLst>
              <a:ext uri="{28A0092B-C50C-407E-A947-70E740481C1C}">
                <a14:useLocalDpi xmlns:a14="http://schemas.microsoft.com/office/drawing/2010/main" val="0"/>
              </a:ext>
            </a:extLst>
          </a:blip>
          <a:srcRect/>
          <a:stretch>
            <a:fillRect/>
          </a:stretch>
        </p:blipFill>
        <p:spPr bwMode="auto">
          <a:xfrm>
            <a:off x="2980627" y="3308239"/>
            <a:ext cx="7651210" cy="3173523"/>
          </a:xfrm>
          <a:prstGeom prst="rect">
            <a:avLst/>
          </a:prstGeom>
          <a:noFill/>
          <a:ln>
            <a:noFill/>
          </a:ln>
        </p:spPr>
      </p:pic>
      <p:pic>
        <p:nvPicPr>
          <p:cNvPr id="12" name="图片 11"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67" y="2232810"/>
            <a:ext cx="11507604" cy="2337282"/>
          </a:xfrm>
          <a:prstGeom prst="rect">
            <a:avLst/>
          </a:prstGeom>
        </p:spPr>
      </p:pic>
      <p:sp>
        <p:nvSpPr>
          <p:cNvPr id="13" name="右箭头 12"/>
          <p:cNvSpPr/>
          <p:nvPr/>
        </p:nvSpPr>
        <p:spPr bwMode="auto">
          <a:xfrm>
            <a:off x="2512183" y="1654120"/>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4" name="右箭头 13"/>
          <p:cNvSpPr/>
          <p:nvPr/>
        </p:nvSpPr>
        <p:spPr bwMode="auto">
          <a:xfrm>
            <a:off x="2530150" y="4717639"/>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5" name="圆角矩形 14"/>
          <p:cNvSpPr/>
          <p:nvPr/>
        </p:nvSpPr>
        <p:spPr bwMode="auto">
          <a:xfrm>
            <a:off x="353567" y="5521213"/>
            <a:ext cx="4619345" cy="44980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视觉辅助使</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速度完全可观</a:t>
            </a:r>
          </a:p>
        </p:txBody>
      </p:sp>
      <p:sp>
        <p:nvSpPr>
          <p:cNvPr id="16" name="圆角矩形 15"/>
          <p:cNvSpPr/>
          <p:nvPr/>
        </p:nvSpPr>
        <p:spPr bwMode="auto">
          <a:xfrm>
            <a:off x="353567" y="2502937"/>
            <a:ext cx="3242039" cy="449803"/>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受限时速度发散</a:t>
            </a:r>
          </a:p>
        </p:txBody>
      </p:sp>
    </p:spTree>
    <p:extLst>
      <p:ext uri="{BB962C8B-B14F-4D97-AF65-F5344CB8AC3E}">
        <p14:creationId xmlns:p14="http://schemas.microsoft.com/office/powerpoint/2010/main" val="40881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6453042-5253-42FE-AAF7-05408ED0F2EB}" type="slidenum">
              <a:rPr lang="zh-CN" altLang="en-US" smtClean="0">
                <a:solidFill>
                  <a:srgbClr val="000000"/>
                </a:solidFill>
              </a:rPr>
              <a:pPr>
                <a:defRPr/>
              </a:pPr>
              <a:t>77</a:t>
            </a:fld>
            <a:endParaRPr lang="en-US" altLang="en-US">
              <a:solidFill>
                <a:srgbClr val="000000"/>
              </a:solidFill>
            </a:endParaRPr>
          </a:p>
        </p:txBody>
      </p:sp>
      <p:sp>
        <p:nvSpPr>
          <p:cNvPr id="7" name="矩形 6"/>
          <p:cNvSpPr/>
          <p:nvPr/>
        </p:nvSpPr>
        <p:spPr>
          <a:xfrm>
            <a:off x="324138" y="1381976"/>
            <a:ext cx="2286973"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紧组合</a:t>
            </a:r>
            <a:endParaRPr lang="en-US" altLang="zh-CN" sz="2400" dirty="0"/>
          </a:p>
          <a:p>
            <a:pPr algn="ctr"/>
            <a:r>
              <a:rPr lang="zh-CN" altLang="en-US" sz="2400" dirty="0">
                <a:solidFill>
                  <a:srgbClr val="FF0000"/>
                </a:solidFill>
              </a:rPr>
              <a:t>姿态</a:t>
            </a:r>
            <a:r>
              <a:rPr lang="zh-CN" altLang="en-US" sz="2400" dirty="0"/>
              <a:t>误差 </a:t>
            </a:r>
          </a:p>
        </p:txBody>
      </p:sp>
      <p:sp>
        <p:nvSpPr>
          <p:cNvPr id="8" name="矩形 7"/>
          <p:cNvSpPr/>
          <p:nvPr/>
        </p:nvSpPr>
        <p:spPr>
          <a:xfrm>
            <a:off x="311056" y="4535883"/>
            <a:ext cx="2339102" cy="830997"/>
          </a:xfrm>
          <a:prstGeom prst="rect">
            <a:avLst/>
          </a:prstGeom>
        </p:spPr>
        <p:txBody>
          <a:bodyPr wrap="none">
            <a:spAutoFit/>
          </a:bodyPr>
          <a:lstStyle/>
          <a:p>
            <a:pPr algn="ctr"/>
            <a:r>
              <a:rPr lang="en-US" altLang="zh-CN" sz="2400" dirty="0">
                <a:latin typeface="Times New Roman" panose="02020603050405020304" pitchFamily="18" charset="0"/>
                <a:cs typeface="Times New Roman" panose="02020603050405020304" pitchFamily="18" charset="0"/>
              </a:rPr>
              <a:t>RTK/INS/</a:t>
            </a:r>
            <a:r>
              <a:rPr lang="zh-CN" altLang="en-US" sz="2400" dirty="0"/>
              <a:t>视觉</a:t>
            </a:r>
            <a:endParaRPr lang="en-US" altLang="zh-CN" sz="2400" dirty="0"/>
          </a:p>
          <a:p>
            <a:pPr algn="ctr"/>
            <a:r>
              <a:rPr lang="zh-CN" altLang="en-US" sz="2400" dirty="0"/>
              <a:t>紧组合</a:t>
            </a:r>
            <a:r>
              <a:rPr lang="zh-CN" altLang="en-US" sz="2400" dirty="0">
                <a:solidFill>
                  <a:srgbClr val="FF0000"/>
                </a:solidFill>
              </a:rPr>
              <a:t>姿态</a:t>
            </a:r>
            <a:r>
              <a:rPr lang="zh-CN" altLang="en-US" sz="2400" dirty="0"/>
              <a:t>误差</a:t>
            </a:r>
          </a:p>
        </p:txBody>
      </p:sp>
      <p:pic>
        <p:nvPicPr>
          <p:cNvPr id="9" name="图片 8"/>
          <p:cNvPicPr/>
          <p:nvPr/>
        </p:nvPicPr>
        <p:blipFill>
          <a:blip r:embed="rId3">
            <a:extLst>
              <a:ext uri="{28A0092B-C50C-407E-A947-70E740481C1C}">
                <a14:useLocalDpi xmlns:a14="http://schemas.microsoft.com/office/drawing/2010/main" val="0"/>
              </a:ext>
            </a:extLst>
          </a:blip>
          <a:srcRect/>
          <a:stretch>
            <a:fillRect/>
          </a:stretch>
        </p:blipFill>
        <p:spPr bwMode="auto">
          <a:xfrm>
            <a:off x="2980627" y="173288"/>
            <a:ext cx="7976675" cy="3019364"/>
          </a:xfrm>
          <a:prstGeom prst="rect">
            <a:avLst/>
          </a:prstGeom>
          <a:noFill/>
          <a:ln>
            <a:noFill/>
          </a:ln>
        </p:spPr>
      </p:pic>
      <p:pic>
        <p:nvPicPr>
          <p:cNvPr id="13" name="图片 12"/>
          <p:cNvPicPr/>
          <p:nvPr/>
        </p:nvPicPr>
        <p:blipFill>
          <a:blip r:embed="rId4">
            <a:extLst>
              <a:ext uri="{28A0092B-C50C-407E-A947-70E740481C1C}">
                <a14:useLocalDpi xmlns:a14="http://schemas.microsoft.com/office/drawing/2010/main" val="0"/>
              </a:ext>
            </a:extLst>
          </a:blip>
          <a:srcRect/>
          <a:stretch>
            <a:fillRect/>
          </a:stretch>
        </p:blipFill>
        <p:spPr bwMode="auto">
          <a:xfrm>
            <a:off x="2980627" y="3198680"/>
            <a:ext cx="7976675" cy="3283083"/>
          </a:xfrm>
          <a:prstGeom prst="rect">
            <a:avLst/>
          </a:prstGeom>
          <a:noFill/>
          <a:ln>
            <a:noFill/>
          </a:ln>
        </p:spPr>
      </p:pic>
      <p:pic>
        <p:nvPicPr>
          <p:cNvPr id="14" name="内容占位符 10"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96" y="2225340"/>
            <a:ext cx="11630843" cy="2194976"/>
          </a:xfrm>
          <a:prstGeom prst="rect">
            <a:avLst/>
          </a:prstGeom>
        </p:spPr>
      </p:pic>
      <p:sp>
        <p:nvSpPr>
          <p:cNvPr id="15" name="圆角矩形 14"/>
          <p:cNvSpPr/>
          <p:nvPr/>
        </p:nvSpPr>
        <p:spPr bwMode="auto">
          <a:xfrm>
            <a:off x="1799196" y="6287264"/>
            <a:ext cx="9483570" cy="454849"/>
          </a:xfrm>
          <a:prstGeom prst="roundRect">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视觉</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紧组合使得陀螺零偏可观从而减小了航向误差漂移速度</a:t>
            </a:r>
          </a:p>
        </p:txBody>
      </p:sp>
      <p:sp>
        <p:nvSpPr>
          <p:cNvPr id="16" name="右箭头 15"/>
          <p:cNvSpPr/>
          <p:nvPr/>
        </p:nvSpPr>
        <p:spPr bwMode="auto">
          <a:xfrm>
            <a:off x="2512730" y="1619124"/>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
        <p:nvSpPr>
          <p:cNvPr id="17" name="右箭头 16"/>
          <p:cNvSpPr/>
          <p:nvPr/>
        </p:nvSpPr>
        <p:spPr bwMode="auto">
          <a:xfrm>
            <a:off x="2512731" y="4634059"/>
            <a:ext cx="488695" cy="493319"/>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anose="020B0604030504040204" pitchFamily="34" charset="0"/>
              <a:ea typeface="黑体" panose="02010609060101010101" pitchFamily="49" charset="-122"/>
            </a:endParaRPr>
          </a:p>
        </p:txBody>
      </p:sp>
    </p:spTree>
    <p:extLst>
      <p:ext uri="{BB962C8B-B14F-4D97-AF65-F5344CB8AC3E}">
        <p14:creationId xmlns:p14="http://schemas.microsoft.com/office/powerpoint/2010/main" val="42047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小结</a:t>
            </a:r>
          </a:p>
        </p:txBody>
      </p:sp>
      <p:sp>
        <p:nvSpPr>
          <p:cNvPr id="3" name="内容占位符 2"/>
          <p:cNvSpPr>
            <a:spLocks noGrp="1"/>
          </p:cNvSpPr>
          <p:nvPr>
            <p:ph idx="1"/>
          </p:nvPr>
        </p:nvSpPr>
        <p:spPr>
          <a:xfrm>
            <a:off x="719667" y="1484316"/>
            <a:ext cx="10826570" cy="4897437"/>
          </a:xfrm>
        </p:spPr>
        <p:txBody>
          <a:bodyPr/>
          <a:lstStyle/>
          <a:p>
            <a:pPr>
              <a:spcBef>
                <a:spcPts val="1800"/>
              </a:spcBef>
              <a:buFont typeface="Wingdings" panose="05000000000000000000" pitchFamily="2" charset="2"/>
              <a:buChar char="Ø"/>
            </a:pPr>
            <a:r>
              <a:rPr lang="zh-CN"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在</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定位方面</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，多系统</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和视觉均显著改善了复杂</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环境下的厘米级定位可用性</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spcBef>
                <a:spcPts val="1800"/>
              </a:spcBef>
              <a:buFont typeface="Wingdings" panose="05000000000000000000" pitchFamily="2" charset="2"/>
              <a:buChar char="Ø"/>
            </a:pP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在测速方面</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RTK/INS/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视觉紧组合对速度完全可观，全程可以获取高精度的速度信息</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spcBef>
                <a:spcPts val="1800"/>
              </a:spcBef>
              <a:buFont typeface="Wingdings" panose="05000000000000000000" pitchFamily="2" charset="2"/>
              <a:buChar char="Ø"/>
            </a:pP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在定姿方面</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RTK/INS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视觉紧组合对横滚、俯仰完全可观，能有效弥补</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GNSS/</a:t>
            </a: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MEMS</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-IMU</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组合导航在航向可观性弱的条件下航向角快速发散的缺陷</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D84963B4-1369-412F-B64A-4A2FADAE7C5B}" type="slidenum">
              <a:rPr lang="zh-CN" altLang="en-US" smtClean="0">
                <a:solidFill>
                  <a:srgbClr val="000000"/>
                </a:solidFill>
              </a:rPr>
              <a:pPr>
                <a:defRPr/>
              </a:pPr>
              <a:t>78</a:t>
            </a:fld>
            <a:endParaRPr lang="en-US" altLang="en-US">
              <a:solidFill>
                <a:srgbClr val="000000"/>
              </a:solidFill>
            </a:endParaRPr>
          </a:p>
        </p:txBody>
      </p:sp>
      <p:grpSp>
        <p:nvGrpSpPr>
          <p:cNvPr id="5" name="组合 9"/>
          <p:cNvGrpSpPr>
            <a:grpSpLocks/>
          </p:cNvGrpSpPr>
          <p:nvPr/>
        </p:nvGrpSpPr>
        <p:grpSpPr bwMode="auto">
          <a:xfrm>
            <a:off x="1278780" y="4800600"/>
            <a:ext cx="9549774" cy="936172"/>
            <a:chOff x="480955" y="4367943"/>
            <a:chExt cx="8115300" cy="1918578"/>
          </a:xfrm>
          <a:solidFill>
            <a:schemeClr val="bg1">
              <a:lumMod val="65000"/>
            </a:schemeClr>
          </a:solidFill>
        </p:grpSpPr>
        <p:sp>
          <p:nvSpPr>
            <p:cNvPr id="6" name="AutoShape 10"/>
            <p:cNvSpPr>
              <a:spLocks noChangeArrowheads="1"/>
            </p:cNvSpPr>
            <p:nvPr/>
          </p:nvSpPr>
          <p:spPr bwMode="gray">
            <a:xfrm>
              <a:off x="480955" y="4367943"/>
              <a:ext cx="8115300" cy="1918578"/>
            </a:xfrm>
            <a:prstGeom prst="roundRect">
              <a:avLst>
                <a:gd name="adj" fmla="val 10889"/>
              </a:avLst>
            </a:prstGeom>
            <a:solidFill>
              <a:schemeClr val="bg2"/>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dirty="0"/>
            </a:p>
          </p:txBody>
        </p:sp>
        <p:sp>
          <p:nvSpPr>
            <p:cNvPr id="7" name="TextBox 13"/>
            <p:cNvSpPr txBox="1">
              <a:spLocks noChangeArrowheads="1"/>
            </p:cNvSpPr>
            <p:nvPr/>
          </p:nvSpPr>
          <p:spPr bwMode="black">
            <a:xfrm>
              <a:off x="568640" y="4367943"/>
              <a:ext cx="7939930" cy="1703034"/>
            </a:xfrm>
            <a:prstGeom prst="rect">
              <a:avLst/>
            </a:prstGeom>
            <a:solidFill>
              <a:schemeClr val="bg2"/>
            </a:solidFill>
            <a:ln w="9525" algn="ctr">
              <a:noFill/>
              <a:miter lim="800000"/>
              <a:headEnd/>
              <a:tailEnd/>
            </a:ln>
          </p:spPr>
          <p:txBody>
            <a:bodyPr wrap="square">
              <a:spAutoFit/>
            </a:bodyPr>
            <a:lstStyle/>
            <a:p>
              <a:pPr>
                <a:spcBef>
                  <a:spcPct val="20000"/>
                </a:spcBef>
                <a:buClr>
                  <a:schemeClr val="hlink"/>
                </a:buClr>
                <a:defRPr/>
              </a:pPr>
              <a:r>
                <a:rPr lang="zh-CN" altLang="en-US" sz="2400" dirty="0">
                  <a:latin typeface="+mn-ea"/>
                  <a:cs typeface="Times New Roman" panose="02020603050405020304" pitchFamily="18" charset="0"/>
                </a:rPr>
                <a:t>在复杂</a:t>
              </a:r>
              <a:r>
                <a:rPr lang="en-US" altLang="zh-CN" sz="2400" dirty="0" err="1">
                  <a:latin typeface="Times New Roman" panose="02020603050405020304" pitchFamily="18" charset="0"/>
                  <a:cs typeface="Times New Roman" panose="02020603050405020304" pitchFamily="18" charset="0"/>
                </a:rPr>
                <a:t>GNSS</a:t>
              </a:r>
              <a:r>
                <a:rPr lang="zh-CN" altLang="en-US" sz="2400" dirty="0">
                  <a:latin typeface="+mn-ea"/>
                  <a:cs typeface="Times New Roman" panose="02020603050405020304" pitchFamily="18" charset="0"/>
                </a:rPr>
                <a:t>环境下，单频多模</a:t>
              </a:r>
              <a:r>
                <a:rPr lang="en-US" altLang="zh-CN" sz="2400" dirty="0">
                  <a:latin typeface="Times New Roman" panose="02020603050405020304" pitchFamily="18" charset="0"/>
                  <a:cs typeface="Times New Roman" panose="02020603050405020304" pitchFamily="18" charset="0"/>
                </a:rPr>
                <a:t>RTK/INS</a:t>
              </a:r>
              <a:r>
                <a:rPr lang="en-US" altLang="zh-CN" sz="2400" dirty="0">
                  <a:latin typeface="+mn-ea"/>
                  <a:cs typeface="Times New Roman" panose="02020603050405020304" pitchFamily="18" charset="0"/>
                </a:rPr>
                <a:t>/</a:t>
              </a:r>
              <a:r>
                <a:rPr lang="zh-CN" altLang="en-US" sz="2400" dirty="0">
                  <a:latin typeface="+mn-ea"/>
                  <a:cs typeface="Times New Roman" panose="02020603050405020304" pitchFamily="18" charset="0"/>
                </a:rPr>
                <a:t>视觉紧组合方案能较容易地提供高精度的速度和姿态信息，然而厘米级定位还有待进一步增强</a:t>
              </a:r>
              <a:endParaRPr lang="zh-CN" altLang="en-US" sz="2400" dirty="0">
                <a:solidFill>
                  <a:srgbClr val="00B0F0"/>
                </a:solidFill>
                <a:latin typeface="+mn-ea"/>
                <a:cs typeface="Times New Roman" panose="02020603050405020304" pitchFamily="18" charset="0"/>
              </a:endParaRPr>
            </a:p>
          </p:txBody>
        </p:sp>
      </p:grpSp>
    </p:spTree>
    <p:extLst>
      <p:ext uri="{BB962C8B-B14F-4D97-AF65-F5344CB8AC3E}">
        <p14:creationId xmlns:p14="http://schemas.microsoft.com/office/powerpoint/2010/main" val="29257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6453042-5253-42FE-AAF7-05408ED0F2EB}" type="slidenum">
              <a:rPr lang="zh-CN" altLang="en-US" smtClean="0">
                <a:solidFill>
                  <a:srgbClr val="000000"/>
                </a:solidFill>
              </a:rPr>
              <a:pPr>
                <a:defRPr/>
              </a:pPr>
              <a:t>79</a:t>
            </a:fld>
            <a:endParaRPr lang="en-US" altLang="en-US">
              <a:solidFill>
                <a:srgbClr val="000000"/>
              </a:solidFill>
            </a:endParaRPr>
          </a:p>
        </p:txBody>
      </p:sp>
      <p:sp>
        <p:nvSpPr>
          <p:cNvPr id="5" name="标题 1"/>
          <p:cNvSpPr txBox="1">
            <a:spLocks/>
          </p:cNvSpPr>
          <p:nvPr/>
        </p:nvSpPr>
        <p:spPr>
          <a:xfrm>
            <a:off x="912284" y="2858334"/>
            <a:ext cx="10363200" cy="1371600"/>
          </a:xfrm>
          <a:prstGeom prst="rect">
            <a:avLst/>
          </a:prstGeom>
        </p:spPr>
        <p:txBody>
          <a:bodyPr/>
          <a:lstStyle>
            <a:lvl1pPr algn="l" rtl="0" eaLnBrk="0" fontAlgn="base" hangingPunct="0">
              <a:spcBef>
                <a:spcPct val="0"/>
              </a:spcBef>
              <a:spcAft>
                <a:spcPct val="0"/>
              </a:spcAft>
              <a:defRPr sz="6000" kern="1200">
                <a:solidFill>
                  <a:schemeClr val="accent2"/>
                </a:solidFill>
                <a:latin typeface="+mj-lt"/>
                <a:ea typeface="+mj-ea"/>
                <a:cs typeface="+mj-cs"/>
              </a:defRPr>
            </a:lvl1pPr>
            <a:lvl2pPr algn="l" rtl="0" eaLnBrk="0" fontAlgn="base" hangingPunct="0">
              <a:spcBef>
                <a:spcPct val="0"/>
              </a:spcBef>
              <a:spcAft>
                <a:spcPct val="0"/>
              </a:spcAft>
              <a:defRPr sz="3800">
                <a:solidFill>
                  <a:schemeClr val="accent2"/>
                </a:solidFill>
                <a:latin typeface="Verdana" panose="020B0604030504040204" pitchFamily="34" charset="0"/>
                <a:ea typeface="黑体" panose="02010609060101010101" pitchFamily="49" charset="-122"/>
              </a:defRPr>
            </a:lvl2pPr>
            <a:lvl3pPr algn="l" rtl="0" eaLnBrk="0" fontAlgn="base" hangingPunct="0">
              <a:spcBef>
                <a:spcPct val="0"/>
              </a:spcBef>
              <a:spcAft>
                <a:spcPct val="0"/>
              </a:spcAft>
              <a:defRPr sz="3800">
                <a:solidFill>
                  <a:schemeClr val="accent2"/>
                </a:solidFill>
                <a:latin typeface="Verdana" panose="020B0604030504040204" pitchFamily="34" charset="0"/>
                <a:ea typeface="黑体" panose="02010609060101010101" pitchFamily="49" charset="-122"/>
              </a:defRPr>
            </a:lvl3pPr>
            <a:lvl4pPr algn="l" rtl="0" eaLnBrk="0" fontAlgn="base" hangingPunct="0">
              <a:spcBef>
                <a:spcPct val="0"/>
              </a:spcBef>
              <a:spcAft>
                <a:spcPct val="0"/>
              </a:spcAft>
              <a:defRPr sz="3800">
                <a:solidFill>
                  <a:schemeClr val="accent2"/>
                </a:solidFill>
                <a:latin typeface="Verdana" panose="020B0604030504040204" pitchFamily="34" charset="0"/>
                <a:ea typeface="黑体" panose="02010609060101010101" pitchFamily="49" charset="-122"/>
              </a:defRPr>
            </a:lvl4pPr>
            <a:lvl5pPr algn="l" rtl="0" eaLnBrk="0" fontAlgn="base" hangingPunct="0">
              <a:spcBef>
                <a:spcPct val="0"/>
              </a:spcBef>
              <a:spcAft>
                <a:spcPct val="0"/>
              </a:spcAft>
              <a:defRPr sz="3800">
                <a:solidFill>
                  <a:schemeClr val="accent2"/>
                </a:solidFill>
                <a:latin typeface="Verdana" panose="020B0604030504040204" pitchFamily="34" charset="0"/>
                <a:ea typeface="黑体" panose="02010609060101010101" pitchFamily="49" charset="-122"/>
              </a:defRPr>
            </a:lvl5pPr>
            <a:lvl6pPr marL="457189" algn="l" rtl="0" fontAlgn="base">
              <a:spcBef>
                <a:spcPct val="0"/>
              </a:spcBef>
              <a:spcAft>
                <a:spcPct val="0"/>
              </a:spcAft>
              <a:defRPr sz="3800">
                <a:solidFill>
                  <a:schemeClr val="accent2"/>
                </a:solidFill>
                <a:latin typeface="Verdana" panose="020B0604030504040204" pitchFamily="34" charset="0"/>
                <a:ea typeface="黑体" panose="02010609060101010101" pitchFamily="49" charset="-122"/>
              </a:defRPr>
            </a:lvl6pPr>
            <a:lvl7pPr marL="914377" algn="l" rtl="0" fontAlgn="base">
              <a:spcBef>
                <a:spcPct val="0"/>
              </a:spcBef>
              <a:spcAft>
                <a:spcPct val="0"/>
              </a:spcAft>
              <a:defRPr sz="3800">
                <a:solidFill>
                  <a:schemeClr val="accent2"/>
                </a:solidFill>
                <a:latin typeface="Verdana" panose="020B0604030504040204" pitchFamily="34" charset="0"/>
                <a:ea typeface="黑体" panose="02010609060101010101" pitchFamily="49" charset="-122"/>
              </a:defRPr>
            </a:lvl7pPr>
            <a:lvl8pPr marL="1371566" algn="l" rtl="0" fontAlgn="base">
              <a:spcBef>
                <a:spcPct val="0"/>
              </a:spcBef>
              <a:spcAft>
                <a:spcPct val="0"/>
              </a:spcAft>
              <a:defRPr sz="3800">
                <a:solidFill>
                  <a:schemeClr val="accent2"/>
                </a:solidFill>
                <a:latin typeface="Verdana" panose="020B0604030504040204" pitchFamily="34" charset="0"/>
                <a:ea typeface="黑体" panose="02010609060101010101" pitchFamily="49" charset="-122"/>
              </a:defRPr>
            </a:lvl8pPr>
            <a:lvl9pPr marL="1828754" algn="l" rtl="0" fontAlgn="base">
              <a:spcBef>
                <a:spcPct val="0"/>
              </a:spcBef>
              <a:spcAft>
                <a:spcPct val="0"/>
              </a:spcAft>
              <a:defRPr sz="3800">
                <a:solidFill>
                  <a:schemeClr val="accent2"/>
                </a:solidFill>
                <a:latin typeface="Verdana" panose="020B0604030504040204" pitchFamily="34" charset="0"/>
                <a:ea typeface="黑体" panose="02010609060101010101" pitchFamily="49" charset="-122"/>
              </a:defRPr>
            </a:lvl9pPr>
          </a:lstStyle>
          <a:p>
            <a:pPr algn="ctr"/>
            <a:r>
              <a:rPr lang="zh-CN" altLang="en-US" dirty="0">
                <a:solidFill>
                  <a:srgbClr val="FF0000"/>
                </a:solidFill>
                <a:latin typeface="华文行楷" panose="02010800040101010101" pitchFamily="2" charset="-122"/>
                <a:ea typeface="华文行楷" panose="02010800040101010101" pitchFamily="2" charset="-122"/>
              </a:rPr>
              <a:t>谢谢！</a:t>
            </a:r>
            <a:endParaRPr lang="zh-CN" altLang="en-US" dirty="0"/>
          </a:p>
        </p:txBody>
      </p:sp>
      <p:sp>
        <p:nvSpPr>
          <p:cNvPr id="6" name="副标题 2"/>
          <p:cNvSpPr txBox="1">
            <a:spLocks/>
          </p:cNvSpPr>
          <p:nvPr/>
        </p:nvSpPr>
        <p:spPr>
          <a:xfrm>
            <a:off x="1420284" y="3282950"/>
            <a:ext cx="9347200" cy="1600200"/>
          </a:xfrm>
          <a:prstGeom prst="rect">
            <a:avLst/>
          </a:prstGeom>
        </p:spPr>
        <p:txBody>
          <a:bodyPr/>
          <a:lstStyle>
            <a:lvl1pPr marL="0" indent="0" algn="just" rtl="0" eaLnBrk="0" fontAlgn="base" hangingPunct="0">
              <a:spcBef>
                <a:spcPct val="20000"/>
              </a:spcBef>
              <a:spcAft>
                <a:spcPct val="0"/>
              </a:spcAft>
              <a:buClr>
                <a:schemeClr val="accent2"/>
              </a:buClr>
              <a:buFont typeface="Wingdings" panose="05000000000000000000" pitchFamily="2" charset="2"/>
              <a:buNone/>
              <a:defRPr sz="2400" kern="1200">
                <a:solidFill>
                  <a:schemeClr val="tx1"/>
                </a:solidFill>
                <a:latin typeface="+mn-lt"/>
                <a:ea typeface="+mn-ea"/>
                <a:cs typeface="+mn-cs"/>
              </a:defRPr>
            </a:lvl1pPr>
            <a:lvl2pPr marL="457189" indent="0" algn="just" rtl="0" eaLnBrk="0" fontAlgn="base" hangingPunct="0">
              <a:spcBef>
                <a:spcPct val="20000"/>
              </a:spcBef>
              <a:spcAft>
                <a:spcPct val="0"/>
              </a:spcAft>
              <a:buClr>
                <a:schemeClr val="accent2"/>
              </a:buClr>
              <a:buFont typeface="Wingdings" panose="05000000000000000000" pitchFamily="2" charset="2"/>
              <a:buNone/>
              <a:defRPr sz="2000" kern="1200">
                <a:solidFill>
                  <a:schemeClr val="tx1"/>
                </a:solidFill>
                <a:latin typeface="+mn-lt"/>
                <a:ea typeface="+mn-ea"/>
                <a:cs typeface="+mn-cs"/>
              </a:defRPr>
            </a:lvl2pPr>
            <a:lvl3pPr marL="914377" indent="0" algn="just" rtl="0" eaLnBrk="0" fontAlgn="base" hangingPunct="0">
              <a:spcBef>
                <a:spcPct val="20000"/>
              </a:spcBef>
              <a:spcAft>
                <a:spcPct val="0"/>
              </a:spcAft>
              <a:buClr>
                <a:schemeClr val="accent2"/>
              </a:buClr>
              <a:buFont typeface="Wingdings" panose="05000000000000000000" pitchFamily="2" charset="2"/>
              <a:buNone/>
              <a:defRPr sz="1800" kern="1200">
                <a:solidFill>
                  <a:schemeClr val="tx1"/>
                </a:solidFill>
                <a:latin typeface="+mn-lt"/>
                <a:ea typeface="+mn-ea"/>
                <a:cs typeface="+mn-cs"/>
              </a:defRPr>
            </a:lvl3pPr>
            <a:lvl4pPr marL="1371566" indent="0" algn="just" rtl="0" eaLnBrk="0" fontAlgn="base" hangingPunct="0">
              <a:spcBef>
                <a:spcPct val="20000"/>
              </a:spcBef>
              <a:spcAft>
                <a:spcPct val="0"/>
              </a:spcAft>
              <a:buClr>
                <a:schemeClr val="accent2"/>
              </a:buClr>
              <a:buFont typeface="Wingdings" panose="05000000000000000000" pitchFamily="2" charset="2"/>
              <a:buNone/>
              <a:defRPr sz="1600" kern="1200">
                <a:solidFill>
                  <a:schemeClr val="tx1"/>
                </a:solidFill>
                <a:latin typeface="+mn-lt"/>
                <a:ea typeface="+mn-ea"/>
                <a:cs typeface="+mn-cs"/>
              </a:defRPr>
            </a:lvl4pPr>
            <a:lvl5pPr marL="1828754" indent="0" algn="just" rtl="0" eaLnBrk="0" fontAlgn="base" hangingPunct="0">
              <a:spcBef>
                <a:spcPct val="25000"/>
              </a:spcBef>
              <a:spcAft>
                <a:spcPct val="0"/>
              </a:spcAft>
              <a:buClr>
                <a:schemeClr val="accent2"/>
              </a:buClr>
              <a:buFont typeface="Wingdings" panose="05000000000000000000" pitchFamily="2" charset="2"/>
              <a:buNone/>
              <a:defRPr sz="16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ct val="0"/>
              </a:spcBef>
            </a:pPr>
            <a:endParaRPr lang="zh-CN" altLang="en-US" sz="6000" dirty="0">
              <a:solidFill>
                <a:srgbClr val="FF0000"/>
              </a:solidFill>
              <a:latin typeface="华文行楷" panose="02010800040101010101" pitchFamily="2" charset="-122"/>
              <a:ea typeface="华文行楷" panose="02010800040101010101" pitchFamily="2" charset="-122"/>
              <a:cs typeface="+mj-cs"/>
            </a:endParaRPr>
          </a:p>
        </p:txBody>
      </p:sp>
    </p:spTree>
    <p:extLst>
      <p:ext uri="{BB962C8B-B14F-4D97-AF65-F5344CB8AC3E}">
        <p14:creationId xmlns:p14="http://schemas.microsoft.com/office/powerpoint/2010/main" val="699599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549CBE6D-BE03-4742-84A7-C6091809FF95}"/>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内参数矩阵</a:t>
            </a:r>
          </a:p>
        </p:txBody>
      </p:sp>
      <p:cxnSp>
        <p:nvCxnSpPr>
          <p:cNvPr id="3" name="直接连接符 2">
            <a:extLst>
              <a:ext uri="{FF2B5EF4-FFF2-40B4-BE49-F238E27FC236}">
                <a16:creationId xmlns="" xmlns:a16="http://schemas.microsoft.com/office/drawing/2014/main" id="{D38A7A91-FAF7-4432-8BF4-0D6EF99DA690}"/>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6116E965-549E-4A91-9D32-6C803BC90B2E}"/>
              </a:ext>
            </a:extLst>
          </p:cNvPr>
          <p:cNvSpPr/>
          <p:nvPr/>
        </p:nvSpPr>
        <p:spPr>
          <a:xfrm>
            <a:off x="356159" y="839577"/>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264D3DAE-DF36-48CD-B55F-33376ECBE807}"/>
              </a:ext>
            </a:extLst>
          </p:cNvPr>
          <p:cNvSpPr txBox="1"/>
          <p:nvPr/>
        </p:nvSpPr>
        <p:spPr>
          <a:xfrm>
            <a:off x="430306" y="1197013"/>
            <a:ext cx="4118642" cy="461665"/>
          </a:xfrm>
          <a:prstGeom prst="rect">
            <a:avLst/>
          </a:prstGeom>
          <a:noFill/>
        </p:spPr>
        <p:txBody>
          <a:bodyPr wrap="square" rtlCol="0">
            <a:spAutoFit/>
          </a:bodyPr>
          <a:lstStyle>
            <a:defPPr>
              <a:defRPr lang="zh-CN"/>
            </a:defPPr>
          </a:lstStyle>
          <a:p>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图像坐标系与像素坐标系</a:t>
            </a:r>
          </a:p>
        </p:txBody>
      </p:sp>
      <p:cxnSp>
        <p:nvCxnSpPr>
          <p:cNvPr id="6" name="直接箭头连接符 5">
            <a:extLst>
              <a:ext uri="{FF2B5EF4-FFF2-40B4-BE49-F238E27FC236}">
                <a16:creationId xmlns="" xmlns:a16="http://schemas.microsoft.com/office/drawing/2014/main" id="{CD254237-0BF7-4308-B249-151F59D35EA9}"/>
              </a:ext>
            </a:extLst>
          </p:cNvPr>
          <p:cNvCxnSpPr>
            <a:cxnSpLocks/>
          </p:cNvCxnSpPr>
          <p:nvPr/>
        </p:nvCxnSpPr>
        <p:spPr>
          <a:xfrm>
            <a:off x="3293444" y="2475628"/>
            <a:ext cx="2952328" cy="0"/>
          </a:xfrm>
          <a:prstGeom prst="straightConnector1">
            <a:avLst/>
          </a:prstGeom>
          <a:noFill/>
          <a:ln w="9525" cap="flat" cmpd="sng" algn="ctr">
            <a:solidFill>
              <a:srgbClr val="4F81BD">
                <a:shade val="95000"/>
                <a:satMod val="105000"/>
              </a:srgbClr>
            </a:solidFill>
            <a:prstDash val="solid"/>
            <a:tailEnd type="arrow"/>
          </a:ln>
          <a:effectLst/>
        </p:spPr>
      </p:cxnSp>
      <p:cxnSp>
        <p:nvCxnSpPr>
          <p:cNvPr id="7" name="直接箭头连接符 6">
            <a:extLst>
              <a:ext uri="{FF2B5EF4-FFF2-40B4-BE49-F238E27FC236}">
                <a16:creationId xmlns="" xmlns:a16="http://schemas.microsoft.com/office/drawing/2014/main" id="{479215D7-4056-494C-B054-387C89D282F9}"/>
              </a:ext>
            </a:extLst>
          </p:cNvPr>
          <p:cNvCxnSpPr>
            <a:cxnSpLocks/>
          </p:cNvCxnSpPr>
          <p:nvPr/>
        </p:nvCxnSpPr>
        <p:spPr>
          <a:xfrm>
            <a:off x="3293444" y="2475628"/>
            <a:ext cx="0" cy="2664296"/>
          </a:xfrm>
          <a:prstGeom prst="straightConnector1">
            <a:avLst/>
          </a:prstGeom>
          <a:noFill/>
          <a:ln w="9525" cap="flat" cmpd="sng" algn="ctr">
            <a:solidFill>
              <a:srgbClr val="4F81BD">
                <a:shade val="95000"/>
                <a:satMod val="105000"/>
              </a:srgbClr>
            </a:solidFill>
            <a:prstDash val="solid"/>
            <a:tailEnd type="arrow"/>
          </a:ln>
          <a:effectLst/>
        </p:spPr>
      </p:cxnSp>
      <p:cxnSp>
        <p:nvCxnSpPr>
          <p:cNvPr id="8" name="直接连接符 7">
            <a:extLst>
              <a:ext uri="{FF2B5EF4-FFF2-40B4-BE49-F238E27FC236}">
                <a16:creationId xmlns="" xmlns:a16="http://schemas.microsoft.com/office/drawing/2014/main" id="{100686C6-E840-45D5-BBCA-D43FE0400A83}"/>
              </a:ext>
            </a:extLst>
          </p:cNvPr>
          <p:cNvCxnSpPr>
            <a:cxnSpLocks/>
          </p:cNvCxnSpPr>
          <p:nvPr/>
        </p:nvCxnSpPr>
        <p:spPr>
          <a:xfrm>
            <a:off x="3293444" y="4563860"/>
            <a:ext cx="2592288" cy="0"/>
          </a:xfrm>
          <a:prstGeom prst="line">
            <a:avLst/>
          </a:prstGeom>
          <a:noFill/>
          <a:ln w="9525" cap="flat" cmpd="sng" algn="ctr">
            <a:solidFill>
              <a:srgbClr val="4F81BD">
                <a:shade val="95000"/>
                <a:satMod val="105000"/>
              </a:srgbClr>
            </a:solidFill>
            <a:prstDash val="solid"/>
          </a:ln>
          <a:effectLst/>
        </p:spPr>
      </p:cxnSp>
      <p:cxnSp>
        <p:nvCxnSpPr>
          <p:cNvPr id="9" name="直接连接符 8">
            <a:extLst>
              <a:ext uri="{FF2B5EF4-FFF2-40B4-BE49-F238E27FC236}">
                <a16:creationId xmlns="" xmlns:a16="http://schemas.microsoft.com/office/drawing/2014/main" id="{2EB4F721-8D85-4568-AEAF-F807E071B1D4}"/>
              </a:ext>
            </a:extLst>
          </p:cNvPr>
          <p:cNvCxnSpPr>
            <a:cxnSpLocks/>
          </p:cNvCxnSpPr>
          <p:nvPr/>
        </p:nvCxnSpPr>
        <p:spPr>
          <a:xfrm>
            <a:off x="5885732" y="2475628"/>
            <a:ext cx="0" cy="2088232"/>
          </a:xfrm>
          <a:prstGeom prst="line">
            <a:avLst/>
          </a:prstGeom>
          <a:noFill/>
          <a:ln w="9525" cap="flat" cmpd="sng" algn="ctr">
            <a:solidFill>
              <a:srgbClr val="4F81BD">
                <a:shade val="95000"/>
                <a:satMod val="105000"/>
              </a:srgbClr>
            </a:solidFill>
            <a:prstDash val="solid"/>
          </a:ln>
          <a:effectLst/>
        </p:spPr>
      </p:cxnSp>
      <p:cxnSp>
        <p:nvCxnSpPr>
          <p:cNvPr id="10" name="直接箭头连接符 9">
            <a:extLst>
              <a:ext uri="{FF2B5EF4-FFF2-40B4-BE49-F238E27FC236}">
                <a16:creationId xmlns="" xmlns:a16="http://schemas.microsoft.com/office/drawing/2014/main" id="{51C2176E-9C2E-44CC-A8FA-94716EE2108E}"/>
              </a:ext>
            </a:extLst>
          </p:cNvPr>
          <p:cNvCxnSpPr>
            <a:cxnSpLocks/>
          </p:cNvCxnSpPr>
          <p:nvPr/>
        </p:nvCxnSpPr>
        <p:spPr>
          <a:xfrm>
            <a:off x="4589588" y="3519744"/>
            <a:ext cx="1656184" cy="0"/>
          </a:xfrm>
          <a:prstGeom prst="straightConnector1">
            <a:avLst/>
          </a:prstGeom>
          <a:noFill/>
          <a:ln w="9525" cap="flat" cmpd="sng" algn="ctr">
            <a:solidFill>
              <a:srgbClr val="4F81BD">
                <a:shade val="95000"/>
                <a:satMod val="105000"/>
              </a:srgbClr>
            </a:solidFill>
            <a:prstDash val="solid"/>
            <a:tailEnd type="arrow"/>
          </a:ln>
          <a:effectLst/>
        </p:spPr>
      </p:cxnSp>
      <p:cxnSp>
        <p:nvCxnSpPr>
          <p:cNvPr id="11" name="直接箭头连接符 10">
            <a:extLst>
              <a:ext uri="{FF2B5EF4-FFF2-40B4-BE49-F238E27FC236}">
                <a16:creationId xmlns="" xmlns:a16="http://schemas.microsoft.com/office/drawing/2014/main" id="{E107ABAB-E514-47D8-8B3B-EA38124073DF}"/>
              </a:ext>
            </a:extLst>
          </p:cNvPr>
          <p:cNvCxnSpPr>
            <a:cxnSpLocks/>
          </p:cNvCxnSpPr>
          <p:nvPr/>
        </p:nvCxnSpPr>
        <p:spPr>
          <a:xfrm>
            <a:off x="4589588" y="3519744"/>
            <a:ext cx="0" cy="1620180"/>
          </a:xfrm>
          <a:prstGeom prst="straightConnector1">
            <a:avLst/>
          </a:prstGeom>
          <a:noFill/>
          <a:ln w="9525" cap="flat" cmpd="sng" algn="ctr">
            <a:solidFill>
              <a:srgbClr val="4F81BD">
                <a:shade val="95000"/>
                <a:satMod val="105000"/>
              </a:srgbClr>
            </a:solidFill>
            <a:prstDash val="solid"/>
            <a:tailEnd type="arrow"/>
          </a:ln>
          <a:effectLst/>
        </p:spPr>
      </p:cxnSp>
      <mc:AlternateContent xmlns:mc="http://schemas.openxmlformats.org/markup-compatibility/2006" xmlns:a14="http://schemas.microsoft.com/office/drawing/2010/main">
        <mc:Choice Requires="a14">
          <p:sp>
            <p:nvSpPr>
              <p:cNvPr id="12" name="TextBox 50">
                <a:extLst>
                  <a:ext uri="{FF2B5EF4-FFF2-40B4-BE49-F238E27FC236}">
                    <a16:creationId xmlns="" xmlns:a16="http://schemas.microsoft.com/office/drawing/2014/main" id="{BCC260CF-5BD8-433A-A949-2D368AF53666}"/>
                  </a:ext>
                </a:extLst>
              </p:cNvPr>
              <p:cNvSpPr txBox="1"/>
              <p:nvPr/>
            </p:nvSpPr>
            <p:spPr>
              <a:xfrm>
                <a:off x="6245771" y="2290962"/>
                <a:ext cx="3764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𝑢</m:t>
                      </m:r>
                    </m:oMath>
                  </m:oMathPara>
                </a14:m>
                <a:endParaRPr lang="zh-CN" altLang="en-US" dirty="0">
                  <a:solidFill>
                    <a:prstClr val="black"/>
                  </a:solidFill>
                  <a:latin typeface="Calibri"/>
                  <a:ea typeface="宋体" panose="02010600030101010101" pitchFamily="2" charset="-122"/>
                </a:endParaRPr>
              </a:p>
            </p:txBody>
          </p:sp>
        </mc:Choice>
        <mc:Fallback xmlns="">
          <p:sp>
            <p:nvSpPr>
              <p:cNvPr id="12" name="TextBox 50">
                <a:extLst>
                  <a:ext uri="{FF2B5EF4-FFF2-40B4-BE49-F238E27FC236}">
                    <a16:creationId xmlns:a16="http://schemas.microsoft.com/office/drawing/2014/main" id="{BCC260CF-5BD8-433A-A949-2D368AF53666}"/>
                  </a:ext>
                </a:extLst>
              </p:cNvPr>
              <p:cNvSpPr txBox="1">
                <a:spLocks noRot="1" noChangeAspect="1" noMove="1" noResize="1" noEditPoints="1" noAdjustHandles="1" noChangeArrowheads="1" noChangeShapeType="1" noTextEdit="1"/>
              </p:cNvSpPr>
              <p:nvPr/>
            </p:nvSpPr>
            <p:spPr>
              <a:xfrm>
                <a:off x="6245771" y="2290962"/>
                <a:ext cx="376449" cy="369332"/>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51">
                <a:extLst>
                  <a:ext uri="{FF2B5EF4-FFF2-40B4-BE49-F238E27FC236}">
                    <a16:creationId xmlns="" xmlns:a16="http://schemas.microsoft.com/office/drawing/2014/main" id="{B8DE1AD8-12AF-4690-830B-86FBBAE3B640}"/>
                  </a:ext>
                </a:extLst>
              </p:cNvPr>
              <p:cNvSpPr txBox="1"/>
              <p:nvPr/>
            </p:nvSpPr>
            <p:spPr>
              <a:xfrm>
                <a:off x="2942846" y="5139924"/>
                <a:ext cx="3693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𝑣</m:t>
                      </m:r>
                    </m:oMath>
                  </m:oMathPara>
                </a14:m>
                <a:endParaRPr lang="zh-CN" altLang="en-US" dirty="0">
                  <a:solidFill>
                    <a:prstClr val="black"/>
                  </a:solidFill>
                  <a:latin typeface="Calibri"/>
                  <a:ea typeface="宋体" panose="02010600030101010101" pitchFamily="2" charset="-122"/>
                </a:endParaRPr>
              </a:p>
            </p:txBody>
          </p:sp>
        </mc:Choice>
        <mc:Fallback xmlns="">
          <p:sp>
            <p:nvSpPr>
              <p:cNvPr id="13" name="TextBox 51">
                <a:extLst>
                  <a:ext uri="{FF2B5EF4-FFF2-40B4-BE49-F238E27FC236}">
                    <a16:creationId xmlns:a16="http://schemas.microsoft.com/office/drawing/2014/main" id="{B8DE1AD8-12AF-4690-830B-86FBBAE3B640}"/>
                  </a:ext>
                </a:extLst>
              </p:cNvPr>
              <p:cNvSpPr txBox="1">
                <a:spLocks noRot="1" noChangeAspect="1" noMove="1" noResize="1" noEditPoints="1" noAdjustHandles="1" noChangeArrowheads="1" noChangeShapeType="1" noTextEdit="1"/>
              </p:cNvSpPr>
              <p:nvPr/>
            </p:nvSpPr>
            <p:spPr>
              <a:xfrm>
                <a:off x="2942846" y="5139924"/>
                <a:ext cx="369332"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52">
                <a:extLst>
                  <a:ext uri="{FF2B5EF4-FFF2-40B4-BE49-F238E27FC236}">
                    <a16:creationId xmlns="" xmlns:a16="http://schemas.microsoft.com/office/drawing/2014/main" id="{59133912-1FC2-494A-9B4B-10710E593C4F}"/>
                  </a:ext>
                </a:extLst>
              </p:cNvPr>
              <p:cNvSpPr txBox="1"/>
              <p:nvPr/>
            </p:nvSpPr>
            <p:spPr>
              <a:xfrm>
                <a:off x="6245772" y="3335078"/>
                <a:ext cx="3679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𝑥</m:t>
                      </m:r>
                    </m:oMath>
                  </m:oMathPara>
                </a14:m>
                <a:endParaRPr lang="zh-CN" altLang="en-US" dirty="0">
                  <a:solidFill>
                    <a:prstClr val="black"/>
                  </a:solidFill>
                  <a:latin typeface="Calibri"/>
                  <a:ea typeface="宋体" panose="02010600030101010101" pitchFamily="2" charset="-122"/>
                </a:endParaRPr>
              </a:p>
            </p:txBody>
          </p:sp>
        </mc:Choice>
        <mc:Fallback xmlns="">
          <p:sp>
            <p:nvSpPr>
              <p:cNvPr id="14" name="TextBox 52">
                <a:extLst>
                  <a:ext uri="{FF2B5EF4-FFF2-40B4-BE49-F238E27FC236}">
                    <a16:creationId xmlns:a16="http://schemas.microsoft.com/office/drawing/2014/main" id="{59133912-1FC2-494A-9B4B-10710E593C4F}"/>
                  </a:ext>
                </a:extLst>
              </p:cNvPr>
              <p:cNvSpPr txBox="1">
                <a:spLocks noRot="1" noChangeAspect="1" noMove="1" noResize="1" noEditPoints="1" noAdjustHandles="1" noChangeArrowheads="1" noChangeShapeType="1" noTextEdit="1"/>
              </p:cNvSpPr>
              <p:nvPr/>
            </p:nvSpPr>
            <p:spPr>
              <a:xfrm>
                <a:off x="6245772" y="3335078"/>
                <a:ext cx="367985"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53">
                <a:extLst>
                  <a:ext uri="{FF2B5EF4-FFF2-40B4-BE49-F238E27FC236}">
                    <a16:creationId xmlns="" xmlns:a16="http://schemas.microsoft.com/office/drawing/2014/main" id="{8ECD017B-FC20-4B5E-B4E8-1857C9C84933}"/>
                  </a:ext>
                </a:extLst>
              </p:cNvPr>
              <p:cNvSpPr txBox="1"/>
              <p:nvPr/>
            </p:nvSpPr>
            <p:spPr>
              <a:xfrm>
                <a:off x="4291527" y="5147745"/>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𝑦</m:t>
                      </m:r>
                    </m:oMath>
                  </m:oMathPara>
                </a14:m>
                <a:endParaRPr lang="zh-CN" altLang="en-US" dirty="0">
                  <a:solidFill>
                    <a:prstClr val="black"/>
                  </a:solidFill>
                  <a:latin typeface="Calibri"/>
                  <a:ea typeface="宋体" panose="02010600030101010101" pitchFamily="2" charset="-122"/>
                </a:endParaRPr>
              </a:p>
            </p:txBody>
          </p:sp>
        </mc:Choice>
        <mc:Fallback xmlns="">
          <p:sp>
            <p:nvSpPr>
              <p:cNvPr id="15" name="TextBox 53">
                <a:extLst>
                  <a:ext uri="{FF2B5EF4-FFF2-40B4-BE49-F238E27FC236}">
                    <a16:creationId xmlns:a16="http://schemas.microsoft.com/office/drawing/2014/main" id="{8ECD017B-FC20-4B5E-B4E8-1857C9C84933}"/>
                  </a:ext>
                </a:extLst>
              </p:cNvPr>
              <p:cNvSpPr txBox="1">
                <a:spLocks noRot="1" noChangeAspect="1" noMove="1" noResize="1" noEditPoints="1" noAdjustHandles="1" noChangeArrowheads="1" noChangeShapeType="1" noTextEdit="1"/>
              </p:cNvSpPr>
              <p:nvPr/>
            </p:nvSpPr>
            <p:spPr>
              <a:xfrm>
                <a:off x="4291527" y="5147745"/>
                <a:ext cx="371384" cy="369332"/>
              </a:xfrm>
              <a:prstGeom prst="rect">
                <a:avLst/>
              </a:prstGeom>
              <a:blipFill>
                <a:blip r:embed="rId5"/>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54">
                <a:extLst>
                  <a:ext uri="{FF2B5EF4-FFF2-40B4-BE49-F238E27FC236}">
                    <a16:creationId xmlns="" xmlns:a16="http://schemas.microsoft.com/office/drawing/2014/main" id="{CBBACDAC-67CE-411A-B83C-AF593C874565}"/>
                  </a:ext>
                </a:extLst>
              </p:cNvPr>
              <p:cNvSpPr txBox="1"/>
              <p:nvPr/>
            </p:nvSpPr>
            <p:spPr>
              <a:xfrm>
                <a:off x="4255484" y="3167672"/>
                <a:ext cx="11154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𝑜</m:t>
                      </m:r>
                      <m:r>
                        <a:rPr lang="en-US" altLang="zh-CN" i="1" smtClean="0">
                          <a:solidFill>
                            <a:prstClr val="black"/>
                          </a:solidFill>
                          <a:latin typeface="Cambria Math"/>
                        </a:rPr>
                        <m:t>(</m:t>
                      </m:r>
                      <m:sSub>
                        <m:sSubPr>
                          <m:ctrlPr>
                            <a:rPr lang="zh-CN" altLang="en-US" i="1" dirty="0" smtClean="0">
                              <a:solidFill>
                                <a:prstClr val="black"/>
                              </a:solidFill>
                              <a:latin typeface="Cambria Math"/>
                            </a:rPr>
                          </m:ctrlPr>
                        </m:sSubPr>
                        <m:e>
                          <m:r>
                            <a:rPr lang="en-US" altLang="zh-CN" i="1" dirty="0" smtClean="0">
                              <a:solidFill>
                                <a:prstClr val="black"/>
                              </a:solidFill>
                              <a:latin typeface="Cambria Math"/>
                            </a:rPr>
                            <m:t>𝑢</m:t>
                          </m:r>
                        </m:e>
                        <m:sub>
                          <m:r>
                            <a:rPr lang="en-US" altLang="zh-CN" i="1" dirty="0" smtClean="0">
                              <a:solidFill>
                                <a:prstClr val="black"/>
                              </a:solidFill>
                              <a:latin typeface="Cambria Math"/>
                            </a:rPr>
                            <m:t>0</m:t>
                          </m:r>
                        </m:sub>
                      </m:sSub>
                      <m:r>
                        <a:rPr lang="en-US" altLang="zh-CN" i="1" dirty="0" smtClean="0">
                          <a:solidFill>
                            <a:prstClr val="black"/>
                          </a:solidFill>
                          <a:latin typeface="Cambria Math"/>
                        </a:rPr>
                        <m:t>,</m:t>
                      </m:r>
                      <m:sSub>
                        <m:sSubPr>
                          <m:ctrlPr>
                            <a:rPr lang="en-US" altLang="zh-CN" i="1" dirty="0" smtClean="0">
                              <a:solidFill>
                                <a:prstClr val="black"/>
                              </a:solidFill>
                              <a:latin typeface="Cambria Math"/>
                            </a:rPr>
                          </m:ctrlPr>
                        </m:sSubPr>
                        <m:e>
                          <m:r>
                            <a:rPr lang="en-US" altLang="zh-CN" i="1" dirty="0" smtClean="0">
                              <a:solidFill>
                                <a:prstClr val="black"/>
                              </a:solidFill>
                              <a:latin typeface="Cambria Math"/>
                            </a:rPr>
                            <m:t>𝑣</m:t>
                          </m:r>
                        </m:e>
                        <m:sub>
                          <m:r>
                            <a:rPr lang="en-US" altLang="zh-CN" i="1" dirty="0" smtClean="0">
                              <a:solidFill>
                                <a:prstClr val="black"/>
                              </a:solidFill>
                              <a:latin typeface="Cambria Math"/>
                            </a:rPr>
                            <m:t>0</m:t>
                          </m:r>
                        </m:sub>
                      </m:sSub>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16" name="TextBox 54">
                <a:extLst>
                  <a:ext uri="{FF2B5EF4-FFF2-40B4-BE49-F238E27FC236}">
                    <a16:creationId xmlns:a16="http://schemas.microsoft.com/office/drawing/2014/main" id="{CBBACDAC-67CE-411A-B83C-AF593C874565}"/>
                  </a:ext>
                </a:extLst>
              </p:cNvPr>
              <p:cNvSpPr txBox="1">
                <a:spLocks noRot="1" noChangeAspect="1" noMove="1" noResize="1" noEditPoints="1" noAdjustHandles="1" noChangeArrowheads="1" noChangeShapeType="1" noTextEdit="1"/>
              </p:cNvSpPr>
              <p:nvPr/>
            </p:nvSpPr>
            <p:spPr>
              <a:xfrm>
                <a:off x="4255484" y="3167672"/>
                <a:ext cx="1115498" cy="369332"/>
              </a:xfrm>
              <a:prstGeom prst="rect">
                <a:avLst/>
              </a:prstGeom>
              <a:blipFill>
                <a:blip r:embed="rId6"/>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55">
                <a:extLst>
                  <a:ext uri="{FF2B5EF4-FFF2-40B4-BE49-F238E27FC236}">
                    <a16:creationId xmlns="" xmlns:a16="http://schemas.microsoft.com/office/drawing/2014/main" id="{AD85B8E0-A94B-4465-A37A-801D222667C6}"/>
                  </a:ext>
                </a:extLst>
              </p:cNvPr>
              <p:cNvSpPr txBox="1"/>
              <p:nvPr/>
            </p:nvSpPr>
            <p:spPr>
              <a:xfrm>
                <a:off x="2942846" y="2074030"/>
                <a:ext cx="56938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𝑜</m:t>
                          </m:r>
                        </m:e>
                        <m:sub>
                          <m:r>
                            <a:rPr lang="en-US" altLang="zh-CN" i="1" smtClean="0">
                              <a:solidFill>
                                <a:prstClr val="black"/>
                              </a:solidFill>
                              <a:latin typeface="Cambria Math"/>
                            </a:rPr>
                            <m:t>𝑢𝑣</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17" name="TextBox 55">
                <a:extLst>
                  <a:ext uri="{FF2B5EF4-FFF2-40B4-BE49-F238E27FC236}">
                    <a16:creationId xmlns:a16="http://schemas.microsoft.com/office/drawing/2014/main" id="{AD85B8E0-A94B-4465-A37A-801D222667C6}"/>
                  </a:ext>
                </a:extLst>
              </p:cNvPr>
              <p:cNvSpPr txBox="1">
                <a:spLocks noRot="1" noChangeAspect="1" noMove="1" noResize="1" noEditPoints="1" noAdjustHandles="1" noChangeArrowheads="1" noChangeShapeType="1" noTextEdit="1"/>
              </p:cNvSpPr>
              <p:nvPr/>
            </p:nvSpPr>
            <p:spPr>
              <a:xfrm>
                <a:off x="2942846" y="2074030"/>
                <a:ext cx="569387" cy="369332"/>
              </a:xfrm>
              <a:prstGeom prst="rect">
                <a:avLst/>
              </a:prstGeom>
              <a:blipFill>
                <a:blip r:embed="rId7"/>
                <a:stretch>
                  <a:fillRect/>
                </a:stretch>
              </a:blipFill>
            </p:spPr>
            <p:txBody>
              <a:bodyPr/>
              <a:lstStyle/>
              <a:p>
                <a:r>
                  <a:rPr lang="zh-CN" altLang="en-US">
                    <a:noFill/>
                  </a:rPr>
                  <a:t> </a:t>
                </a:r>
              </a:p>
            </p:txBody>
          </p:sp>
        </mc:Fallback>
      </mc:AlternateContent>
      <p:sp>
        <p:nvSpPr>
          <p:cNvPr id="18" name="椭圆 17">
            <a:extLst>
              <a:ext uri="{FF2B5EF4-FFF2-40B4-BE49-F238E27FC236}">
                <a16:creationId xmlns="" xmlns:a16="http://schemas.microsoft.com/office/drawing/2014/main" id="{C9860290-718C-4F23-A9BE-6E6D50FF57C1}"/>
              </a:ext>
            </a:extLst>
          </p:cNvPr>
          <p:cNvSpPr/>
          <p:nvPr/>
        </p:nvSpPr>
        <p:spPr>
          <a:xfrm>
            <a:off x="5093644" y="4059804"/>
            <a:ext cx="36000" cy="36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19" name="TextBox 57">
                <a:extLst>
                  <a:ext uri="{FF2B5EF4-FFF2-40B4-BE49-F238E27FC236}">
                    <a16:creationId xmlns="" xmlns:a16="http://schemas.microsoft.com/office/drawing/2014/main" id="{BFAF8BE1-62A7-4383-A803-C5D80D457BE1}"/>
                  </a:ext>
                </a:extLst>
              </p:cNvPr>
              <p:cNvSpPr txBox="1"/>
              <p:nvPr/>
            </p:nvSpPr>
            <p:spPr>
              <a:xfrm>
                <a:off x="5129644" y="3911138"/>
                <a:ext cx="9117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𝑝</m:t>
                      </m:r>
                      <m:r>
                        <a:rPr lang="en-US" altLang="zh-CN" i="1" smtClean="0">
                          <a:solidFill>
                            <a:prstClr val="black"/>
                          </a:solidFill>
                          <a:latin typeface="Cambria Math"/>
                        </a:rPr>
                        <m:t>(</m:t>
                      </m:r>
                      <m:r>
                        <a:rPr lang="en-US" altLang="zh-CN" i="1" smtClean="0">
                          <a:solidFill>
                            <a:prstClr val="black"/>
                          </a:solidFill>
                          <a:latin typeface="Cambria Math"/>
                        </a:rPr>
                        <m:t>𝑥</m:t>
                      </m:r>
                      <m:r>
                        <a:rPr lang="en-US" altLang="zh-CN" i="1" smtClean="0">
                          <a:solidFill>
                            <a:prstClr val="black"/>
                          </a:solidFill>
                          <a:latin typeface="Cambria Math"/>
                        </a:rPr>
                        <m:t>,</m:t>
                      </m:r>
                      <m:r>
                        <a:rPr lang="en-US" altLang="zh-CN" i="1" smtClean="0">
                          <a:solidFill>
                            <a:prstClr val="black"/>
                          </a:solidFill>
                          <a:latin typeface="Cambria Math"/>
                        </a:rPr>
                        <m:t>𝑦</m:t>
                      </m:r>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19" name="TextBox 57">
                <a:extLst>
                  <a:ext uri="{FF2B5EF4-FFF2-40B4-BE49-F238E27FC236}">
                    <a16:creationId xmlns:a16="http://schemas.microsoft.com/office/drawing/2014/main" id="{BFAF8BE1-62A7-4383-A803-C5D80D457BE1}"/>
                  </a:ext>
                </a:extLst>
              </p:cNvPr>
              <p:cNvSpPr txBox="1">
                <a:spLocks noRot="1" noChangeAspect="1" noMove="1" noResize="1" noEditPoints="1" noAdjustHandles="1" noChangeArrowheads="1" noChangeShapeType="1" noTextEdit="1"/>
              </p:cNvSpPr>
              <p:nvPr/>
            </p:nvSpPr>
            <p:spPr>
              <a:xfrm>
                <a:off x="5129644" y="3911138"/>
                <a:ext cx="911788" cy="369332"/>
              </a:xfrm>
              <a:prstGeom prst="rect">
                <a:avLst/>
              </a:prstGeom>
              <a:blipFill>
                <a:blip r:embed="rId8"/>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58">
                <a:extLst>
                  <a:ext uri="{FF2B5EF4-FFF2-40B4-BE49-F238E27FC236}">
                    <a16:creationId xmlns="" xmlns:a16="http://schemas.microsoft.com/office/drawing/2014/main" id="{ED56D00B-32BA-44B7-A011-0CEFB317FE86}"/>
                  </a:ext>
                </a:extLst>
              </p:cNvPr>
              <p:cNvSpPr txBox="1"/>
              <p:nvPr/>
            </p:nvSpPr>
            <p:spPr>
              <a:xfrm>
                <a:off x="7109868" y="2391615"/>
                <a:ext cx="1652375" cy="1340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solidFill>
                                <a:prstClr val="black"/>
                              </a:solidFill>
                              <a:latin typeface="Cambria Math"/>
                            </a:rPr>
                          </m:ctrlPr>
                        </m:dPr>
                        <m:e>
                          <m:eqArr>
                            <m:eqArrPr>
                              <m:ctrlPr>
                                <a:rPr lang="en-US" altLang="zh-CN" i="1" smtClean="0">
                                  <a:solidFill>
                                    <a:prstClr val="black"/>
                                  </a:solidFill>
                                  <a:latin typeface="Cambria Math"/>
                                </a:rPr>
                              </m:ctrlPr>
                            </m:eqArrPr>
                            <m:e>
                              <m:r>
                                <a:rPr lang="en-US" altLang="zh-CN" i="1" smtClean="0">
                                  <a:solidFill>
                                    <a:prstClr val="black"/>
                                  </a:solidFill>
                                  <a:latin typeface="Cambria Math"/>
                                </a:rPr>
                                <m:t>𝑢</m:t>
                              </m:r>
                              <m:r>
                                <a:rPr lang="en-US" altLang="zh-CN" i="1" smtClean="0">
                                  <a:solidFill>
                                    <a:prstClr val="black"/>
                                  </a:solidFill>
                                  <a:latin typeface="Cambria Math"/>
                                </a:rPr>
                                <m:t>=</m:t>
                              </m:r>
                              <m:f>
                                <m:fPr>
                                  <m:ctrlPr>
                                    <a:rPr lang="en-US" altLang="zh-CN" i="1" smtClean="0">
                                      <a:solidFill>
                                        <a:prstClr val="black"/>
                                      </a:solidFill>
                                      <a:latin typeface="Cambria Math"/>
                                    </a:rPr>
                                  </m:ctrlPr>
                                </m:fPr>
                                <m:num>
                                  <m:r>
                                    <a:rPr lang="en-US" altLang="zh-CN" i="1" smtClean="0">
                                      <a:solidFill>
                                        <a:prstClr val="black"/>
                                      </a:solidFill>
                                      <a:latin typeface="Cambria Math"/>
                                    </a:rPr>
                                    <m:t>𝑥</m:t>
                                  </m:r>
                                </m:num>
                                <m:den>
                                  <m:r>
                                    <a:rPr lang="en-US" altLang="zh-CN" i="1" smtClean="0">
                                      <a:solidFill>
                                        <a:prstClr val="black"/>
                                      </a:solidFill>
                                      <a:latin typeface="Cambria Math"/>
                                    </a:rPr>
                                    <m:t>𝑑𝑥</m:t>
                                  </m:r>
                                </m:den>
                              </m:f>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𝑢</m:t>
                                  </m:r>
                                </m:e>
                                <m:sub>
                                  <m:r>
                                    <a:rPr lang="en-US" altLang="zh-CN" i="1" smtClean="0">
                                      <a:solidFill>
                                        <a:prstClr val="black"/>
                                      </a:solidFill>
                                      <a:latin typeface="Cambria Math"/>
                                    </a:rPr>
                                    <m:t>0</m:t>
                                  </m:r>
                                </m:sub>
                              </m:sSub>
                            </m:e>
                            <m:e>
                              <m:r>
                                <a:rPr lang="en-US" altLang="zh-CN" i="1" smtClean="0">
                                  <a:solidFill>
                                    <a:prstClr val="black"/>
                                  </a:solidFill>
                                  <a:latin typeface="Cambria Math"/>
                                </a:rPr>
                                <m:t>𝑣</m:t>
                              </m:r>
                              <m:r>
                                <a:rPr lang="en-US" altLang="zh-CN" i="1" smtClean="0">
                                  <a:solidFill>
                                    <a:prstClr val="black"/>
                                  </a:solidFill>
                                  <a:latin typeface="Cambria Math"/>
                                </a:rPr>
                                <m:t>=</m:t>
                              </m:r>
                              <m:f>
                                <m:fPr>
                                  <m:ctrlPr>
                                    <a:rPr lang="en-US" altLang="zh-CN" i="1" smtClean="0">
                                      <a:solidFill>
                                        <a:prstClr val="black"/>
                                      </a:solidFill>
                                      <a:latin typeface="Cambria Math"/>
                                    </a:rPr>
                                  </m:ctrlPr>
                                </m:fPr>
                                <m:num>
                                  <m:r>
                                    <a:rPr lang="en-US" altLang="zh-CN" i="1" smtClean="0">
                                      <a:solidFill>
                                        <a:prstClr val="black"/>
                                      </a:solidFill>
                                      <a:latin typeface="Cambria Math"/>
                                    </a:rPr>
                                    <m:t>𝑦</m:t>
                                  </m:r>
                                </m:num>
                                <m:den>
                                  <m:r>
                                    <a:rPr lang="en-US" altLang="zh-CN" i="1" smtClean="0">
                                      <a:solidFill>
                                        <a:prstClr val="black"/>
                                      </a:solidFill>
                                      <a:latin typeface="Cambria Math"/>
                                    </a:rPr>
                                    <m:t>𝑑𝑦</m:t>
                                  </m:r>
                                </m:den>
                              </m:f>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𝑣</m:t>
                                  </m:r>
                                </m:e>
                                <m:sub>
                                  <m:r>
                                    <a:rPr lang="en-US" altLang="zh-CN" i="1" smtClean="0">
                                      <a:solidFill>
                                        <a:prstClr val="black"/>
                                      </a:solidFill>
                                      <a:latin typeface="Cambria Math"/>
                                    </a:rPr>
                                    <m:t>0</m:t>
                                  </m:r>
                                </m:sub>
                              </m:sSub>
                            </m:e>
                          </m:eqArr>
                        </m:e>
                      </m:d>
                    </m:oMath>
                  </m:oMathPara>
                </a14:m>
                <a:endParaRPr lang="zh-CN" altLang="en-US" dirty="0">
                  <a:solidFill>
                    <a:prstClr val="black"/>
                  </a:solidFill>
                  <a:latin typeface="Calibri"/>
                  <a:ea typeface="宋体" panose="02010600030101010101" pitchFamily="2" charset="-122"/>
                </a:endParaRPr>
              </a:p>
            </p:txBody>
          </p:sp>
        </mc:Choice>
        <mc:Fallback xmlns="">
          <p:sp>
            <p:nvSpPr>
              <p:cNvPr id="20" name="TextBox 58">
                <a:extLst>
                  <a:ext uri="{FF2B5EF4-FFF2-40B4-BE49-F238E27FC236}">
                    <a16:creationId xmlns:a16="http://schemas.microsoft.com/office/drawing/2014/main" id="{ED56D00B-32BA-44B7-A011-0CEFB317FE86}"/>
                  </a:ext>
                </a:extLst>
              </p:cNvPr>
              <p:cNvSpPr txBox="1">
                <a:spLocks noRot="1" noChangeAspect="1" noMove="1" noResize="1" noEditPoints="1" noAdjustHandles="1" noChangeArrowheads="1" noChangeShapeType="1" noTextEdit="1"/>
              </p:cNvSpPr>
              <p:nvPr/>
            </p:nvSpPr>
            <p:spPr>
              <a:xfrm>
                <a:off x="7109868" y="2391615"/>
                <a:ext cx="1652375" cy="1340880"/>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TextBox 59">
                <a:extLst>
                  <a:ext uri="{FF2B5EF4-FFF2-40B4-BE49-F238E27FC236}">
                    <a16:creationId xmlns="" xmlns:a16="http://schemas.microsoft.com/office/drawing/2014/main" id="{7D0AA2B2-8B77-4D6E-B307-2B7D543422A5}"/>
                  </a:ext>
                </a:extLst>
              </p:cNvPr>
              <p:cNvSpPr txBox="1"/>
              <p:nvPr/>
            </p:nvSpPr>
            <p:spPr>
              <a:xfrm>
                <a:off x="6678018" y="4379194"/>
                <a:ext cx="2683234" cy="14513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𝑢</m:t>
                                </m:r>
                              </m:e>
                            </m:mr>
                            <m:mr>
                              <m:e>
                                <m:r>
                                  <a:rPr lang="en-US" altLang="zh-CN" i="1" smtClean="0">
                                    <a:solidFill>
                                      <a:prstClr val="black"/>
                                    </a:solidFill>
                                    <a:latin typeface="Cambria Math"/>
                                  </a:rPr>
                                  <m:t>𝑣</m:t>
                                </m:r>
                              </m:e>
                            </m:mr>
                            <m:mr>
                              <m:e>
                                <m:r>
                                  <a:rPr lang="en-US" altLang="zh-CN" i="1" smtClean="0">
                                    <a:solidFill>
                                      <a:prstClr val="black"/>
                                    </a:solidFill>
                                    <a:latin typeface="Cambria Math"/>
                                  </a:rPr>
                                  <m:t>1</m:t>
                                </m:r>
                              </m:e>
                            </m:mr>
                          </m:m>
                        </m:e>
                      </m:d>
                      <m:r>
                        <a:rPr lang="en-US" altLang="zh-CN" i="1" smtClean="0">
                          <a:solidFill>
                            <a:prstClr val="black"/>
                          </a:solidFill>
                          <a:latin typeface="Cambria Math"/>
                        </a:rPr>
                        <m:t>=</m:t>
                      </m:r>
                      <m:d>
                        <m:dPr>
                          <m:begChr m:val="["/>
                          <m:endChr m:val="]"/>
                          <m:ctrlPr>
                            <a:rPr lang="en-US" altLang="zh-CN" i="1" smtClean="0">
                              <a:solidFill>
                                <a:prstClr val="black"/>
                              </a:solidFill>
                              <a:latin typeface="Cambria Math"/>
                            </a:rPr>
                          </m:ctrlPr>
                        </m:dPr>
                        <m:e>
                          <m:m>
                            <m:mPr>
                              <m:mcs>
                                <m:mc>
                                  <m:mcPr>
                                    <m:count m:val="3"/>
                                    <m:mcJc m:val="center"/>
                                  </m:mcPr>
                                </m:mc>
                              </m:mcs>
                              <m:ctrlPr>
                                <a:rPr lang="en-US" altLang="zh-CN" i="1" smtClean="0">
                                  <a:solidFill>
                                    <a:prstClr val="black"/>
                                  </a:solidFill>
                                  <a:latin typeface="Cambria Math"/>
                                </a:rPr>
                              </m:ctrlPr>
                            </m:mPr>
                            <m:mr>
                              <m:e>
                                <m:f>
                                  <m:fPr>
                                    <m:ctrlPr>
                                      <a:rPr lang="en-US" altLang="zh-CN" i="1" smtClean="0">
                                        <a:solidFill>
                                          <a:prstClr val="black"/>
                                        </a:solidFill>
                                        <a:latin typeface="Cambria Math"/>
                                      </a:rPr>
                                    </m:ctrlPr>
                                  </m:fPr>
                                  <m:num>
                                    <m:r>
                                      <a:rPr lang="en-US" altLang="zh-CN" i="1" smtClean="0">
                                        <a:solidFill>
                                          <a:prstClr val="black"/>
                                        </a:solidFill>
                                        <a:latin typeface="Cambria Math"/>
                                      </a:rPr>
                                      <m:t>1</m:t>
                                    </m:r>
                                  </m:num>
                                  <m:den>
                                    <m:r>
                                      <a:rPr lang="en-US" altLang="zh-CN" i="1" smtClean="0">
                                        <a:solidFill>
                                          <a:prstClr val="black"/>
                                        </a:solidFill>
                                        <a:latin typeface="Cambria Math"/>
                                      </a:rPr>
                                      <m:t>𝑑𝑥</m:t>
                                    </m:r>
                                  </m:den>
                                </m:f>
                              </m:e>
                              <m:e>
                                <m:r>
                                  <a:rPr lang="en-US" altLang="zh-CN" i="1" smtClean="0">
                                    <a:solidFill>
                                      <a:prstClr val="black"/>
                                    </a:solidFill>
                                    <a:latin typeface="Cambria Math"/>
                                  </a:rPr>
                                  <m:t>0</m:t>
                                </m:r>
                              </m:e>
                              <m:e>
                                <m:sSub>
                                  <m:sSubPr>
                                    <m:ctrlPr>
                                      <a:rPr lang="en-US" altLang="zh-CN" i="1" smtClean="0">
                                        <a:solidFill>
                                          <a:prstClr val="black"/>
                                        </a:solidFill>
                                        <a:latin typeface="Cambria Math"/>
                                      </a:rPr>
                                    </m:ctrlPr>
                                  </m:sSubPr>
                                  <m:e>
                                    <m:r>
                                      <a:rPr lang="en-US" altLang="zh-CN" i="1" smtClean="0">
                                        <a:solidFill>
                                          <a:prstClr val="black"/>
                                        </a:solidFill>
                                        <a:latin typeface="Cambria Math"/>
                                      </a:rPr>
                                      <m:t>𝑢</m:t>
                                    </m:r>
                                  </m:e>
                                  <m:sub>
                                    <m:r>
                                      <a:rPr lang="en-US" altLang="zh-CN" i="1" smtClean="0">
                                        <a:solidFill>
                                          <a:prstClr val="black"/>
                                        </a:solidFill>
                                        <a:latin typeface="Cambria Math"/>
                                      </a:rPr>
                                      <m:t>0</m:t>
                                    </m:r>
                                  </m:sub>
                                </m:sSub>
                              </m:e>
                            </m:mr>
                            <m:mr>
                              <m:e>
                                <m:r>
                                  <a:rPr lang="en-US" altLang="zh-CN" i="1" smtClean="0">
                                    <a:solidFill>
                                      <a:prstClr val="black"/>
                                    </a:solidFill>
                                    <a:latin typeface="Cambria Math"/>
                                  </a:rPr>
                                  <m:t>0</m:t>
                                </m:r>
                              </m:e>
                              <m:e>
                                <m:f>
                                  <m:fPr>
                                    <m:ctrlPr>
                                      <a:rPr lang="en-US" altLang="zh-CN" i="1" smtClean="0">
                                        <a:solidFill>
                                          <a:prstClr val="black"/>
                                        </a:solidFill>
                                        <a:latin typeface="Cambria Math"/>
                                      </a:rPr>
                                    </m:ctrlPr>
                                  </m:fPr>
                                  <m:num>
                                    <m:r>
                                      <a:rPr lang="en-US" altLang="zh-CN" i="1" smtClean="0">
                                        <a:solidFill>
                                          <a:prstClr val="black"/>
                                        </a:solidFill>
                                        <a:latin typeface="Cambria Math"/>
                                      </a:rPr>
                                      <m:t>1</m:t>
                                    </m:r>
                                  </m:num>
                                  <m:den>
                                    <m:r>
                                      <a:rPr lang="en-US" altLang="zh-CN" i="1" smtClean="0">
                                        <a:solidFill>
                                          <a:prstClr val="black"/>
                                        </a:solidFill>
                                        <a:latin typeface="Cambria Math"/>
                                      </a:rPr>
                                      <m:t>𝑑𝑦</m:t>
                                    </m:r>
                                  </m:den>
                                </m:f>
                              </m:e>
                              <m:e>
                                <m:sSub>
                                  <m:sSubPr>
                                    <m:ctrlPr>
                                      <a:rPr lang="en-US" altLang="zh-CN" i="1" smtClean="0">
                                        <a:solidFill>
                                          <a:prstClr val="black"/>
                                        </a:solidFill>
                                        <a:latin typeface="Cambria Math"/>
                                      </a:rPr>
                                    </m:ctrlPr>
                                  </m:sSubPr>
                                  <m:e>
                                    <m:r>
                                      <a:rPr lang="en-US" altLang="zh-CN" i="1" smtClean="0">
                                        <a:solidFill>
                                          <a:prstClr val="black"/>
                                        </a:solidFill>
                                        <a:latin typeface="Cambria Math"/>
                                      </a:rPr>
                                      <m:t>𝑣</m:t>
                                    </m:r>
                                  </m:e>
                                  <m:sub>
                                    <m:r>
                                      <a:rPr lang="en-US" altLang="zh-CN" i="1" smtClean="0">
                                        <a:solidFill>
                                          <a:prstClr val="black"/>
                                        </a:solidFill>
                                        <a:latin typeface="Cambria Math"/>
                                      </a:rPr>
                                      <m:t>0</m:t>
                                    </m:r>
                                  </m:sub>
                                </m:sSub>
                              </m:e>
                            </m:mr>
                            <m:mr>
                              <m:e>
                                <m:r>
                                  <a:rPr lang="en-US" altLang="zh-CN" i="1" smtClean="0">
                                    <a:solidFill>
                                      <a:prstClr val="black"/>
                                    </a:solidFill>
                                    <a:latin typeface="Cambria Math"/>
                                  </a:rPr>
                                  <m:t>0</m:t>
                                </m:r>
                              </m:e>
                              <m:e>
                                <m:r>
                                  <a:rPr lang="en-US" altLang="zh-CN" i="1" smtClean="0">
                                    <a:solidFill>
                                      <a:prstClr val="black"/>
                                    </a:solidFill>
                                    <a:latin typeface="Cambria Math"/>
                                  </a:rPr>
                                  <m:t>0</m:t>
                                </m:r>
                              </m:e>
                              <m:e>
                                <m:r>
                                  <a:rPr lang="en-US" altLang="zh-CN" i="1" smtClean="0">
                                    <a:solidFill>
                                      <a:prstClr val="black"/>
                                    </a:solidFill>
                                    <a:latin typeface="Cambria Math"/>
                                  </a:rPr>
                                  <m:t>1</m:t>
                                </m:r>
                              </m:e>
                            </m:mr>
                          </m:m>
                        </m:e>
                      </m:d>
                      <m:d>
                        <m:dPr>
                          <m:begChr m:val="["/>
                          <m:endChr m:val="]"/>
                          <m:ctrlPr>
                            <a:rPr lang="en-US" altLang="zh-CN" i="1" smtClean="0">
                              <a:solidFill>
                                <a:prstClr val="black"/>
                              </a:solidFill>
                              <a:latin typeface="Cambria Math"/>
                            </a:rPr>
                          </m:ctrlPr>
                        </m:dPr>
                        <m:e>
                          <m:m>
                            <m:mPr>
                              <m:mcs>
                                <m:mc>
                                  <m:mcPr>
                                    <m:count m:val="1"/>
                                    <m:mcJc m:val="center"/>
                                  </m:mcPr>
                                </m:mc>
                              </m:mcs>
                              <m:ctrlPr>
                                <a:rPr lang="en-US" altLang="zh-CN" i="1" smtClean="0">
                                  <a:solidFill>
                                    <a:prstClr val="black"/>
                                  </a:solidFill>
                                  <a:latin typeface="Cambria Math"/>
                                </a:rPr>
                              </m:ctrlPr>
                            </m:mPr>
                            <m:mr>
                              <m:e>
                                <m:r>
                                  <m:rPr>
                                    <m:brk m:alnAt="7"/>
                                  </m:rPr>
                                  <a:rPr lang="en-US" altLang="zh-CN" i="1" smtClean="0">
                                    <a:solidFill>
                                      <a:prstClr val="black"/>
                                    </a:solidFill>
                                    <a:latin typeface="Cambria Math"/>
                                  </a:rPr>
                                  <m:t>𝑥</m:t>
                                </m:r>
                              </m:e>
                            </m:mr>
                            <m:mr>
                              <m:e>
                                <m:r>
                                  <a:rPr lang="en-US" altLang="zh-CN" i="1" smtClean="0">
                                    <a:solidFill>
                                      <a:prstClr val="black"/>
                                    </a:solidFill>
                                    <a:latin typeface="Cambria Math"/>
                                  </a:rPr>
                                  <m:t>𝑦</m:t>
                                </m:r>
                              </m:e>
                            </m:mr>
                            <m:mr>
                              <m:e>
                                <m:r>
                                  <a:rPr lang="en-US" altLang="zh-CN" i="1" smtClean="0">
                                    <a:solidFill>
                                      <a:prstClr val="black"/>
                                    </a:solidFill>
                                    <a:latin typeface="Cambria Math"/>
                                  </a:rPr>
                                  <m:t>1</m:t>
                                </m:r>
                              </m:e>
                            </m:mr>
                          </m:m>
                        </m:e>
                      </m:d>
                    </m:oMath>
                  </m:oMathPara>
                </a14:m>
                <a:endParaRPr lang="zh-CN" altLang="en-US" dirty="0">
                  <a:solidFill>
                    <a:prstClr val="black"/>
                  </a:solidFill>
                  <a:latin typeface="Calibri"/>
                  <a:ea typeface="宋体" panose="02010600030101010101" pitchFamily="2" charset="-122"/>
                </a:endParaRPr>
              </a:p>
            </p:txBody>
          </p:sp>
        </mc:Choice>
        <mc:Fallback xmlns="">
          <p:sp>
            <p:nvSpPr>
              <p:cNvPr id="21" name="TextBox 59">
                <a:extLst>
                  <a:ext uri="{FF2B5EF4-FFF2-40B4-BE49-F238E27FC236}">
                    <a16:creationId xmlns:a16="http://schemas.microsoft.com/office/drawing/2014/main" id="{7D0AA2B2-8B77-4D6E-B307-2B7D543422A5}"/>
                  </a:ext>
                </a:extLst>
              </p:cNvPr>
              <p:cNvSpPr txBox="1">
                <a:spLocks noRot="1" noChangeAspect="1" noMove="1" noResize="1" noEditPoints="1" noAdjustHandles="1" noChangeArrowheads="1" noChangeShapeType="1" noTextEdit="1"/>
              </p:cNvSpPr>
              <p:nvPr/>
            </p:nvSpPr>
            <p:spPr>
              <a:xfrm>
                <a:off x="6678018" y="4379194"/>
                <a:ext cx="2683234" cy="1451359"/>
              </a:xfrm>
              <a:prstGeom prst="rect">
                <a:avLst/>
              </a:prstGeom>
              <a:blipFill>
                <a:blip r:embed="rId10"/>
                <a:stretch>
                  <a:fillRect/>
                </a:stretch>
              </a:blipFill>
            </p:spPr>
            <p:txBody>
              <a:bodyPr/>
              <a:lstStyle/>
              <a:p>
                <a:r>
                  <a:rPr lang="zh-CN" altLang="en-US">
                    <a:noFill/>
                  </a:rPr>
                  <a:t> </a:t>
                </a:r>
              </a:p>
            </p:txBody>
          </p:sp>
        </mc:Fallback>
      </mc:AlternateContent>
      <p:sp>
        <p:nvSpPr>
          <p:cNvPr id="22" name="下箭头 19">
            <a:extLst>
              <a:ext uri="{FF2B5EF4-FFF2-40B4-BE49-F238E27FC236}">
                <a16:creationId xmlns="" xmlns:a16="http://schemas.microsoft.com/office/drawing/2014/main" id="{359B8AF8-14A7-41BB-BDBD-D71A3A66944F}"/>
              </a:ext>
            </a:extLst>
          </p:cNvPr>
          <p:cNvSpPr/>
          <p:nvPr/>
        </p:nvSpPr>
        <p:spPr>
          <a:xfrm>
            <a:off x="7805207" y="3794422"/>
            <a:ext cx="261695" cy="283382"/>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文本框 23">
            <a:extLst>
              <a:ext uri="{FF2B5EF4-FFF2-40B4-BE49-F238E27FC236}">
                <a16:creationId xmlns="" xmlns:a16="http://schemas.microsoft.com/office/drawing/2014/main" id="{1800F289-6E0D-4042-B589-3DF979276953}"/>
              </a:ext>
            </a:extLst>
          </p:cNvPr>
          <p:cNvSpPr txBox="1"/>
          <p:nvPr/>
        </p:nvSpPr>
        <p:spPr>
          <a:xfrm>
            <a:off x="4897140" y="1204663"/>
            <a:ext cx="7037194" cy="707886"/>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dx </a:t>
            </a:r>
            <a:r>
              <a:rPr lang="en-US" altLang="zh-CN" sz="2000" dirty="0" err="1">
                <a:latin typeface="黑体" panose="02010609060101010101" pitchFamily="49" charset="-122"/>
                <a:ea typeface="黑体" panose="02010609060101010101" pitchFamily="49" charset="-122"/>
              </a:rPr>
              <a:t>dy</a:t>
            </a:r>
            <a:r>
              <a:rPr lang="zh-CN" altLang="en-US" sz="2000" dirty="0">
                <a:latin typeface="黑体" panose="02010609060101010101" pitchFamily="49" charset="-122"/>
                <a:ea typeface="黑体" panose="02010609060101010101" pitchFamily="49" charset="-122"/>
              </a:rPr>
              <a:t>被称为像元尺寸，表示</a:t>
            </a:r>
            <a:r>
              <a:rPr lang="en-US" altLang="zh-CN" sz="2000" dirty="0">
                <a:latin typeface="黑体" panose="02010609060101010101" pitchFamily="49" charset="-122"/>
                <a:ea typeface="黑体" panose="02010609060101010101" pitchFamily="49" charset="-122"/>
              </a:rPr>
              <a:t>x</a:t>
            </a:r>
            <a:r>
              <a:rPr lang="zh-CN" altLang="en-US" sz="2000" dirty="0">
                <a:latin typeface="黑体" panose="02010609060101010101" pitchFamily="49" charset="-122"/>
                <a:ea typeface="黑体" panose="02010609060101010101" pitchFamily="49" charset="-122"/>
              </a:rPr>
              <a:t>方向和</a:t>
            </a:r>
            <a:r>
              <a:rPr lang="en-US" altLang="zh-CN" sz="2000" dirty="0">
                <a:latin typeface="黑体" panose="02010609060101010101" pitchFamily="49" charset="-122"/>
                <a:ea typeface="黑体" panose="02010609060101010101" pitchFamily="49" charset="-122"/>
              </a:rPr>
              <a:t>y</a:t>
            </a:r>
            <a:r>
              <a:rPr lang="zh-CN" altLang="en-US" sz="2000" dirty="0">
                <a:latin typeface="黑体" panose="02010609060101010101" pitchFamily="49" charset="-122"/>
                <a:ea typeface="黑体" panose="02010609060101010101" pitchFamily="49" charset="-122"/>
              </a:rPr>
              <a:t>方向的一个像素分别占多少长度单位，即一个像素代表的实际物理值的大小。</a:t>
            </a:r>
          </a:p>
        </p:txBody>
      </p:sp>
      <p:pic>
        <p:nvPicPr>
          <p:cNvPr id="23" name="图片 22">
            <a:extLst>
              <a:ext uri="{FF2B5EF4-FFF2-40B4-BE49-F238E27FC236}">
                <a16:creationId xmlns="" xmlns:a16="http://schemas.microsoft.com/office/drawing/2014/main" id="{A7CC9409-0851-4092-B163-44BA8CDEFDB8}"/>
              </a:ext>
            </a:extLst>
          </p:cNvPr>
          <p:cNvPicPr>
            <a:picLocks noChangeAspect="1"/>
          </p:cNvPicPr>
          <p:nvPr/>
        </p:nvPicPr>
        <p:blipFill>
          <a:blip r:embed="rId11"/>
          <a:stretch>
            <a:fillRect/>
          </a:stretch>
        </p:blipFill>
        <p:spPr>
          <a:xfrm>
            <a:off x="9239250" y="-20016"/>
            <a:ext cx="2952750" cy="1038225"/>
          </a:xfrm>
          <a:prstGeom prst="rect">
            <a:avLst/>
          </a:prstGeom>
        </p:spPr>
      </p:pic>
    </p:spTree>
    <p:extLst>
      <p:ext uri="{BB962C8B-B14F-4D97-AF65-F5344CB8AC3E}">
        <p14:creationId xmlns:p14="http://schemas.microsoft.com/office/powerpoint/2010/main" val="365953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99D15D06-5E2A-4B2C-B4CB-A5D2E8525796}"/>
              </a:ext>
            </a:extLst>
          </p:cNvPr>
          <p:cNvSpPr txBox="1"/>
          <p:nvPr/>
        </p:nvSpPr>
        <p:spPr>
          <a:xfrm>
            <a:off x="499620" y="233015"/>
            <a:ext cx="6014301"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针孔相机模型</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外参数矩阵</a:t>
            </a:r>
          </a:p>
        </p:txBody>
      </p:sp>
      <p:cxnSp>
        <p:nvCxnSpPr>
          <p:cNvPr id="3" name="直接连接符 2">
            <a:extLst>
              <a:ext uri="{FF2B5EF4-FFF2-40B4-BE49-F238E27FC236}">
                <a16:creationId xmlns="" xmlns:a16="http://schemas.microsoft.com/office/drawing/2014/main" id="{252E8ED1-9FC2-4011-8413-1DB7E47D0F4D}"/>
              </a:ext>
            </a:extLst>
          </p:cNvPr>
          <p:cNvCxnSpPr>
            <a:cxnSpLocks/>
          </p:cNvCxnSpPr>
          <p:nvPr/>
        </p:nvCxnSpPr>
        <p:spPr>
          <a:xfrm flipV="1">
            <a:off x="356159" y="829105"/>
            <a:ext cx="9338953" cy="2651"/>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4" name="矩形 3">
            <a:extLst>
              <a:ext uri="{FF2B5EF4-FFF2-40B4-BE49-F238E27FC236}">
                <a16:creationId xmlns="" xmlns:a16="http://schemas.microsoft.com/office/drawing/2014/main" id="{2C06273E-4993-4E53-835B-1CEC014CB94E}"/>
              </a:ext>
            </a:extLst>
          </p:cNvPr>
          <p:cNvSpPr/>
          <p:nvPr/>
        </p:nvSpPr>
        <p:spPr>
          <a:xfrm>
            <a:off x="356159" y="829105"/>
            <a:ext cx="6853286" cy="10048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A24D39B8-0109-4AAA-B66D-4DB008EF9E96}"/>
              </a:ext>
            </a:extLst>
          </p:cNvPr>
          <p:cNvSpPr txBox="1"/>
          <p:nvPr/>
        </p:nvSpPr>
        <p:spPr>
          <a:xfrm>
            <a:off x="299954" y="1224493"/>
            <a:ext cx="4118642" cy="830997"/>
          </a:xfrm>
          <a:prstGeom prst="rect">
            <a:avLst/>
          </a:prstGeom>
          <a:noFill/>
        </p:spPr>
        <p:txBody>
          <a:bodyPr wrap="square" rtlCol="0">
            <a:spAutoFit/>
          </a:bodyPr>
          <a:lstStyle>
            <a:defPPr>
              <a:defRPr lang="zh-CN"/>
            </a:defPPr>
          </a:lstStyle>
          <a:p>
            <a:r>
              <a:rPr lang="en-US" altLang="zh-CN" sz="2400" b="1" dirty="0">
                <a:latin typeface="黑体" panose="02010609060101010101" pitchFamily="49" charset="-122"/>
                <a:ea typeface="黑体" panose="02010609060101010101" pitchFamily="49" charset="-122"/>
              </a:rPr>
              <a:t>4.</a:t>
            </a:r>
            <a:r>
              <a:rPr lang="zh-CN" altLang="en-US" sz="2400" b="1" i="0" dirty="0">
                <a:solidFill>
                  <a:srgbClr val="4F4F4F"/>
                </a:solidFill>
                <a:effectLst/>
                <a:latin typeface="PingFang SC"/>
              </a:rPr>
              <a:t>世界坐标到像素坐标</a:t>
            </a:r>
          </a:p>
          <a:p>
            <a:r>
              <a:rPr lang="zh-CN" altLang="en-US" sz="2400" b="1" dirty="0" smtClean="0">
                <a:latin typeface="黑体" panose="02010609060101010101" pitchFamily="49" charset="-122"/>
                <a:ea typeface="黑体" panose="02010609060101010101" pitchFamily="49" charset="-122"/>
              </a:rPr>
              <a:t>（归一化坐标）</a:t>
            </a:r>
            <a:endParaRPr lang="zh-CN" altLang="en-US" sz="2400" b="1" dirty="0">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9" name="TextBox 42">
                <a:extLst>
                  <a:ext uri="{FF2B5EF4-FFF2-40B4-BE49-F238E27FC236}">
                    <a16:creationId xmlns="" xmlns:a16="http://schemas.microsoft.com/office/drawing/2014/main" id="{3C5F7EBD-938A-4C5A-AA3A-E69C5FB62755}"/>
                  </a:ext>
                </a:extLst>
              </p:cNvPr>
              <p:cNvSpPr txBox="1"/>
              <p:nvPr/>
            </p:nvSpPr>
            <p:spPr>
              <a:xfrm>
                <a:off x="1879076" y="5025877"/>
                <a:ext cx="8433847" cy="145135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altLang="zh-CN" i="1" smtClean="0">
                              <a:solidFill>
                                <a:schemeClr val="tx1"/>
                              </a:solidFill>
                              <a:latin typeface="Cambria Math"/>
                            </a:rPr>
                          </m:ctrlPr>
                        </m:sSubPr>
                        <m:e>
                          <m:r>
                            <a:rPr lang="en-US" altLang="zh-CN" b="0" i="1" smtClean="0">
                              <a:solidFill>
                                <a:schemeClr val="tx1"/>
                              </a:solidFill>
                              <a:latin typeface="Cambria Math"/>
                            </a:rPr>
                            <m:t>𝑍</m:t>
                          </m:r>
                        </m:e>
                        <m:sub>
                          <m:r>
                            <a:rPr lang="en-US" altLang="zh-CN" b="0" i="1" smtClean="0">
                              <a:solidFill>
                                <a:schemeClr val="tx1"/>
                              </a:solidFill>
                              <a:latin typeface="Cambria Math"/>
                            </a:rPr>
                            <m:t>𝑐</m:t>
                          </m:r>
                        </m:sub>
                      </m:sSub>
                      <m:d>
                        <m:dPr>
                          <m:begChr m:val="["/>
                          <m:endChr m:val="]"/>
                          <m:ctrlPr>
                            <a:rPr lang="en-US" altLang="zh-CN" i="1" smtClean="0">
                              <a:solidFill>
                                <a:schemeClr val="tx1"/>
                              </a:solidFill>
                              <a:latin typeface="Cambria Math"/>
                            </a:rPr>
                          </m:ctrlPr>
                        </m:dPr>
                        <m:e>
                          <m:m>
                            <m:mPr>
                              <m:mcs>
                                <m:mc>
                                  <m:mcPr>
                                    <m:count m:val="1"/>
                                    <m:mcJc m:val="center"/>
                                  </m:mcPr>
                                </m:mc>
                              </m:mcs>
                              <m:ctrlPr>
                                <a:rPr lang="en-US" altLang="zh-CN" i="1" smtClean="0">
                                  <a:solidFill>
                                    <a:schemeClr val="tx1"/>
                                  </a:solidFill>
                                  <a:latin typeface="Cambria Math"/>
                                </a:rPr>
                              </m:ctrlPr>
                            </m:mPr>
                            <m:mr>
                              <m:e>
                                <m:r>
                                  <m:rPr>
                                    <m:brk m:alnAt="7"/>
                                  </m:rPr>
                                  <a:rPr lang="en-US" altLang="zh-CN" b="0" i="1" smtClean="0">
                                    <a:solidFill>
                                      <a:schemeClr val="tx1"/>
                                    </a:solidFill>
                                    <a:latin typeface="Cambria Math"/>
                                  </a:rPr>
                                  <m:t>𝑢</m:t>
                                </m:r>
                              </m:e>
                            </m:mr>
                            <m:mr>
                              <m:e>
                                <m:r>
                                  <a:rPr lang="en-US" altLang="zh-CN" b="0" i="1" smtClean="0">
                                    <a:solidFill>
                                      <a:schemeClr val="tx1"/>
                                    </a:solidFill>
                                    <a:latin typeface="Cambria Math"/>
                                  </a:rPr>
                                  <m:t>𝑣</m:t>
                                </m:r>
                              </m:e>
                            </m:mr>
                            <m:mr>
                              <m:e>
                                <m:r>
                                  <a:rPr lang="en-US" altLang="zh-CN" b="0" i="1" smtClean="0">
                                    <a:solidFill>
                                      <a:schemeClr val="tx1"/>
                                    </a:solidFill>
                                    <a:latin typeface="Cambria Math"/>
                                  </a:rPr>
                                  <m:t>1</m:t>
                                </m:r>
                              </m:e>
                            </m:mr>
                          </m:m>
                        </m:e>
                      </m:d>
                      <m:r>
                        <a:rPr lang="en-US" altLang="zh-CN" b="0" i="1" smtClean="0">
                          <a:solidFill>
                            <a:schemeClr val="tx1"/>
                          </a:solidFill>
                          <a:latin typeface="Cambria Math"/>
                        </a:rPr>
                        <m:t>=</m:t>
                      </m:r>
                      <m:d>
                        <m:dPr>
                          <m:begChr m:val="["/>
                          <m:endChr m:val="]"/>
                          <m:ctrlPr>
                            <a:rPr lang="en-US" altLang="zh-CN" b="0" i="1" smtClean="0">
                              <a:solidFill>
                                <a:schemeClr val="tx1"/>
                              </a:solidFill>
                              <a:latin typeface="Cambria Math"/>
                            </a:rPr>
                          </m:ctrlPr>
                        </m:dPr>
                        <m:e>
                          <m:m>
                            <m:mPr>
                              <m:mcs>
                                <m:mc>
                                  <m:mcPr>
                                    <m:count m:val="3"/>
                                    <m:mcJc m:val="center"/>
                                  </m:mcPr>
                                </m:mc>
                              </m:mcs>
                              <m:ctrlPr>
                                <a:rPr lang="en-US" altLang="zh-CN" b="0" i="1" smtClean="0">
                                  <a:solidFill>
                                    <a:schemeClr val="tx1"/>
                                  </a:solidFill>
                                  <a:latin typeface="Cambria Math"/>
                                </a:rPr>
                              </m:ctrlPr>
                            </m:mPr>
                            <m:mr>
                              <m:e>
                                <m:f>
                                  <m:fPr>
                                    <m:ctrlPr>
                                      <a:rPr lang="en-US" altLang="zh-CN" b="0" i="1" smtClean="0">
                                        <a:solidFill>
                                          <a:schemeClr val="tx1"/>
                                        </a:solidFill>
                                        <a:latin typeface="Cambria Math"/>
                                      </a:rPr>
                                    </m:ctrlPr>
                                  </m:fPr>
                                  <m:num>
                                    <m:r>
                                      <a:rPr lang="en-US" altLang="zh-CN" b="0" i="1" smtClean="0">
                                        <a:solidFill>
                                          <a:schemeClr val="tx1"/>
                                        </a:solidFill>
                                        <a:latin typeface="Cambria Math"/>
                                      </a:rPr>
                                      <m:t>1</m:t>
                                    </m:r>
                                  </m:num>
                                  <m:den>
                                    <m:r>
                                      <a:rPr lang="en-US" altLang="zh-CN" b="0" i="1" smtClean="0">
                                        <a:solidFill>
                                          <a:schemeClr val="tx1"/>
                                        </a:solidFill>
                                        <a:latin typeface="Cambria Math"/>
                                      </a:rPr>
                                      <m:t>𝑑𝑥</m:t>
                                    </m:r>
                                  </m:den>
                                </m:f>
                              </m:e>
                              <m:e>
                                <m:r>
                                  <a:rPr lang="en-US" altLang="zh-CN" b="0" i="1" smtClean="0">
                                    <a:solidFill>
                                      <a:schemeClr val="tx1"/>
                                    </a:solidFill>
                                    <a:latin typeface="Cambria Math"/>
                                  </a:rPr>
                                  <m:t>0</m:t>
                                </m:r>
                              </m:e>
                              <m:e>
                                <m:sSub>
                                  <m:sSubPr>
                                    <m:ctrlPr>
                                      <a:rPr lang="en-US" altLang="zh-CN" b="0" i="1" smtClean="0">
                                        <a:solidFill>
                                          <a:schemeClr val="tx1"/>
                                        </a:solidFill>
                                        <a:latin typeface="Cambria Math"/>
                                      </a:rPr>
                                    </m:ctrlPr>
                                  </m:sSubPr>
                                  <m:e>
                                    <m:r>
                                      <a:rPr lang="en-US" altLang="zh-CN" b="0" i="1" smtClean="0">
                                        <a:solidFill>
                                          <a:schemeClr val="tx1"/>
                                        </a:solidFill>
                                        <a:latin typeface="Cambria Math"/>
                                      </a:rPr>
                                      <m:t>𝑢</m:t>
                                    </m:r>
                                  </m:e>
                                  <m:sub>
                                    <m:r>
                                      <a:rPr lang="en-US" altLang="zh-CN" b="0" i="1" smtClean="0">
                                        <a:solidFill>
                                          <a:schemeClr val="tx1"/>
                                        </a:solidFill>
                                        <a:latin typeface="Cambria Math"/>
                                      </a:rPr>
                                      <m:t>0</m:t>
                                    </m:r>
                                  </m:sub>
                                </m:sSub>
                              </m:e>
                            </m:mr>
                            <m:mr>
                              <m:e>
                                <m:r>
                                  <a:rPr lang="en-US" altLang="zh-CN" b="0" i="1" smtClean="0">
                                    <a:solidFill>
                                      <a:schemeClr val="tx1"/>
                                    </a:solidFill>
                                    <a:latin typeface="Cambria Math"/>
                                  </a:rPr>
                                  <m:t>0</m:t>
                                </m:r>
                              </m:e>
                              <m:e>
                                <m:f>
                                  <m:fPr>
                                    <m:ctrlPr>
                                      <a:rPr lang="en-US" altLang="zh-CN" b="0" i="1" smtClean="0">
                                        <a:solidFill>
                                          <a:schemeClr val="tx1"/>
                                        </a:solidFill>
                                        <a:latin typeface="Cambria Math"/>
                                      </a:rPr>
                                    </m:ctrlPr>
                                  </m:fPr>
                                  <m:num>
                                    <m:r>
                                      <a:rPr lang="en-US" altLang="zh-CN" b="0" i="1" smtClean="0">
                                        <a:solidFill>
                                          <a:schemeClr val="tx1"/>
                                        </a:solidFill>
                                        <a:latin typeface="Cambria Math"/>
                                      </a:rPr>
                                      <m:t>1</m:t>
                                    </m:r>
                                  </m:num>
                                  <m:den>
                                    <m:r>
                                      <a:rPr lang="en-US" altLang="zh-CN" b="0" i="1" smtClean="0">
                                        <a:solidFill>
                                          <a:schemeClr val="tx1"/>
                                        </a:solidFill>
                                        <a:latin typeface="Cambria Math"/>
                                      </a:rPr>
                                      <m:t>𝑑𝑦</m:t>
                                    </m:r>
                                  </m:den>
                                </m:f>
                              </m:e>
                              <m:e>
                                <m:sSub>
                                  <m:sSubPr>
                                    <m:ctrlPr>
                                      <a:rPr lang="en-US" altLang="zh-CN" b="0" i="1" smtClean="0">
                                        <a:solidFill>
                                          <a:schemeClr val="tx1"/>
                                        </a:solidFill>
                                        <a:latin typeface="Cambria Math"/>
                                      </a:rPr>
                                    </m:ctrlPr>
                                  </m:sSubPr>
                                  <m:e>
                                    <m:r>
                                      <a:rPr lang="en-US" altLang="zh-CN" b="0" i="1" smtClean="0">
                                        <a:solidFill>
                                          <a:schemeClr val="tx1"/>
                                        </a:solidFill>
                                        <a:latin typeface="Cambria Math"/>
                                      </a:rPr>
                                      <m:t>𝑣</m:t>
                                    </m:r>
                                  </m:e>
                                  <m:sub>
                                    <m:r>
                                      <a:rPr lang="en-US" altLang="zh-CN" b="0" i="1" smtClean="0">
                                        <a:solidFill>
                                          <a:schemeClr val="tx1"/>
                                        </a:solidFill>
                                        <a:latin typeface="Cambria Math"/>
                                      </a:rPr>
                                      <m:t>0</m:t>
                                    </m:r>
                                  </m:sub>
                                </m:sSub>
                              </m:e>
                            </m:mr>
                            <m:mr>
                              <m:e>
                                <m:r>
                                  <a:rPr lang="en-US" altLang="zh-CN" b="0" i="1" smtClean="0">
                                    <a:solidFill>
                                      <a:schemeClr val="tx1"/>
                                    </a:solidFill>
                                    <a:latin typeface="Cambria Math"/>
                                  </a:rPr>
                                  <m:t>0</m:t>
                                </m:r>
                              </m:e>
                              <m:e>
                                <m:r>
                                  <a:rPr lang="en-US" altLang="zh-CN" b="0" i="1" smtClean="0">
                                    <a:solidFill>
                                      <a:schemeClr val="tx1"/>
                                    </a:solidFill>
                                    <a:latin typeface="Cambria Math"/>
                                  </a:rPr>
                                  <m:t>0</m:t>
                                </m:r>
                              </m:e>
                              <m:e>
                                <m:r>
                                  <a:rPr lang="en-US" altLang="zh-CN" b="0" i="1" smtClean="0">
                                    <a:solidFill>
                                      <a:schemeClr val="tx1"/>
                                    </a:solidFill>
                                    <a:latin typeface="Cambria Math"/>
                                  </a:rPr>
                                  <m:t>1</m:t>
                                </m:r>
                              </m:e>
                            </m:mr>
                          </m:m>
                        </m:e>
                      </m:d>
                      <m:d>
                        <m:dPr>
                          <m:begChr m:val="["/>
                          <m:endChr m:val="]"/>
                          <m:ctrlPr>
                            <a:rPr lang="en-US" altLang="zh-CN" i="1">
                              <a:solidFill>
                                <a:schemeClr val="tx1"/>
                              </a:solidFill>
                              <a:latin typeface="Cambria Math"/>
                            </a:rPr>
                          </m:ctrlPr>
                        </m:dPr>
                        <m:e>
                          <m:m>
                            <m:mPr>
                              <m:mcs>
                                <m:mc>
                                  <m:mcPr>
                                    <m:count m:val="3"/>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𝑓</m:t>
                                </m:r>
                              </m:e>
                              <m:e>
                                <m:r>
                                  <a:rPr lang="en-US" altLang="zh-CN" i="1">
                                    <a:solidFill>
                                      <a:schemeClr val="tx1"/>
                                    </a:solidFill>
                                    <a:latin typeface="Cambria Math"/>
                                  </a:rPr>
                                  <m:t>0</m:t>
                                </m:r>
                              </m:e>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0</m:t>
                                      </m:r>
                                    </m:e>
                                    <m:e>
                                      <m:r>
                                        <a:rPr lang="en-US" altLang="zh-CN" i="1">
                                          <a:solidFill>
                                            <a:schemeClr val="tx1"/>
                                          </a:solidFill>
                                          <a:latin typeface="Cambria Math"/>
                                        </a:rPr>
                                        <m:t>0</m:t>
                                      </m:r>
                                    </m:e>
                                  </m:mr>
                                </m:m>
                              </m:e>
                            </m:mr>
                            <m:mr>
                              <m:e>
                                <m:r>
                                  <a:rPr lang="en-US" altLang="zh-CN" i="1">
                                    <a:solidFill>
                                      <a:schemeClr val="tx1"/>
                                    </a:solidFill>
                                    <a:latin typeface="Cambria Math"/>
                                  </a:rPr>
                                  <m:t>0</m:t>
                                </m:r>
                              </m:e>
                              <m:e>
                                <m:r>
                                  <a:rPr lang="en-US" altLang="zh-CN" i="1">
                                    <a:solidFill>
                                      <a:schemeClr val="tx1"/>
                                    </a:solidFill>
                                    <a:latin typeface="Cambria Math"/>
                                  </a:rPr>
                                  <m:t>𝑓</m:t>
                                </m:r>
                              </m:e>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0</m:t>
                                      </m:r>
                                    </m:e>
                                    <m:e>
                                      <m:r>
                                        <a:rPr lang="en-US" altLang="zh-CN" i="1">
                                          <a:solidFill>
                                            <a:schemeClr val="tx1"/>
                                          </a:solidFill>
                                          <a:latin typeface="Cambria Math"/>
                                        </a:rPr>
                                        <m:t>0</m:t>
                                      </m:r>
                                    </m:e>
                                  </m:mr>
                                </m:m>
                              </m:e>
                            </m:mr>
                            <m:mr>
                              <m:e>
                                <m:r>
                                  <a:rPr lang="en-US" altLang="zh-CN" i="1">
                                    <a:solidFill>
                                      <a:schemeClr val="tx1"/>
                                    </a:solidFill>
                                    <a:latin typeface="Cambria Math"/>
                                  </a:rPr>
                                  <m:t>0</m:t>
                                </m:r>
                              </m:e>
                              <m:e>
                                <m:r>
                                  <a:rPr lang="en-US" altLang="zh-CN" i="1">
                                    <a:solidFill>
                                      <a:schemeClr val="tx1"/>
                                    </a:solidFill>
                                    <a:latin typeface="Cambria Math"/>
                                  </a:rPr>
                                  <m:t>0</m:t>
                                </m:r>
                              </m:e>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1</m:t>
                                      </m:r>
                                    </m:e>
                                    <m:e>
                                      <m:r>
                                        <a:rPr lang="en-US" altLang="zh-CN" i="1">
                                          <a:solidFill>
                                            <a:schemeClr val="tx1"/>
                                          </a:solidFill>
                                          <a:latin typeface="Cambria Math"/>
                                        </a:rPr>
                                        <m:t>0</m:t>
                                      </m:r>
                                    </m:e>
                                  </m:mr>
                                </m:m>
                              </m:e>
                            </m:mr>
                          </m:m>
                        </m:e>
                      </m:d>
                      <m:d>
                        <m:dPr>
                          <m:begChr m:val="["/>
                          <m:endChr m:val="]"/>
                          <m:ctrlPr>
                            <a:rPr lang="en-US" altLang="zh-CN" i="1">
                              <a:solidFill>
                                <a:schemeClr val="tx1"/>
                              </a:solidFill>
                              <a:latin typeface="Cambria Math"/>
                            </a:rPr>
                          </m:ctrlPr>
                        </m:dPr>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𝑅</m:t>
                                </m:r>
                              </m:e>
                              <m:e>
                                <m:r>
                                  <a:rPr lang="en-US" altLang="zh-CN" i="1">
                                    <a:solidFill>
                                      <a:schemeClr val="tx1"/>
                                    </a:solidFill>
                                    <a:latin typeface="Cambria Math"/>
                                  </a:rPr>
                                  <m:t>𝑇</m:t>
                                </m:r>
                              </m:e>
                            </m:mr>
                            <m:mr>
                              <m:e>
                                <m:acc>
                                  <m:accPr>
                                    <m:chr m:val="⃗"/>
                                    <m:ctrlPr>
                                      <a:rPr lang="en-US" altLang="zh-CN" i="1">
                                        <a:solidFill>
                                          <a:schemeClr val="tx1"/>
                                        </a:solidFill>
                                        <a:latin typeface="Cambria Math"/>
                                      </a:rPr>
                                    </m:ctrlPr>
                                  </m:accPr>
                                  <m:e>
                                    <m:r>
                                      <a:rPr lang="en-US" altLang="zh-CN" i="1">
                                        <a:solidFill>
                                          <a:schemeClr val="tx1"/>
                                        </a:solidFill>
                                        <a:latin typeface="Cambria Math"/>
                                      </a:rPr>
                                      <m:t>0</m:t>
                                    </m:r>
                                  </m:e>
                                </m:acc>
                              </m:e>
                              <m:e>
                                <m:r>
                                  <a:rPr lang="en-US" altLang="zh-CN" i="1">
                                    <a:solidFill>
                                      <a:schemeClr val="tx1"/>
                                    </a:solidFill>
                                    <a:latin typeface="Cambria Math"/>
                                  </a:rPr>
                                  <m:t>1</m:t>
                                </m:r>
                              </m:e>
                            </m:mr>
                          </m:m>
                        </m:e>
                      </m:d>
                      <m:d>
                        <m:dPr>
                          <m:begChr m:val="["/>
                          <m:endChr m:val="]"/>
                          <m:ctrlPr>
                            <a:rPr lang="en-US" altLang="zh-CN" i="1">
                              <a:solidFill>
                                <a:schemeClr val="tx1"/>
                              </a:solidFill>
                              <a:latin typeface="Cambria Math"/>
                            </a:rPr>
                          </m:ctrlPr>
                        </m:dPr>
                        <m:e>
                          <m:m>
                            <m:mPr>
                              <m:mcs>
                                <m:mc>
                                  <m:mcPr>
                                    <m:count m:val="1"/>
                                    <m:mcJc m:val="center"/>
                                  </m:mcPr>
                                </m:mc>
                              </m:mcs>
                              <m:ctrlPr>
                                <a:rPr lang="en-US" altLang="zh-CN" i="1">
                                  <a:solidFill>
                                    <a:schemeClr val="tx1"/>
                                  </a:solidFill>
                                  <a:latin typeface="Cambria Math"/>
                                </a:rPr>
                              </m:ctrlPr>
                            </m:mPr>
                            <m:mr>
                              <m:e>
                                <m:sSub>
                                  <m:sSubPr>
                                    <m:ctrlPr>
                                      <a:rPr lang="en-US" altLang="zh-CN" i="1">
                                        <a:solidFill>
                                          <a:schemeClr val="tx1"/>
                                        </a:solidFill>
                                        <a:latin typeface="Cambria Math"/>
                                      </a:rPr>
                                    </m:ctrlPr>
                                  </m:sSubPr>
                                  <m:e>
                                    <m:r>
                                      <a:rPr lang="en-US" altLang="zh-CN" i="1">
                                        <a:solidFill>
                                          <a:schemeClr val="tx1"/>
                                        </a:solidFill>
                                        <a:latin typeface="Cambria Math"/>
                                      </a:rPr>
                                      <m:t>𝑋</m:t>
                                    </m:r>
                                  </m:e>
                                  <m:sub>
                                    <m:r>
                                      <a:rPr lang="en-US" altLang="zh-CN" i="1">
                                        <a:solidFill>
                                          <a:schemeClr val="tx1"/>
                                        </a:solidFill>
                                        <a:latin typeface="Cambria Math"/>
                                      </a:rPr>
                                      <m:t>𝑤</m:t>
                                    </m:r>
                                  </m:sub>
                                </m:sSub>
                              </m:e>
                            </m:mr>
                            <m:mr>
                              <m:e>
                                <m:sSub>
                                  <m:sSubPr>
                                    <m:ctrlPr>
                                      <a:rPr lang="en-US" altLang="zh-CN" i="1">
                                        <a:solidFill>
                                          <a:schemeClr val="tx1"/>
                                        </a:solidFill>
                                        <a:latin typeface="Cambria Math"/>
                                      </a:rPr>
                                    </m:ctrlPr>
                                  </m:sSubPr>
                                  <m:e>
                                    <m:r>
                                      <a:rPr lang="en-US" altLang="zh-CN" i="1">
                                        <a:solidFill>
                                          <a:schemeClr val="tx1"/>
                                        </a:solidFill>
                                        <a:latin typeface="Cambria Math"/>
                                      </a:rPr>
                                      <m:t>𝑌</m:t>
                                    </m:r>
                                  </m:e>
                                  <m:sub>
                                    <m:r>
                                      <a:rPr lang="en-US" altLang="zh-CN" i="1">
                                        <a:solidFill>
                                          <a:schemeClr val="tx1"/>
                                        </a:solidFill>
                                        <a:latin typeface="Cambria Math"/>
                                      </a:rPr>
                                      <m:t>𝑤</m:t>
                                    </m:r>
                                  </m:sub>
                                </m:sSub>
                              </m:e>
                            </m:mr>
                            <m:mr>
                              <m:e>
                                <m:m>
                                  <m:mPr>
                                    <m:mcs>
                                      <m:mc>
                                        <m:mcPr>
                                          <m:count m:val="1"/>
                                          <m:mcJc m:val="center"/>
                                        </m:mcPr>
                                      </m:mc>
                                    </m:mcs>
                                    <m:ctrlPr>
                                      <a:rPr lang="en-US" altLang="zh-CN" i="1">
                                        <a:solidFill>
                                          <a:schemeClr val="tx1"/>
                                        </a:solidFill>
                                        <a:latin typeface="Cambria Math"/>
                                      </a:rPr>
                                    </m:ctrlPr>
                                  </m:mPr>
                                  <m:mr>
                                    <m:e>
                                      <m:sSub>
                                        <m:sSubPr>
                                          <m:ctrlPr>
                                            <a:rPr lang="en-US" altLang="zh-CN" i="1">
                                              <a:solidFill>
                                                <a:schemeClr val="tx1"/>
                                              </a:solidFill>
                                              <a:latin typeface="Cambria Math"/>
                                            </a:rPr>
                                          </m:ctrlPr>
                                        </m:sSubPr>
                                        <m:e>
                                          <m:r>
                                            <a:rPr lang="en-US" altLang="zh-CN" i="1">
                                              <a:solidFill>
                                                <a:schemeClr val="tx1"/>
                                              </a:solidFill>
                                              <a:latin typeface="Cambria Math"/>
                                            </a:rPr>
                                            <m:t>𝑍</m:t>
                                          </m:r>
                                        </m:e>
                                        <m:sub>
                                          <m:r>
                                            <a:rPr lang="en-US" altLang="zh-CN" i="1">
                                              <a:solidFill>
                                                <a:schemeClr val="tx1"/>
                                              </a:solidFill>
                                              <a:latin typeface="Cambria Math"/>
                                            </a:rPr>
                                            <m:t>𝑤</m:t>
                                          </m:r>
                                        </m:sub>
                                      </m:sSub>
                                    </m:e>
                                  </m:mr>
                                  <m:mr>
                                    <m:e>
                                      <m:r>
                                        <a:rPr lang="en-US" altLang="zh-CN" i="1">
                                          <a:solidFill>
                                            <a:schemeClr val="tx1"/>
                                          </a:solidFill>
                                          <a:latin typeface="Cambria Math"/>
                                        </a:rPr>
                                        <m:t>1</m:t>
                                      </m:r>
                                    </m:e>
                                  </m:mr>
                                </m:m>
                              </m:e>
                            </m:mr>
                          </m:m>
                        </m:e>
                      </m:d>
                      <m:r>
                        <a:rPr lang="en-US" altLang="zh-CN" b="0" i="0" smtClean="0">
                          <a:solidFill>
                            <a:schemeClr val="tx1"/>
                          </a:solidFill>
                          <a:latin typeface="Cambria Math"/>
                        </a:rPr>
                        <m:t>=</m:t>
                      </m:r>
                      <m:d>
                        <m:dPr>
                          <m:begChr m:val="["/>
                          <m:endChr m:val="]"/>
                          <m:ctrlPr>
                            <a:rPr lang="en-US" altLang="zh-CN" i="1">
                              <a:solidFill>
                                <a:schemeClr val="tx1"/>
                              </a:solidFill>
                              <a:latin typeface="Cambria Math"/>
                            </a:rPr>
                          </m:ctrlPr>
                        </m:dPr>
                        <m:e>
                          <m:m>
                            <m:mPr>
                              <m:mcs>
                                <m:mc>
                                  <m:mcPr>
                                    <m:count m:val="3"/>
                                    <m:mcJc m:val="center"/>
                                  </m:mcPr>
                                </m:mc>
                              </m:mcs>
                              <m:ctrlPr>
                                <a:rPr lang="en-US" altLang="zh-CN" i="1">
                                  <a:solidFill>
                                    <a:schemeClr val="tx1"/>
                                  </a:solidFill>
                                  <a:latin typeface="Cambria Math"/>
                                </a:rPr>
                              </m:ctrlPr>
                            </m:mPr>
                            <m:mr>
                              <m:e>
                                <m:sSub>
                                  <m:sSubPr>
                                    <m:ctrlPr>
                                      <a:rPr lang="en-US" altLang="zh-CN" i="1" smtClean="0">
                                        <a:solidFill>
                                          <a:schemeClr val="tx1"/>
                                        </a:solidFill>
                                        <a:latin typeface="Cambria Math"/>
                                      </a:rPr>
                                    </m:ctrlPr>
                                  </m:sSubPr>
                                  <m:e>
                                    <m:r>
                                      <a:rPr lang="en-US" altLang="zh-CN" b="0" i="1" smtClean="0">
                                        <a:solidFill>
                                          <a:schemeClr val="tx1"/>
                                        </a:solidFill>
                                        <a:latin typeface="Cambria Math"/>
                                      </a:rPr>
                                      <m:t>𝑓</m:t>
                                    </m:r>
                                  </m:e>
                                  <m:sub>
                                    <m:r>
                                      <a:rPr lang="en-US" altLang="zh-CN" b="0" i="1" smtClean="0">
                                        <a:solidFill>
                                          <a:schemeClr val="tx1"/>
                                        </a:solidFill>
                                        <a:latin typeface="Cambria Math"/>
                                      </a:rPr>
                                      <m:t>𝑥</m:t>
                                    </m:r>
                                  </m:sub>
                                </m:sSub>
                              </m:e>
                              <m:e>
                                <m:r>
                                  <a:rPr lang="en-US" altLang="zh-CN" i="1">
                                    <a:solidFill>
                                      <a:schemeClr val="tx1"/>
                                    </a:solidFill>
                                    <a:latin typeface="Cambria Math"/>
                                  </a:rPr>
                                  <m:t>0</m:t>
                                </m:r>
                              </m:e>
                              <m:e>
                                <m:m>
                                  <m:mPr>
                                    <m:mcs>
                                      <m:mc>
                                        <m:mcPr>
                                          <m:count m:val="2"/>
                                          <m:mcJc m:val="center"/>
                                        </m:mcPr>
                                      </m:mc>
                                    </m:mcs>
                                    <m:ctrlPr>
                                      <a:rPr lang="en-US" altLang="zh-CN" i="1">
                                        <a:solidFill>
                                          <a:schemeClr val="tx1"/>
                                        </a:solidFill>
                                        <a:latin typeface="Cambria Math"/>
                                      </a:rPr>
                                    </m:ctrlPr>
                                  </m:mPr>
                                  <m:mr>
                                    <m:e>
                                      <m:sSub>
                                        <m:sSubPr>
                                          <m:ctrlPr>
                                            <a:rPr lang="en-US" altLang="zh-CN" i="1" smtClean="0">
                                              <a:solidFill>
                                                <a:schemeClr val="tx1"/>
                                              </a:solidFill>
                                              <a:latin typeface="Cambria Math"/>
                                            </a:rPr>
                                          </m:ctrlPr>
                                        </m:sSubPr>
                                        <m:e>
                                          <m:r>
                                            <a:rPr lang="en-US" altLang="zh-CN" b="0" i="1" smtClean="0">
                                              <a:solidFill>
                                                <a:schemeClr val="tx1"/>
                                              </a:solidFill>
                                              <a:latin typeface="Cambria Math"/>
                                            </a:rPr>
                                            <m:t>𝑢</m:t>
                                          </m:r>
                                        </m:e>
                                        <m:sub>
                                          <m:r>
                                            <a:rPr lang="en-US" altLang="zh-CN" b="0" i="1" smtClean="0">
                                              <a:solidFill>
                                                <a:schemeClr val="tx1"/>
                                              </a:solidFill>
                                              <a:latin typeface="Cambria Math"/>
                                            </a:rPr>
                                            <m:t>0</m:t>
                                          </m:r>
                                        </m:sub>
                                      </m:sSub>
                                    </m:e>
                                    <m:e>
                                      <m:r>
                                        <a:rPr lang="en-US" altLang="zh-CN" i="1">
                                          <a:solidFill>
                                            <a:schemeClr val="tx1"/>
                                          </a:solidFill>
                                          <a:latin typeface="Cambria Math"/>
                                        </a:rPr>
                                        <m:t>0</m:t>
                                      </m:r>
                                    </m:e>
                                  </m:mr>
                                </m:m>
                              </m:e>
                            </m:mr>
                            <m:mr>
                              <m:e>
                                <m:r>
                                  <a:rPr lang="en-US" altLang="zh-CN" i="1">
                                    <a:solidFill>
                                      <a:schemeClr val="tx1"/>
                                    </a:solidFill>
                                    <a:latin typeface="Cambria Math"/>
                                  </a:rPr>
                                  <m:t>0</m:t>
                                </m:r>
                              </m:e>
                              <m:e>
                                <m:sSub>
                                  <m:sSubPr>
                                    <m:ctrlPr>
                                      <a:rPr lang="en-US" altLang="zh-CN" i="1" smtClean="0">
                                        <a:solidFill>
                                          <a:schemeClr val="tx1"/>
                                        </a:solidFill>
                                        <a:latin typeface="Cambria Math"/>
                                      </a:rPr>
                                    </m:ctrlPr>
                                  </m:sSubPr>
                                  <m:e>
                                    <m:r>
                                      <a:rPr lang="en-US" altLang="zh-CN" b="0" i="1" smtClean="0">
                                        <a:solidFill>
                                          <a:schemeClr val="tx1"/>
                                        </a:solidFill>
                                        <a:latin typeface="Cambria Math"/>
                                      </a:rPr>
                                      <m:t>𝑓</m:t>
                                    </m:r>
                                  </m:e>
                                  <m:sub>
                                    <m:r>
                                      <a:rPr lang="en-US" altLang="zh-CN" b="0" i="1" smtClean="0">
                                        <a:solidFill>
                                          <a:schemeClr val="tx1"/>
                                        </a:solidFill>
                                        <a:latin typeface="Cambria Math"/>
                                      </a:rPr>
                                      <m:t>𝑦</m:t>
                                    </m:r>
                                  </m:sub>
                                </m:sSub>
                              </m:e>
                              <m:e>
                                <m:m>
                                  <m:mPr>
                                    <m:mcs>
                                      <m:mc>
                                        <m:mcPr>
                                          <m:count m:val="2"/>
                                          <m:mcJc m:val="center"/>
                                        </m:mcPr>
                                      </m:mc>
                                    </m:mcs>
                                    <m:ctrlPr>
                                      <a:rPr lang="en-US" altLang="zh-CN" i="1">
                                        <a:solidFill>
                                          <a:schemeClr val="tx1"/>
                                        </a:solidFill>
                                        <a:latin typeface="Cambria Math"/>
                                      </a:rPr>
                                    </m:ctrlPr>
                                  </m:mPr>
                                  <m:mr>
                                    <m:e>
                                      <m:sSub>
                                        <m:sSubPr>
                                          <m:ctrlPr>
                                            <a:rPr lang="en-US" altLang="zh-CN" i="1" smtClean="0">
                                              <a:solidFill>
                                                <a:schemeClr val="tx1"/>
                                              </a:solidFill>
                                              <a:latin typeface="Cambria Math"/>
                                            </a:rPr>
                                          </m:ctrlPr>
                                        </m:sSubPr>
                                        <m:e>
                                          <m:r>
                                            <a:rPr lang="en-US" altLang="zh-CN" b="0" i="1" smtClean="0">
                                              <a:solidFill>
                                                <a:schemeClr val="tx1"/>
                                              </a:solidFill>
                                              <a:latin typeface="Cambria Math"/>
                                            </a:rPr>
                                            <m:t>𝑣</m:t>
                                          </m:r>
                                        </m:e>
                                        <m:sub>
                                          <m:r>
                                            <a:rPr lang="en-US" altLang="zh-CN" b="0" i="1" smtClean="0">
                                              <a:solidFill>
                                                <a:schemeClr val="tx1"/>
                                              </a:solidFill>
                                              <a:latin typeface="Cambria Math"/>
                                            </a:rPr>
                                            <m:t>0</m:t>
                                          </m:r>
                                        </m:sub>
                                      </m:sSub>
                                    </m:e>
                                    <m:e>
                                      <m:r>
                                        <a:rPr lang="en-US" altLang="zh-CN" i="1">
                                          <a:solidFill>
                                            <a:schemeClr val="tx1"/>
                                          </a:solidFill>
                                          <a:latin typeface="Cambria Math"/>
                                        </a:rPr>
                                        <m:t>0</m:t>
                                      </m:r>
                                    </m:e>
                                  </m:mr>
                                </m:m>
                              </m:e>
                            </m:mr>
                            <m:mr>
                              <m:e>
                                <m:r>
                                  <a:rPr lang="en-US" altLang="zh-CN" i="1">
                                    <a:solidFill>
                                      <a:schemeClr val="tx1"/>
                                    </a:solidFill>
                                    <a:latin typeface="Cambria Math"/>
                                  </a:rPr>
                                  <m:t>0</m:t>
                                </m:r>
                              </m:e>
                              <m:e>
                                <m:r>
                                  <a:rPr lang="en-US" altLang="zh-CN" i="1">
                                    <a:solidFill>
                                      <a:schemeClr val="tx1"/>
                                    </a:solidFill>
                                    <a:latin typeface="Cambria Math"/>
                                  </a:rPr>
                                  <m:t>0</m:t>
                                </m:r>
                              </m:e>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1</m:t>
                                      </m:r>
                                      <m:r>
                                        <a:rPr lang="en-US" altLang="zh-CN" b="0" i="1" smtClean="0">
                                          <a:solidFill>
                                            <a:schemeClr val="tx1"/>
                                          </a:solidFill>
                                          <a:latin typeface="Cambria Math"/>
                                        </a:rPr>
                                        <m:t>  </m:t>
                                      </m:r>
                                    </m:e>
                                    <m:e>
                                      <m:r>
                                        <a:rPr lang="en-US" altLang="zh-CN" b="0" i="1" smtClean="0">
                                          <a:solidFill>
                                            <a:schemeClr val="tx1"/>
                                          </a:solidFill>
                                          <a:latin typeface="Cambria Math"/>
                                        </a:rPr>
                                        <m:t>0</m:t>
                                      </m:r>
                                    </m:e>
                                  </m:mr>
                                </m:m>
                              </m:e>
                            </m:mr>
                          </m:m>
                        </m:e>
                      </m:d>
                      <m:d>
                        <m:dPr>
                          <m:begChr m:val="["/>
                          <m:endChr m:val="]"/>
                          <m:ctrlPr>
                            <a:rPr lang="en-US" altLang="zh-CN" i="1">
                              <a:solidFill>
                                <a:schemeClr val="tx1"/>
                              </a:solidFill>
                              <a:latin typeface="Cambria Math"/>
                            </a:rPr>
                          </m:ctrlPr>
                        </m:dPr>
                        <m:e>
                          <m:m>
                            <m:mPr>
                              <m:mcs>
                                <m:mc>
                                  <m:mcPr>
                                    <m:count m:val="2"/>
                                    <m:mcJc m:val="center"/>
                                  </m:mcPr>
                                </m:mc>
                              </m:mcs>
                              <m:ctrlPr>
                                <a:rPr lang="en-US" altLang="zh-CN" i="1">
                                  <a:solidFill>
                                    <a:schemeClr val="tx1"/>
                                  </a:solidFill>
                                  <a:latin typeface="Cambria Math"/>
                                </a:rPr>
                              </m:ctrlPr>
                            </m:mPr>
                            <m:mr>
                              <m:e>
                                <m:r>
                                  <m:rPr>
                                    <m:brk m:alnAt="7"/>
                                  </m:rPr>
                                  <a:rPr lang="en-US" altLang="zh-CN" i="1">
                                    <a:solidFill>
                                      <a:schemeClr val="tx1"/>
                                    </a:solidFill>
                                    <a:latin typeface="Cambria Math"/>
                                  </a:rPr>
                                  <m:t>𝑅</m:t>
                                </m:r>
                              </m:e>
                              <m:e>
                                <m:r>
                                  <a:rPr lang="en-US" altLang="zh-CN" i="1">
                                    <a:solidFill>
                                      <a:schemeClr val="tx1"/>
                                    </a:solidFill>
                                    <a:latin typeface="Cambria Math"/>
                                  </a:rPr>
                                  <m:t>𝑇</m:t>
                                </m:r>
                              </m:e>
                            </m:mr>
                            <m:mr>
                              <m:e>
                                <m:acc>
                                  <m:accPr>
                                    <m:chr m:val="⃗"/>
                                    <m:ctrlPr>
                                      <a:rPr lang="en-US" altLang="zh-CN" i="1">
                                        <a:solidFill>
                                          <a:schemeClr val="tx1"/>
                                        </a:solidFill>
                                        <a:latin typeface="Cambria Math"/>
                                      </a:rPr>
                                    </m:ctrlPr>
                                  </m:accPr>
                                  <m:e>
                                    <m:r>
                                      <a:rPr lang="en-US" altLang="zh-CN" i="1">
                                        <a:solidFill>
                                          <a:schemeClr val="tx1"/>
                                        </a:solidFill>
                                        <a:latin typeface="Cambria Math"/>
                                      </a:rPr>
                                      <m:t>0</m:t>
                                    </m:r>
                                  </m:e>
                                </m:acc>
                              </m:e>
                              <m:e>
                                <m:r>
                                  <a:rPr lang="en-US" altLang="zh-CN" i="1">
                                    <a:solidFill>
                                      <a:schemeClr val="tx1"/>
                                    </a:solidFill>
                                    <a:latin typeface="Cambria Math"/>
                                  </a:rPr>
                                  <m:t>1</m:t>
                                </m:r>
                              </m:e>
                            </m:mr>
                          </m:m>
                        </m:e>
                      </m:d>
                      <m:d>
                        <m:dPr>
                          <m:begChr m:val="["/>
                          <m:endChr m:val="]"/>
                          <m:ctrlPr>
                            <a:rPr lang="en-US" altLang="zh-CN" i="1">
                              <a:solidFill>
                                <a:schemeClr val="tx1"/>
                              </a:solidFill>
                              <a:latin typeface="Cambria Math"/>
                            </a:rPr>
                          </m:ctrlPr>
                        </m:dPr>
                        <m:e>
                          <m:m>
                            <m:mPr>
                              <m:mcs>
                                <m:mc>
                                  <m:mcPr>
                                    <m:count m:val="1"/>
                                    <m:mcJc m:val="center"/>
                                  </m:mcPr>
                                </m:mc>
                              </m:mcs>
                              <m:ctrlPr>
                                <a:rPr lang="en-US" altLang="zh-CN" i="1">
                                  <a:solidFill>
                                    <a:schemeClr val="tx1"/>
                                  </a:solidFill>
                                  <a:latin typeface="Cambria Math"/>
                                </a:rPr>
                              </m:ctrlPr>
                            </m:mPr>
                            <m:mr>
                              <m:e>
                                <m:sSub>
                                  <m:sSubPr>
                                    <m:ctrlPr>
                                      <a:rPr lang="en-US" altLang="zh-CN" i="1">
                                        <a:solidFill>
                                          <a:schemeClr val="tx1"/>
                                        </a:solidFill>
                                        <a:latin typeface="Cambria Math"/>
                                      </a:rPr>
                                    </m:ctrlPr>
                                  </m:sSubPr>
                                  <m:e>
                                    <m:r>
                                      <a:rPr lang="en-US" altLang="zh-CN" i="1">
                                        <a:solidFill>
                                          <a:schemeClr val="tx1"/>
                                        </a:solidFill>
                                        <a:latin typeface="Cambria Math"/>
                                      </a:rPr>
                                      <m:t>𝑋</m:t>
                                    </m:r>
                                  </m:e>
                                  <m:sub>
                                    <m:r>
                                      <a:rPr lang="en-US" altLang="zh-CN" i="1">
                                        <a:solidFill>
                                          <a:schemeClr val="tx1"/>
                                        </a:solidFill>
                                        <a:latin typeface="Cambria Math"/>
                                      </a:rPr>
                                      <m:t>𝑤</m:t>
                                    </m:r>
                                  </m:sub>
                                </m:sSub>
                              </m:e>
                            </m:mr>
                            <m:mr>
                              <m:e>
                                <m:sSub>
                                  <m:sSubPr>
                                    <m:ctrlPr>
                                      <a:rPr lang="en-US" altLang="zh-CN" i="1">
                                        <a:solidFill>
                                          <a:schemeClr val="tx1"/>
                                        </a:solidFill>
                                        <a:latin typeface="Cambria Math"/>
                                      </a:rPr>
                                    </m:ctrlPr>
                                  </m:sSubPr>
                                  <m:e>
                                    <m:r>
                                      <a:rPr lang="en-US" altLang="zh-CN" i="1">
                                        <a:solidFill>
                                          <a:schemeClr val="tx1"/>
                                        </a:solidFill>
                                        <a:latin typeface="Cambria Math"/>
                                      </a:rPr>
                                      <m:t>𝑌</m:t>
                                    </m:r>
                                  </m:e>
                                  <m:sub>
                                    <m:r>
                                      <a:rPr lang="en-US" altLang="zh-CN" i="1">
                                        <a:solidFill>
                                          <a:schemeClr val="tx1"/>
                                        </a:solidFill>
                                        <a:latin typeface="Cambria Math"/>
                                      </a:rPr>
                                      <m:t>𝑤</m:t>
                                    </m:r>
                                  </m:sub>
                                </m:sSub>
                              </m:e>
                            </m:mr>
                            <m:mr>
                              <m:e>
                                <m:m>
                                  <m:mPr>
                                    <m:mcs>
                                      <m:mc>
                                        <m:mcPr>
                                          <m:count m:val="1"/>
                                          <m:mcJc m:val="center"/>
                                        </m:mcPr>
                                      </m:mc>
                                    </m:mcs>
                                    <m:ctrlPr>
                                      <a:rPr lang="en-US" altLang="zh-CN" i="1">
                                        <a:solidFill>
                                          <a:schemeClr val="tx1"/>
                                        </a:solidFill>
                                        <a:latin typeface="Cambria Math"/>
                                      </a:rPr>
                                    </m:ctrlPr>
                                  </m:mPr>
                                  <m:mr>
                                    <m:e>
                                      <m:sSub>
                                        <m:sSubPr>
                                          <m:ctrlPr>
                                            <a:rPr lang="en-US" altLang="zh-CN" i="1">
                                              <a:solidFill>
                                                <a:schemeClr val="tx1"/>
                                              </a:solidFill>
                                              <a:latin typeface="Cambria Math"/>
                                            </a:rPr>
                                          </m:ctrlPr>
                                        </m:sSubPr>
                                        <m:e>
                                          <m:r>
                                            <a:rPr lang="en-US" altLang="zh-CN" i="1">
                                              <a:solidFill>
                                                <a:schemeClr val="tx1"/>
                                              </a:solidFill>
                                              <a:latin typeface="Cambria Math"/>
                                            </a:rPr>
                                            <m:t>𝑍</m:t>
                                          </m:r>
                                        </m:e>
                                        <m:sub>
                                          <m:r>
                                            <a:rPr lang="en-US" altLang="zh-CN" i="1">
                                              <a:solidFill>
                                                <a:schemeClr val="tx1"/>
                                              </a:solidFill>
                                              <a:latin typeface="Cambria Math"/>
                                            </a:rPr>
                                            <m:t>𝑤</m:t>
                                          </m:r>
                                        </m:sub>
                                      </m:sSub>
                                    </m:e>
                                  </m:mr>
                                  <m:mr>
                                    <m:e>
                                      <m:r>
                                        <a:rPr lang="en-US" altLang="zh-CN" i="1">
                                          <a:solidFill>
                                            <a:schemeClr val="tx1"/>
                                          </a:solidFill>
                                          <a:latin typeface="Cambria Math"/>
                                        </a:rPr>
                                        <m:t>1</m:t>
                                      </m:r>
                                    </m:e>
                                  </m:mr>
                                </m:m>
                              </m:e>
                            </m:mr>
                          </m:m>
                        </m:e>
                      </m:d>
                    </m:oMath>
                  </m:oMathPara>
                </a14:m>
                <a:endParaRPr lang="zh-CN" altLang="en-US" dirty="0">
                  <a:solidFill>
                    <a:srgbClr val="FF0000"/>
                  </a:solidFill>
                </a:endParaRPr>
              </a:p>
            </p:txBody>
          </p:sp>
        </mc:Choice>
        <mc:Fallback xmlns="">
          <p:sp>
            <p:nvSpPr>
              <p:cNvPr id="9" name="TextBox 42">
                <a:extLst>
                  <a:ext uri="{FF2B5EF4-FFF2-40B4-BE49-F238E27FC236}">
                    <a16:creationId xmlns:a16="http://schemas.microsoft.com/office/drawing/2014/main" id="{3C5F7EBD-938A-4C5A-AA3A-E69C5FB62755}"/>
                  </a:ext>
                </a:extLst>
              </p:cNvPr>
              <p:cNvSpPr txBox="1">
                <a:spLocks noRot="1" noChangeAspect="1" noMove="1" noResize="1" noEditPoints="1" noAdjustHandles="1" noChangeArrowheads="1" noChangeShapeType="1" noTextEdit="1"/>
              </p:cNvSpPr>
              <p:nvPr/>
            </p:nvSpPr>
            <p:spPr>
              <a:xfrm>
                <a:off x="1879076" y="5025877"/>
                <a:ext cx="8433847" cy="1451359"/>
              </a:xfrm>
              <a:prstGeom prst="rect">
                <a:avLst/>
              </a:prstGeom>
              <a:blipFill>
                <a:blip r:embed="rId2"/>
                <a:stretch>
                  <a:fillRect/>
                </a:stretch>
              </a:blipFill>
            </p:spPr>
            <p:txBody>
              <a:bodyPr/>
              <a:lstStyle/>
              <a:p>
                <a:r>
                  <a:rPr lang="zh-CN" altLang="en-US">
                    <a:noFill/>
                  </a:rPr>
                  <a:t> </a:t>
                </a:r>
              </a:p>
            </p:txBody>
          </p:sp>
        </mc:Fallback>
      </mc:AlternateContent>
      <p:sp>
        <p:nvSpPr>
          <p:cNvPr id="10" name="左大括号 9">
            <a:extLst>
              <a:ext uri="{FF2B5EF4-FFF2-40B4-BE49-F238E27FC236}">
                <a16:creationId xmlns="" xmlns:a16="http://schemas.microsoft.com/office/drawing/2014/main" id="{D7DE9181-1002-48DB-9D00-338916E75A7D}"/>
              </a:ext>
            </a:extLst>
          </p:cNvPr>
          <p:cNvSpPr/>
          <p:nvPr/>
        </p:nvSpPr>
        <p:spPr>
          <a:xfrm>
            <a:off x="9192352" y="5921185"/>
            <a:ext cx="144016" cy="854621"/>
          </a:xfrm>
          <a:prstGeom prst="leftBrace">
            <a:avLst/>
          </a:prstGeom>
          <a:scene3d>
            <a:camera prst="orthographicFront">
              <a:rot lat="600000" lon="20999996" rev="5394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1" name="TextBox 45">
            <a:extLst>
              <a:ext uri="{FF2B5EF4-FFF2-40B4-BE49-F238E27FC236}">
                <a16:creationId xmlns="" xmlns:a16="http://schemas.microsoft.com/office/drawing/2014/main" id="{80C58101-62BF-4016-892D-41FC39D29865}"/>
              </a:ext>
            </a:extLst>
          </p:cNvPr>
          <p:cNvSpPr txBox="1"/>
          <p:nvPr/>
        </p:nvSpPr>
        <p:spPr>
          <a:xfrm>
            <a:off x="7607330" y="6421839"/>
            <a:ext cx="902811" cy="307777"/>
          </a:xfrm>
          <a:prstGeom prst="rect">
            <a:avLst/>
          </a:prstGeom>
          <a:noFill/>
        </p:spPr>
        <p:txBody>
          <a:bodyPr wrap="none" rtlCol="0">
            <a:spAutoFit/>
          </a:bodyPr>
          <a:lstStyle/>
          <a:p>
            <a:r>
              <a:rPr lang="zh-CN" altLang="en-US" sz="1400" dirty="0">
                <a:latin typeface="黑体" panose="02010609060101010101" pitchFamily="49" charset="-122"/>
                <a:ea typeface="黑体" panose="02010609060101010101" pitchFamily="49" charset="-122"/>
              </a:rPr>
              <a:t>相机内参</a:t>
            </a:r>
          </a:p>
        </p:txBody>
      </p:sp>
      <p:sp>
        <p:nvSpPr>
          <p:cNvPr id="12" name="TextBox 46">
            <a:extLst>
              <a:ext uri="{FF2B5EF4-FFF2-40B4-BE49-F238E27FC236}">
                <a16:creationId xmlns="" xmlns:a16="http://schemas.microsoft.com/office/drawing/2014/main" id="{1318F5F4-A8B1-4A78-89CE-8946C5CDBF29}"/>
              </a:ext>
            </a:extLst>
          </p:cNvPr>
          <p:cNvSpPr txBox="1"/>
          <p:nvPr/>
        </p:nvSpPr>
        <p:spPr>
          <a:xfrm>
            <a:off x="8812955" y="6421839"/>
            <a:ext cx="902811" cy="307777"/>
          </a:xfrm>
          <a:prstGeom prst="rect">
            <a:avLst/>
          </a:prstGeom>
          <a:noFill/>
        </p:spPr>
        <p:txBody>
          <a:bodyPr wrap="none" rtlCol="0">
            <a:spAutoFit/>
          </a:bodyPr>
          <a:lstStyle/>
          <a:p>
            <a:r>
              <a:rPr lang="zh-CN" altLang="en-US" sz="1400" dirty="0">
                <a:latin typeface="黑体" panose="02010609060101010101" pitchFamily="49" charset="-122"/>
                <a:ea typeface="黑体" panose="02010609060101010101" pitchFamily="49" charset="-122"/>
              </a:rPr>
              <a:t>相机外参</a:t>
            </a:r>
          </a:p>
        </p:txBody>
      </p:sp>
      <p:sp>
        <p:nvSpPr>
          <p:cNvPr id="13" name="左大括号 12">
            <a:extLst>
              <a:ext uri="{FF2B5EF4-FFF2-40B4-BE49-F238E27FC236}">
                <a16:creationId xmlns="" xmlns:a16="http://schemas.microsoft.com/office/drawing/2014/main" id="{95DC05D5-4390-49B4-AC41-9F32CDB4215F}"/>
              </a:ext>
            </a:extLst>
          </p:cNvPr>
          <p:cNvSpPr/>
          <p:nvPr/>
        </p:nvSpPr>
        <p:spPr>
          <a:xfrm>
            <a:off x="7992721" y="5711792"/>
            <a:ext cx="144016" cy="1273408"/>
          </a:xfrm>
          <a:prstGeom prst="leftBrace">
            <a:avLst/>
          </a:prstGeom>
          <a:scene3d>
            <a:camera prst="orthographicFront">
              <a:rot lat="600000" lon="20999996" rev="5394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8B6D39C-500C-4E7B-BAF8-8244168AC138}"/>
              </a:ext>
            </a:extLst>
          </p:cNvPr>
          <p:cNvSpPr/>
          <p:nvPr/>
        </p:nvSpPr>
        <p:spPr>
          <a:xfrm>
            <a:off x="4744598" y="3794478"/>
            <a:ext cx="45719" cy="45719"/>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5" name="直接箭头连接符 14">
            <a:extLst>
              <a:ext uri="{FF2B5EF4-FFF2-40B4-BE49-F238E27FC236}">
                <a16:creationId xmlns="" xmlns:a16="http://schemas.microsoft.com/office/drawing/2014/main" id="{75F53371-64DC-4E96-B84B-0E1329389DB0}"/>
              </a:ext>
            </a:extLst>
          </p:cNvPr>
          <p:cNvCxnSpPr>
            <a:cxnSpLocks/>
          </p:cNvCxnSpPr>
          <p:nvPr/>
        </p:nvCxnSpPr>
        <p:spPr>
          <a:xfrm>
            <a:off x="4325507" y="3246528"/>
            <a:ext cx="2276379" cy="1305102"/>
          </a:xfrm>
          <a:prstGeom prst="straightConnector1">
            <a:avLst/>
          </a:prstGeom>
          <a:noFill/>
          <a:ln w="19050" cap="flat" cmpd="sng" algn="ctr">
            <a:solidFill>
              <a:sysClr val="windowText" lastClr="000000"/>
            </a:solidFill>
            <a:prstDash val="solid"/>
            <a:tailEnd type="triangle"/>
          </a:ln>
          <a:effectLst/>
        </p:spPr>
      </p:cxnSp>
      <p:sp>
        <p:nvSpPr>
          <p:cNvPr id="16" name="椭圆 15">
            <a:extLst>
              <a:ext uri="{FF2B5EF4-FFF2-40B4-BE49-F238E27FC236}">
                <a16:creationId xmlns="" xmlns:a16="http://schemas.microsoft.com/office/drawing/2014/main" id="{621C2F36-D98D-49EC-89D7-269B0CE7D53F}"/>
              </a:ext>
            </a:extLst>
          </p:cNvPr>
          <p:cNvSpPr/>
          <p:nvPr/>
        </p:nvSpPr>
        <p:spPr>
          <a:xfrm flipV="1">
            <a:off x="7264878" y="2060908"/>
            <a:ext cx="36000" cy="36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7" name="直接箭头连接符 16">
            <a:extLst>
              <a:ext uri="{FF2B5EF4-FFF2-40B4-BE49-F238E27FC236}">
                <a16:creationId xmlns="" xmlns:a16="http://schemas.microsoft.com/office/drawing/2014/main" id="{7E7CFB5D-F1B9-45F0-9678-9F787F2EEEF7}"/>
              </a:ext>
            </a:extLst>
          </p:cNvPr>
          <p:cNvCxnSpPr>
            <a:cxnSpLocks/>
          </p:cNvCxnSpPr>
          <p:nvPr/>
        </p:nvCxnSpPr>
        <p:spPr>
          <a:xfrm flipV="1">
            <a:off x="4760254" y="2367982"/>
            <a:ext cx="0" cy="2710982"/>
          </a:xfrm>
          <a:prstGeom prst="straightConnector1">
            <a:avLst/>
          </a:prstGeom>
          <a:noFill/>
          <a:ln w="19050" cap="flat" cmpd="sng" algn="ctr">
            <a:solidFill>
              <a:sysClr val="windowText" lastClr="000000"/>
            </a:solidFill>
            <a:prstDash val="solid"/>
            <a:tailEnd type="triangle"/>
          </a:ln>
          <a:effectLst/>
        </p:spPr>
      </p:cxnSp>
      <p:sp>
        <p:nvSpPr>
          <p:cNvPr id="18" name="矩形 17">
            <a:extLst>
              <a:ext uri="{FF2B5EF4-FFF2-40B4-BE49-F238E27FC236}">
                <a16:creationId xmlns="" xmlns:a16="http://schemas.microsoft.com/office/drawing/2014/main" id="{86CB5CBE-CB1F-4B56-8424-770C63FEE8E8}"/>
              </a:ext>
            </a:extLst>
          </p:cNvPr>
          <p:cNvSpPr/>
          <p:nvPr/>
        </p:nvSpPr>
        <p:spPr>
          <a:xfrm>
            <a:off x="4888613" y="2591073"/>
            <a:ext cx="1538457" cy="1582814"/>
          </a:xfrm>
          <a:prstGeom prst="rect">
            <a:avLst/>
          </a:prstGeom>
          <a:noFill/>
          <a:ln w="6350" cap="flat" cmpd="sng" algn="ctr">
            <a:solidFill>
              <a:srgbClr val="4F81BD">
                <a:shade val="50000"/>
              </a:srgbClr>
            </a:solidFill>
            <a:prstDash val="solid"/>
          </a:ln>
          <a:effectLst/>
          <a:scene3d>
            <a:camera prst="isometricLeftDown"/>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9" name="直接连接符 18">
            <a:extLst>
              <a:ext uri="{FF2B5EF4-FFF2-40B4-BE49-F238E27FC236}">
                <a16:creationId xmlns="" xmlns:a16="http://schemas.microsoft.com/office/drawing/2014/main" id="{0EE2F1C6-0115-4855-B15B-717606216B0F}"/>
              </a:ext>
            </a:extLst>
          </p:cNvPr>
          <p:cNvCxnSpPr>
            <a:stCxn id="14" idx="7"/>
          </p:cNvCxnSpPr>
          <p:nvPr/>
        </p:nvCxnSpPr>
        <p:spPr>
          <a:xfrm flipV="1">
            <a:off x="4783622" y="3506446"/>
            <a:ext cx="779353" cy="294727"/>
          </a:xfrm>
          <a:prstGeom prst="line">
            <a:avLst/>
          </a:prstGeom>
          <a:noFill/>
          <a:ln w="19050" cap="flat" cmpd="sng" algn="ctr">
            <a:solidFill>
              <a:sysClr val="windowText" lastClr="000000"/>
            </a:solidFill>
            <a:prstDash val="sysDot"/>
          </a:ln>
          <a:effectLst/>
        </p:spPr>
      </p:cxnSp>
      <p:cxnSp>
        <p:nvCxnSpPr>
          <p:cNvPr id="20" name="直接箭头连接符 19">
            <a:extLst>
              <a:ext uri="{FF2B5EF4-FFF2-40B4-BE49-F238E27FC236}">
                <a16:creationId xmlns="" xmlns:a16="http://schemas.microsoft.com/office/drawing/2014/main" id="{B9A90030-4615-433B-9195-D31009F44737}"/>
              </a:ext>
            </a:extLst>
          </p:cNvPr>
          <p:cNvCxnSpPr>
            <a:cxnSpLocks/>
          </p:cNvCxnSpPr>
          <p:nvPr/>
        </p:nvCxnSpPr>
        <p:spPr>
          <a:xfrm flipV="1">
            <a:off x="6226988" y="2703768"/>
            <a:ext cx="1296144" cy="531468"/>
          </a:xfrm>
          <a:prstGeom prst="straightConnector1">
            <a:avLst/>
          </a:prstGeom>
          <a:noFill/>
          <a:ln w="12700" cap="flat" cmpd="sng" algn="ctr">
            <a:solidFill>
              <a:sysClr val="windowText" lastClr="000000"/>
            </a:solidFill>
            <a:prstDash val="solid"/>
            <a:tailEnd type="triangle"/>
          </a:ln>
          <a:effectLst/>
        </p:spPr>
      </p:cxnSp>
      <p:cxnSp>
        <p:nvCxnSpPr>
          <p:cNvPr id="21" name="直接连接符 20">
            <a:extLst>
              <a:ext uri="{FF2B5EF4-FFF2-40B4-BE49-F238E27FC236}">
                <a16:creationId xmlns="" xmlns:a16="http://schemas.microsoft.com/office/drawing/2014/main" id="{E6FE425C-7F96-470C-AE11-EF133B73A6B5}"/>
              </a:ext>
            </a:extLst>
          </p:cNvPr>
          <p:cNvCxnSpPr>
            <a:stCxn id="14" idx="0"/>
          </p:cNvCxnSpPr>
          <p:nvPr/>
        </p:nvCxnSpPr>
        <p:spPr>
          <a:xfrm flipV="1">
            <a:off x="4767458" y="2115586"/>
            <a:ext cx="2492229" cy="1678892"/>
          </a:xfrm>
          <a:prstGeom prst="line">
            <a:avLst/>
          </a:prstGeom>
          <a:noFill/>
          <a:ln w="9525" cap="flat" cmpd="sng" algn="ctr">
            <a:solidFill>
              <a:srgbClr val="4F81BD">
                <a:shade val="95000"/>
                <a:satMod val="105000"/>
              </a:srgbClr>
            </a:solidFill>
            <a:prstDash val="sysDash"/>
          </a:ln>
          <a:effectLst/>
        </p:spPr>
      </p:cxnSp>
      <p:cxnSp>
        <p:nvCxnSpPr>
          <p:cNvPr id="22" name="直接箭头连接符 21">
            <a:extLst>
              <a:ext uri="{FF2B5EF4-FFF2-40B4-BE49-F238E27FC236}">
                <a16:creationId xmlns="" xmlns:a16="http://schemas.microsoft.com/office/drawing/2014/main" id="{A120690E-0BF3-4980-8DF4-6ACD74563CC8}"/>
              </a:ext>
            </a:extLst>
          </p:cNvPr>
          <p:cNvCxnSpPr>
            <a:cxnSpLocks/>
          </p:cNvCxnSpPr>
          <p:nvPr/>
        </p:nvCxnSpPr>
        <p:spPr>
          <a:xfrm>
            <a:off x="5544060" y="3509871"/>
            <a:ext cx="914242" cy="518967"/>
          </a:xfrm>
          <a:prstGeom prst="straightConnector1">
            <a:avLst/>
          </a:prstGeom>
          <a:noFill/>
          <a:ln w="12700" cap="flat" cmpd="sng" algn="ctr">
            <a:solidFill>
              <a:sysClr val="windowText" lastClr="000000"/>
            </a:solidFill>
            <a:prstDash val="solid"/>
            <a:tailEnd type="triangle"/>
          </a:ln>
          <a:effectLst/>
        </p:spPr>
      </p:cxnSp>
      <p:cxnSp>
        <p:nvCxnSpPr>
          <p:cNvPr id="23" name="直接箭头连接符 22">
            <a:extLst>
              <a:ext uri="{FF2B5EF4-FFF2-40B4-BE49-F238E27FC236}">
                <a16:creationId xmlns="" xmlns:a16="http://schemas.microsoft.com/office/drawing/2014/main" id="{C699119D-A943-41AE-A972-A21F28D58867}"/>
              </a:ext>
            </a:extLst>
          </p:cNvPr>
          <p:cNvCxnSpPr>
            <a:cxnSpLocks/>
          </p:cNvCxnSpPr>
          <p:nvPr/>
        </p:nvCxnSpPr>
        <p:spPr>
          <a:xfrm>
            <a:off x="5544060" y="3498603"/>
            <a:ext cx="0" cy="815718"/>
          </a:xfrm>
          <a:prstGeom prst="straightConnector1">
            <a:avLst/>
          </a:prstGeom>
          <a:noFill/>
          <a:ln w="12700" cap="flat" cmpd="sng" algn="ctr">
            <a:solidFill>
              <a:sysClr val="windowText" lastClr="000000"/>
            </a:solidFill>
            <a:prstDash val="solid"/>
            <a:tailEnd type="triangle"/>
          </a:ln>
          <a:effectLst/>
        </p:spPr>
      </p:cxnSp>
      <p:sp>
        <p:nvSpPr>
          <p:cNvPr id="24" name="椭圆 23">
            <a:extLst>
              <a:ext uri="{FF2B5EF4-FFF2-40B4-BE49-F238E27FC236}">
                <a16:creationId xmlns="" xmlns:a16="http://schemas.microsoft.com/office/drawing/2014/main" id="{F63BBA86-57E7-408E-8FE6-5B9AEF583033}"/>
              </a:ext>
            </a:extLst>
          </p:cNvPr>
          <p:cNvSpPr/>
          <p:nvPr/>
        </p:nvSpPr>
        <p:spPr>
          <a:xfrm>
            <a:off x="5320670" y="3362430"/>
            <a:ext cx="72000" cy="72008"/>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25" name="TextBox 69">
                <a:extLst>
                  <a:ext uri="{FF2B5EF4-FFF2-40B4-BE49-F238E27FC236}">
                    <a16:creationId xmlns="" xmlns:a16="http://schemas.microsoft.com/office/drawing/2014/main" id="{E83C3F8B-114F-498A-987B-F2A5A1C514E0}"/>
                  </a:ext>
                </a:extLst>
              </p:cNvPr>
              <p:cNvSpPr txBox="1"/>
              <p:nvPr/>
            </p:nvSpPr>
            <p:spPr>
              <a:xfrm>
                <a:off x="6513921" y="1629752"/>
                <a:ext cx="16228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𝑃</m:t>
                      </m:r>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𝑤</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𝑤</m:t>
                          </m:r>
                        </m:sub>
                      </m:sSub>
                      <m:r>
                        <a:rPr lang="en-US" altLang="zh-CN" i="1" smtClean="0">
                          <a:solidFill>
                            <a:prstClr val="black"/>
                          </a:solidFill>
                          <a:latin typeface="Cambria Math"/>
                        </a:rPr>
                        <m:t>,</m:t>
                      </m:r>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𝑤</m:t>
                          </m:r>
                        </m:sub>
                      </m:sSub>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25" name="TextBox 69">
                <a:extLst>
                  <a:ext uri="{FF2B5EF4-FFF2-40B4-BE49-F238E27FC236}">
                    <a16:creationId xmlns:a16="http://schemas.microsoft.com/office/drawing/2014/main" id="{E83C3F8B-114F-498A-987B-F2A5A1C514E0}"/>
                  </a:ext>
                </a:extLst>
              </p:cNvPr>
              <p:cNvSpPr txBox="1">
                <a:spLocks noRot="1" noChangeAspect="1" noMove="1" noResize="1" noEditPoints="1" noAdjustHandles="1" noChangeArrowheads="1" noChangeShapeType="1" noTextEdit="1"/>
              </p:cNvSpPr>
              <p:nvPr/>
            </p:nvSpPr>
            <p:spPr>
              <a:xfrm>
                <a:off x="6513921" y="1629752"/>
                <a:ext cx="1622816" cy="369332"/>
              </a:xfrm>
              <a:prstGeom prst="rect">
                <a:avLst/>
              </a:prstGeom>
              <a:blipFill>
                <a:blip r:embed="rId3"/>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 xmlns:a16="http://schemas.microsoft.com/office/drawing/2014/main" id="{DBA17EBD-8D7A-4D97-9ECB-80FEBF8A66FF}"/>
                  </a:ext>
                </a:extLst>
              </p:cNvPr>
              <p:cNvSpPr/>
              <p:nvPr/>
            </p:nvSpPr>
            <p:spPr>
              <a:xfrm>
                <a:off x="4221501" y="2274469"/>
                <a:ext cx="43896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𝑌</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6" name="矩形 25">
                <a:extLst>
                  <a:ext uri="{FF2B5EF4-FFF2-40B4-BE49-F238E27FC236}">
                    <a16:creationId xmlns:a16="http://schemas.microsoft.com/office/drawing/2014/main" id="{DBA17EBD-8D7A-4D97-9ECB-80FEBF8A66FF}"/>
                  </a:ext>
                </a:extLst>
              </p:cNvPr>
              <p:cNvSpPr>
                <a:spLocks noRot="1" noChangeAspect="1" noMove="1" noResize="1" noEditPoints="1" noAdjustHandles="1" noChangeArrowheads="1" noChangeShapeType="1" noTextEdit="1"/>
              </p:cNvSpPr>
              <p:nvPr/>
            </p:nvSpPr>
            <p:spPr>
              <a:xfrm>
                <a:off x="4221501" y="2274469"/>
                <a:ext cx="438966"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 xmlns:a16="http://schemas.microsoft.com/office/drawing/2014/main" id="{7A96CEB9-BB74-4DAC-9AB9-7511C517429E}"/>
                  </a:ext>
                </a:extLst>
              </p:cNvPr>
              <p:cNvSpPr/>
              <p:nvPr/>
            </p:nvSpPr>
            <p:spPr>
              <a:xfrm>
                <a:off x="6108766" y="4730582"/>
                <a:ext cx="47634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𝑋</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7" name="矩形 26">
                <a:extLst>
                  <a:ext uri="{FF2B5EF4-FFF2-40B4-BE49-F238E27FC236}">
                    <a16:creationId xmlns:a16="http://schemas.microsoft.com/office/drawing/2014/main" id="{7A96CEB9-BB74-4DAC-9AB9-7511C517429E}"/>
                  </a:ext>
                </a:extLst>
              </p:cNvPr>
              <p:cNvSpPr>
                <a:spLocks noRot="1" noChangeAspect="1" noMove="1" noResize="1" noEditPoints="1" noAdjustHandles="1" noChangeArrowheads="1" noChangeShapeType="1" noTextEdit="1"/>
              </p:cNvSpPr>
              <p:nvPr/>
            </p:nvSpPr>
            <p:spPr>
              <a:xfrm>
                <a:off x="6108766" y="4730582"/>
                <a:ext cx="476349"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 xmlns:a16="http://schemas.microsoft.com/office/drawing/2014/main" id="{101A36FA-E51C-486C-AD26-D7E790393880}"/>
                  </a:ext>
                </a:extLst>
              </p:cNvPr>
              <p:cNvSpPr/>
              <p:nvPr/>
            </p:nvSpPr>
            <p:spPr>
              <a:xfrm>
                <a:off x="7523132" y="2545914"/>
                <a:ext cx="46692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𝑍</m:t>
                          </m:r>
                        </m:e>
                        <m:sub>
                          <m:r>
                            <a:rPr lang="en-US" altLang="zh-CN" i="1" smtClean="0">
                              <a:solidFill>
                                <a:prstClr val="black"/>
                              </a:solidFill>
                              <a:latin typeface="Cambria Math"/>
                            </a:rPr>
                            <m:t>𝑐</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28" name="矩形 27">
                <a:extLst>
                  <a:ext uri="{FF2B5EF4-FFF2-40B4-BE49-F238E27FC236}">
                    <a16:creationId xmlns:a16="http://schemas.microsoft.com/office/drawing/2014/main" id="{101A36FA-E51C-486C-AD26-D7E790393880}"/>
                  </a:ext>
                </a:extLst>
              </p:cNvPr>
              <p:cNvSpPr>
                <a:spLocks noRot="1" noChangeAspect="1" noMove="1" noResize="1" noEditPoints="1" noAdjustHandles="1" noChangeArrowheads="1" noChangeShapeType="1" noTextEdit="1"/>
              </p:cNvSpPr>
              <p:nvPr/>
            </p:nvSpPr>
            <p:spPr>
              <a:xfrm>
                <a:off x="7523132" y="2545914"/>
                <a:ext cx="46692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83">
                <a:extLst>
                  <a:ext uri="{FF2B5EF4-FFF2-40B4-BE49-F238E27FC236}">
                    <a16:creationId xmlns="" xmlns:a16="http://schemas.microsoft.com/office/drawing/2014/main" id="{EE9ACBE4-A774-4103-8E88-92CF53C4111F}"/>
                  </a:ext>
                </a:extLst>
              </p:cNvPr>
              <p:cNvSpPr txBox="1"/>
              <p:nvPr/>
            </p:nvSpPr>
            <p:spPr>
              <a:xfrm>
                <a:off x="6507075" y="3840197"/>
                <a:ext cx="3679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𝑥</m:t>
                      </m:r>
                    </m:oMath>
                  </m:oMathPara>
                </a14:m>
                <a:endParaRPr lang="zh-CN" altLang="en-US" dirty="0">
                  <a:solidFill>
                    <a:prstClr val="black"/>
                  </a:solidFill>
                  <a:latin typeface="Calibri"/>
                  <a:ea typeface="宋体" panose="02010600030101010101" pitchFamily="2" charset="-122"/>
                </a:endParaRPr>
              </a:p>
            </p:txBody>
          </p:sp>
        </mc:Choice>
        <mc:Fallback xmlns="">
          <p:sp>
            <p:nvSpPr>
              <p:cNvPr id="29" name="TextBox 83">
                <a:extLst>
                  <a:ext uri="{FF2B5EF4-FFF2-40B4-BE49-F238E27FC236}">
                    <a16:creationId xmlns:a16="http://schemas.microsoft.com/office/drawing/2014/main" id="{EE9ACBE4-A774-4103-8E88-92CF53C4111F}"/>
                  </a:ext>
                </a:extLst>
              </p:cNvPr>
              <p:cNvSpPr txBox="1">
                <a:spLocks noRot="1" noChangeAspect="1" noMove="1" noResize="1" noEditPoints="1" noAdjustHandles="1" noChangeArrowheads="1" noChangeShapeType="1" noTextEdit="1"/>
              </p:cNvSpPr>
              <p:nvPr/>
            </p:nvSpPr>
            <p:spPr>
              <a:xfrm>
                <a:off x="6507075" y="3840197"/>
                <a:ext cx="367985"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TextBox 85">
                <a:extLst>
                  <a:ext uri="{FF2B5EF4-FFF2-40B4-BE49-F238E27FC236}">
                    <a16:creationId xmlns="" xmlns:a16="http://schemas.microsoft.com/office/drawing/2014/main" id="{9E6B8FDF-2542-4F22-B0BA-D00B37B011E7}"/>
                  </a:ext>
                </a:extLst>
              </p:cNvPr>
              <p:cNvSpPr txBox="1"/>
              <p:nvPr/>
            </p:nvSpPr>
            <p:spPr>
              <a:xfrm>
                <a:off x="5529227" y="4028838"/>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𝑦</m:t>
                      </m:r>
                    </m:oMath>
                  </m:oMathPara>
                </a14:m>
                <a:endParaRPr lang="zh-CN" altLang="en-US" dirty="0">
                  <a:solidFill>
                    <a:prstClr val="black"/>
                  </a:solidFill>
                  <a:latin typeface="Calibri"/>
                  <a:ea typeface="宋体" panose="02010600030101010101" pitchFamily="2" charset="-122"/>
                </a:endParaRPr>
              </a:p>
            </p:txBody>
          </p:sp>
        </mc:Choice>
        <mc:Fallback xmlns="">
          <p:sp>
            <p:nvSpPr>
              <p:cNvPr id="30" name="TextBox 85">
                <a:extLst>
                  <a:ext uri="{FF2B5EF4-FFF2-40B4-BE49-F238E27FC236}">
                    <a16:creationId xmlns:a16="http://schemas.microsoft.com/office/drawing/2014/main" id="{9E6B8FDF-2542-4F22-B0BA-D00B37B011E7}"/>
                  </a:ext>
                </a:extLst>
              </p:cNvPr>
              <p:cNvSpPr txBox="1">
                <a:spLocks noRot="1" noChangeAspect="1" noMove="1" noResize="1" noEditPoints="1" noAdjustHandles="1" noChangeArrowheads="1" noChangeShapeType="1" noTextEdit="1"/>
              </p:cNvSpPr>
              <p:nvPr/>
            </p:nvSpPr>
            <p:spPr>
              <a:xfrm>
                <a:off x="5529227" y="4028838"/>
                <a:ext cx="371384" cy="369332"/>
              </a:xfrm>
              <a:prstGeom prst="rect">
                <a:avLst/>
              </a:prstGeom>
              <a:blipFill>
                <a:blip r:embed="rId8"/>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86">
                <a:extLst>
                  <a:ext uri="{FF2B5EF4-FFF2-40B4-BE49-F238E27FC236}">
                    <a16:creationId xmlns="" xmlns:a16="http://schemas.microsoft.com/office/drawing/2014/main" id="{8BD1B692-0607-43B0-8F6B-2A88928F9420}"/>
                  </a:ext>
                </a:extLst>
              </p:cNvPr>
              <p:cNvSpPr txBox="1"/>
              <p:nvPr/>
            </p:nvSpPr>
            <p:spPr>
              <a:xfrm>
                <a:off x="5570335" y="3298150"/>
                <a:ext cx="3660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𝑜</m:t>
                      </m:r>
                    </m:oMath>
                  </m:oMathPara>
                </a14:m>
                <a:endParaRPr lang="zh-CN" altLang="en-US" dirty="0">
                  <a:solidFill>
                    <a:prstClr val="black"/>
                  </a:solidFill>
                  <a:latin typeface="Calibri"/>
                  <a:ea typeface="宋体" panose="02010600030101010101" pitchFamily="2" charset="-122"/>
                </a:endParaRPr>
              </a:p>
            </p:txBody>
          </p:sp>
        </mc:Choice>
        <mc:Fallback xmlns="">
          <p:sp>
            <p:nvSpPr>
              <p:cNvPr id="31" name="TextBox 86">
                <a:extLst>
                  <a:ext uri="{FF2B5EF4-FFF2-40B4-BE49-F238E27FC236}">
                    <a16:creationId xmlns:a16="http://schemas.microsoft.com/office/drawing/2014/main" id="{8BD1B692-0607-43B0-8F6B-2A88928F9420}"/>
                  </a:ext>
                </a:extLst>
              </p:cNvPr>
              <p:cNvSpPr txBox="1">
                <a:spLocks noRot="1" noChangeAspect="1" noMove="1" noResize="1" noEditPoints="1" noAdjustHandles="1" noChangeArrowheads="1" noChangeShapeType="1" noTextEdit="1"/>
              </p:cNvSpPr>
              <p:nvPr/>
            </p:nvSpPr>
            <p:spPr>
              <a:xfrm>
                <a:off x="5570335" y="3298150"/>
                <a:ext cx="366062" cy="369332"/>
              </a:xfrm>
              <a:prstGeom prst="rect">
                <a:avLst/>
              </a:prstGeom>
              <a:blipFill>
                <a:blip r:embed="rId9"/>
                <a:stretch>
                  <a:fillRect/>
                </a:stretch>
              </a:blipFill>
            </p:spPr>
            <p:txBody>
              <a:bodyPr/>
              <a:lstStyle/>
              <a:p>
                <a:r>
                  <a:rPr lang="zh-CN" altLang="en-US">
                    <a:noFill/>
                  </a:rPr>
                  <a:t> </a:t>
                </a:r>
              </a:p>
            </p:txBody>
          </p:sp>
        </mc:Fallback>
      </mc:AlternateContent>
      <p:cxnSp>
        <p:nvCxnSpPr>
          <p:cNvPr id="32" name="直接箭头连接符 31">
            <a:extLst>
              <a:ext uri="{FF2B5EF4-FFF2-40B4-BE49-F238E27FC236}">
                <a16:creationId xmlns="" xmlns:a16="http://schemas.microsoft.com/office/drawing/2014/main" id="{F721FB9F-4289-4D2F-884F-279D47023142}"/>
              </a:ext>
            </a:extLst>
          </p:cNvPr>
          <p:cNvCxnSpPr>
            <a:cxnSpLocks/>
          </p:cNvCxnSpPr>
          <p:nvPr/>
        </p:nvCxnSpPr>
        <p:spPr>
          <a:xfrm>
            <a:off x="5104638" y="2426562"/>
            <a:ext cx="1358263" cy="776248"/>
          </a:xfrm>
          <a:prstGeom prst="straightConnector1">
            <a:avLst/>
          </a:prstGeom>
          <a:noFill/>
          <a:ln w="12700" cap="flat" cmpd="sng" algn="ctr">
            <a:solidFill>
              <a:sysClr val="windowText" lastClr="000000"/>
            </a:solidFill>
            <a:prstDash val="solid"/>
            <a:tailEnd type="triangle"/>
          </a:ln>
          <a:effectLst/>
        </p:spPr>
      </p:cxnSp>
      <p:cxnSp>
        <p:nvCxnSpPr>
          <p:cNvPr id="33" name="直接箭头连接符 32">
            <a:extLst>
              <a:ext uri="{FF2B5EF4-FFF2-40B4-BE49-F238E27FC236}">
                <a16:creationId xmlns="" xmlns:a16="http://schemas.microsoft.com/office/drawing/2014/main" id="{29B7F624-81A4-4DA1-A437-2C0004387D9F}"/>
              </a:ext>
            </a:extLst>
          </p:cNvPr>
          <p:cNvCxnSpPr>
            <a:cxnSpLocks/>
          </p:cNvCxnSpPr>
          <p:nvPr/>
        </p:nvCxnSpPr>
        <p:spPr>
          <a:xfrm>
            <a:off x="5104638" y="2430562"/>
            <a:ext cx="0" cy="1475900"/>
          </a:xfrm>
          <a:prstGeom prst="straightConnector1">
            <a:avLst/>
          </a:prstGeom>
          <a:noFill/>
          <a:ln w="12700" cap="flat" cmpd="sng" algn="ctr">
            <a:solidFill>
              <a:sysClr val="windowText" lastClr="000000"/>
            </a:solidFill>
            <a:prstDash val="solid"/>
            <a:tailEnd type="triangle"/>
          </a:ln>
          <a:effectLst/>
        </p:spPr>
      </p:cxnSp>
      <mc:AlternateContent xmlns:mc="http://schemas.openxmlformats.org/markup-compatibility/2006" xmlns:a14="http://schemas.microsoft.com/office/drawing/2010/main">
        <mc:Choice Requires="a14">
          <p:sp>
            <p:nvSpPr>
              <p:cNvPr id="34" name="TextBox 99">
                <a:extLst>
                  <a:ext uri="{FF2B5EF4-FFF2-40B4-BE49-F238E27FC236}">
                    <a16:creationId xmlns="" xmlns:a16="http://schemas.microsoft.com/office/drawing/2014/main" id="{17589D6F-5EC1-4E67-AB71-9C5C105F5B01}"/>
                  </a:ext>
                </a:extLst>
              </p:cNvPr>
              <p:cNvSpPr txBox="1"/>
              <p:nvPr/>
            </p:nvSpPr>
            <p:spPr>
              <a:xfrm>
                <a:off x="6458279" y="3202810"/>
                <a:ext cx="3658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a:solidFill>
                            <a:prstClr val="black"/>
                          </a:solidFill>
                          <a:latin typeface="Cambria Math"/>
                        </a:rPr>
                        <m:t>u</m:t>
                      </m:r>
                    </m:oMath>
                  </m:oMathPara>
                </a14:m>
                <a:endParaRPr lang="zh-CN" altLang="en-US" dirty="0">
                  <a:solidFill>
                    <a:prstClr val="black"/>
                  </a:solidFill>
                  <a:latin typeface="Calibri"/>
                  <a:ea typeface="宋体" panose="02010600030101010101" pitchFamily="2" charset="-122"/>
                </a:endParaRPr>
              </a:p>
            </p:txBody>
          </p:sp>
        </mc:Choice>
        <mc:Fallback xmlns="">
          <p:sp>
            <p:nvSpPr>
              <p:cNvPr id="34" name="TextBox 99">
                <a:extLst>
                  <a:ext uri="{FF2B5EF4-FFF2-40B4-BE49-F238E27FC236}">
                    <a16:creationId xmlns:a16="http://schemas.microsoft.com/office/drawing/2014/main" id="{17589D6F-5EC1-4E67-AB71-9C5C105F5B01}"/>
                  </a:ext>
                </a:extLst>
              </p:cNvPr>
              <p:cNvSpPr txBox="1">
                <a:spLocks noRot="1" noChangeAspect="1" noMove="1" noResize="1" noEditPoints="1" noAdjustHandles="1" noChangeArrowheads="1" noChangeShapeType="1" noTextEdit="1"/>
              </p:cNvSpPr>
              <p:nvPr/>
            </p:nvSpPr>
            <p:spPr>
              <a:xfrm>
                <a:off x="6458279" y="3202810"/>
                <a:ext cx="365806"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TextBox 118">
                <a:extLst>
                  <a:ext uri="{FF2B5EF4-FFF2-40B4-BE49-F238E27FC236}">
                    <a16:creationId xmlns="" xmlns:a16="http://schemas.microsoft.com/office/drawing/2014/main" id="{694F1599-5905-479E-A1EF-4D3EF4E0EDD0}"/>
                  </a:ext>
                </a:extLst>
              </p:cNvPr>
              <p:cNvSpPr txBox="1"/>
              <p:nvPr/>
            </p:nvSpPr>
            <p:spPr>
              <a:xfrm>
                <a:off x="4988764" y="3799675"/>
                <a:ext cx="3693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𝑣</m:t>
                      </m:r>
                    </m:oMath>
                  </m:oMathPara>
                </a14:m>
                <a:endParaRPr lang="zh-CN" altLang="en-US" dirty="0">
                  <a:solidFill>
                    <a:prstClr val="black"/>
                  </a:solidFill>
                  <a:latin typeface="Calibri"/>
                  <a:ea typeface="宋体" panose="02010600030101010101" pitchFamily="2" charset="-122"/>
                </a:endParaRPr>
              </a:p>
            </p:txBody>
          </p:sp>
        </mc:Choice>
        <mc:Fallback xmlns="">
          <p:sp>
            <p:nvSpPr>
              <p:cNvPr id="35" name="TextBox 118">
                <a:extLst>
                  <a:ext uri="{FF2B5EF4-FFF2-40B4-BE49-F238E27FC236}">
                    <a16:creationId xmlns:a16="http://schemas.microsoft.com/office/drawing/2014/main" id="{694F1599-5905-479E-A1EF-4D3EF4E0EDD0}"/>
                  </a:ext>
                </a:extLst>
              </p:cNvPr>
              <p:cNvSpPr txBox="1">
                <a:spLocks noRot="1" noChangeAspect="1" noMove="1" noResize="1" noEditPoints="1" noAdjustHandles="1" noChangeArrowheads="1" noChangeShapeType="1" noTextEdit="1"/>
              </p:cNvSpPr>
              <p:nvPr/>
            </p:nvSpPr>
            <p:spPr>
              <a:xfrm>
                <a:off x="4988764" y="3799675"/>
                <a:ext cx="369332"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123">
                <a:extLst>
                  <a:ext uri="{FF2B5EF4-FFF2-40B4-BE49-F238E27FC236}">
                    <a16:creationId xmlns="" xmlns:a16="http://schemas.microsoft.com/office/drawing/2014/main" id="{50EAEA9A-AC68-4ED1-8613-D40ED4C311CC}"/>
                  </a:ext>
                </a:extLst>
              </p:cNvPr>
              <p:cNvSpPr txBox="1"/>
              <p:nvPr/>
            </p:nvSpPr>
            <p:spPr>
              <a:xfrm>
                <a:off x="4994797" y="3037507"/>
                <a:ext cx="9117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𝑝</m:t>
                      </m:r>
                      <m:r>
                        <a:rPr lang="en-US" altLang="zh-CN" i="1" smtClean="0">
                          <a:solidFill>
                            <a:prstClr val="black"/>
                          </a:solidFill>
                          <a:latin typeface="Cambria Math"/>
                        </a:rPr>
                        <m:t>(</m:t>
                      </m:r>
                      <m:r>
                        <a:rPr lang="en-US" altLang="zh-CN" i="1" smtClean="0">
                          <a:solidFill>
                            <a:prstClr val="black"/>
                          </a:solidFill>
                          <a:latin typeface="Cambria Math"/>
                        </a:rPr>
                        <m:t>𝑥</m:t>
                      </m:r>
                      <m:r>
                        <a:rPr lang="en-US" altLang="zh-CN" i="1" smtClean="0">
                          <a:solidFill>
                            <a:prstClr val="black"/>
                          </a:solidFill>
                          <a:latin typeface="Cambria Math"/>
                        </a:rPr>
                        <m:t>,</m:t>
                      </m:r>
                      <m:r>
                        <a:rPr lang="en-US" altLang="zh-CN" i="1" smtClean="0">
                          <a:solidFill>
                            <a:prstClr val="black"/>
                          </a:solidFill>
                          <a:latin typeface="Cambria Math"/>
                        </a:rPr>
                        <m:t>𝑦</m:t>
                      </m:r>
                      <m:r>
                        <a:rPr lang="en-US" altLang="zh-CN" i="1" smtClean="0">
                          <a:solidFill>
                            <a:prstClr val="black"/>
                          </a:solidFill>
                          <a:latin typeface="Cambria Math"/>
                        </a:rPr>
                        <m:t>)</m:t>
                      </m:r>
                    </m:oMath>
                  </m:oMathPara>
                </a14:m>
                <a:endParaRPr lang="zh-CN" altLang="en-US" dirty="0">
                  <a:solidFill>
                    <a:prstClr val="black"/>
                  </a:solidFill>
                  <a:latin typeface="Calibri"/>
                  <a:ea typeface="宋体" panose="02010600030101010101" pitchFamily="2" charset="-122"/>
                </a:endParaRPr>
              </a:p>
            </p:txBody>
          </p:sp>
        </mc:Choice>
        <mc:Fallback xmlns="">
          <p:sp>
            <p:nvSpPr>
              <p:cNvPr id="36" name="TextBox 123">
                <a:extLst>
                  <a:ext uri="{FF2B5EF4-FFF2-40B4-BE49-F238E27FC236}">
                    <a16:creationId xmlns:a16="http://schemas.microsoft.com/office/drawing/2014/main" id="{50EAEA9A-AC68-4ED1-8613-D40ED4C311CC}"/>
                  </a:ext>
                </a:extLst>
              </p:cNvPr>
              <p:cNvSpPr txBox="1">
                <a:spLocks noRot="1" noChangeAspect="1" noMove="1" noResize="1" noEditPoints="1" noAdjustHandles="1" noChangeArrowheads="1" noChangeShapeType="1" noTextEdit="1"/>
              </p:cNvSpPr>
              <p:nvPr/>
            </p:nvSpPr>
            <p:spPr>
              <a:xfrm>
                <a:off x="4994797" y="3037507"/>
                <a:ext cx="911788" cy="369332"/>
              </a:xfrm>
              <a:prstGeom prst="rect">
                <a:avLst/>
              </a:prstGeom>
              <a:blipFill>
                <a:blip r:embed="rId12"/>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43">
                <a:extLst>
                  <a:ext uri="{FF2B5EF4-FFF2-40B4-BE49-F238E27FC236}">
                    <a16:creationId xmlns="" xmlns:a16="http://schemas.microsoft.com/office/drawing/2014/main" id="{59BEA71E-7F75-47D3-871E-7198E80A80BF}"/>
                  </a:ext>
                </a:extLst>
              </p:cNvPr>
              <p:cNvSpPr txBox="1"/>
              <p:nvPr/>
            </p:nvSpPr>
            <p:spPr>
              <a:xfrm>
                <a:off x="5158292" y="3528269"/>
                <a:ext cx="370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smtClean="0">
                          <a:solidFill>
                            <a:prstClr val="black"/>
                          </a:solidFill>
                          <a:latin typeface="Cambria Math"/>
                        </a:rPr>
                        <m:t>𝑓</m:t>
                      </m:r>
                    </m:oMath>
                  </m:oMathPara>
                </a14:m>
                <a:endParaRPr lang="zh-CN" altLang="en-US" dirty="0">
                  <a:solidFill>
                    <a:prstClr val="black"/>
                  </a:solidFill>
                  <a:latin typeface="Calibri"/>
                  <a:ea typeface="宋体" panose="02010600030101010101" pitchFamily="2" charset="-122"/>
                </a:endParaRPr>
              </a:p>
            </p:txBody>
          </p:sp>
        </mc:Choice>
        <mc:Fallback xmlns="">
          <p:sp>
            <p:nvSpPr>
              <p:cNvPr id="37" name="TextBox 43">
                <a:extLst>
                  <a:ext uri="{FF2B5EF4-FFF2-40B4-BE49-F238E27FC236}">
                    <a16:creationId xmlns:a16="http://schemas.microsoft.com/office/drawing/2014/main" id="{59BEA71E-7F75-47D3-871E-7198E80A80BF}"/>
                  </a:ext>
                </a:extLst>
              </p:cNvPr>
              <p:cNvSpPr txBox="1">
                <a:spLocks noRot="1" noChangeAspect="1" noMove="1" noResize="1" noEditPoints="1" noAdjustHandles="1" noChangeArrowheads="1" noChangeShapeType="1" noTextEdit="1"/>
              </p:cNvSpPr>
              <p:nvPr/>
            </p:nvSpPr>
            <p:spPr>
              <a:xfrm>
                <a:off x="5158292" y="3528269"/>
                <a:ext cx="370935" cy="369332"/>
              </a:xfrm>
              <a:prstGeom prst="rect">
                <a:avLst/>
              </a:prstGeom>
              <a:blipFill>
                <a:blip r:embed="rId13"/>
                <a:stretch>
                  <a:fillRect b="-13333"/>
                </a:stretch>
              </a:blipFill>
            </p:spPr>
            <p:txBody>
              <a:bodyPr/>
              <a:lstStyle/>
              <a:p>
                <a:r>
                  <a:rPr lang="zh-CN" altLang="en-US">
                    <a:noFill/>
                  </a:rPr>
                  <a:t> </a:t>
                </a:r>
              </a:p>
            </p:txBody>
          </p:sp>
        </mc:Fallback>
      </mc:AlternateContent>
      <p:cxnSp>
        <p:nvCxnSpPr>
          <p:cNvPr id="38" name="直接箭头连接符 37">
            <a:extLst>
              <a:ext uri="{FF2B5EF4-FFF2-40B4-BE49-F238E27FC236}">
                <a16:creationId xmlns="" xmlns:a16="http://schemas.microsoft.com/office/drawing/2014/main" id="{90B8FD27-08EB-4B4B-A098-F8FB7FE8E502}"/>
              </a:ext>
            </a:extLst>
          </p:cNvPr>
          <p:cNvCxnSpPr>
            <a:cxnSpLocks/>
          </p:cNvCxnSpPr>
          <p:nvPr/>
        </p:nvCxnSpPr>
        <p:spPr>
          <a:xfrm flipV="1">
            <a:off x="8746970" y="1609795"/>
            <a:ext cx="1008112" cy="191749"/>
          </a:xfrm>
          <a:prstGeom prst="straightConnector1">
            <a:avLst/>
          </a:prstGeom>
          <a:noFill/>
          <a:ln w="12700" cap="flat" cmpd="sng" algn="ctr">
            <a:solidFill>
              <a:sysClr val="windowText" lastClr="000000"/>
            </a:solidFill>
            <a:prstDash val="solid"/>
            <a:tailEnd type="triangle"/>
          </a:ln>
          <a:effectLst/>
        </p:spPr>
      </p:cxnSp>
      <p:cxnSp>
        <p:nvCxnSpPr>
          <p:cNvPr id="39" name="直接箭头连接符 38">
            <a:extLst>
              <a:ext uri="{FF2B5EF4-FFF2-40B4-BE49-F238E27FC236}">
                <a16:creationId xmlns="" xmlns:a16="http://schemas.microsoft.com/office/drawing/2014/main" id="{B00B4381-3532-4181-BA51-415900B6D3F4}"/>
              </a:ext>
            </a:extLst>
          </p:cNvPr>
          <p:cNvCxnSpPr>
            <a:endCxn id="42" idx="3"/>
          </p:cNvCxnSpPr>
          <p:nvPr/>
        </p:nvCxnSpPr>
        <p:spPr>
          <a:xfrm>
            <a:off x="8746970" y="1801544"/>
            <a:ext cx="517391" cy="848791"/>
          </a:xfrm>
          <a:prstGeom prst="straightConnector1">
            <a:avLst/>
          </a:prstGeom>
          <a:noFill/>
          <a:ln w="12700" cap="flat" cmpd="sng" algn="ctr">
            <a:solidFill>
              <a:sysClr val="windowText" lastClr="000000"/>
            </a:solidFill>
            <a:prstDash val="solid"/>
            <a:tailEnd type="triangle"/>
          </a:ln>
          <a:effectLst/>
        </p:spPr>
      </p:cxnSp>
      <p:cxnSp>
        <p:nvCxnSpPr>
          <p:cNvPr id="40" name="直接箭头连接符 39">
            <a:extLst>
              <a:ext uri="{FF2B5EF4-FFF2-40B4-BE49-F238E27FC236}">
                <a16:creationId xmlns="" xmlns:a16="http://schemas.microsoft.com/office/drawing/2014/main" id="{10FFE893-6234-4EE8-B5C7-7BBA15A96591}"/>
              </a:ext>
            </a:extLst>
          </p:cNvPr>
          <p:cNvCxnSpPr>
            <a:cxnSpLocks/>
          </p:cNvCxnSpPr>
          <p:nvPr/>
        </p:nvCxnSpPr>
        <p:spPr>
          <a:xfrm flipV="1">
            <a:off x="8746970" y="1258700"/>
            <a:ext cx="288032" cy="542845"/>
          </a:xfrm>
          <a:prstGeom prst="straightConnector1">
            <a:avLst/>
          </a:prstGeom>
          <a:noFill/>
          <a:ln w="12700" cap="flat" cmpd="sng" algn="ctr">
            <a:solidFill>
              <a:sysClr val="windowText" lastClr="000000"/>
            </a:solidFill>
            <a:prstDash val="solid"/>
            <a:tailEnd type="triangle"/>
          </a:ln>
          <a:effectLst/>
        </p:spPr>
      </p:cxnSp>
      <mc:AlternateContent xmlns:mc="http://schemas.openxmlformats.org/markup-compatibility/2006" xmlns:a14="http://schemas.microsoft.com/office/drawing/2010/main">
        <mc:Choice Requires="a14">
          <p:sp>
            <p:nvSpPr>
              <p:cNvPr id="41" name="矩形 40">
                <a:extLst>
                  <a:ext uri="{FF2B5EF4-FFF2-40B4-BE49-F238E27FC236}">
                    <a16:creationId xmlns="" xmlns:a16="http://schemas.microsoft.com/office/drawing/2014/main" id="{9CAEBAFC-A11E-4CF7-84AB-86C4BE68BB89}"/>
                  </a:ext>
                </a:extLst>
              </p:cNvPr>
              <p:cNvSpPr/>
              <p:nvPr/>
            </p:nvSpPr>
            <p:spPr>
              <a:xfrm>
                <a:off x="9827090" y="1591970"/>
                <a:ext cx="52822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a:rPr>
                          </m:ctrlPr>
                        </m:sSubPr>
                        <m:e>
                          <m:r>
                            <a:rPr lang="en-US" altLang="zh-CN" i="1">
                              <a:solidFill>
                                <a:prstClr val="black"/>
                              </a:solidFill>
                              <a:latin typeface="Cambria Math"/>
                            </a:rPr>
                            <m:t>𝑋</m:t>
                          </m:r>
                        </m:e>
                        <m:sub>
                          <m:r>
                            <a:rPr lang="en-US" altLang="zh-CN" i="1">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1" name="矩形 40">
                <a:extLst>
                  <a:ext uri="{FF2B5EF4-FFF2-40B4-BE49-F238E27FC236}">
                    <a16:creationId xmlns:a16="http://schemas.microsoft.com/office/drawing/2014/main" id="{9CAEBAFC-A11E-4CF7-84AB-86C4BE68BB89}"/>
                  </a:ext>
                </a:extLst>
              </p:cNvPr>
              <p:cNvSpPr>
                <a:spLocks noRot="1" noChangeAspect="1" noMove="1" noResize="1" noEditPoints="1" noAdjustHandles="1" noChangeArrowheads="1" noChangeShapeType="1" noTextEdit="1"/>
              </p:cNvSpPr>
              <p:nvPr/>
            </p:nvSpPr>
            <p:spPr>
              <a:xfrm>
                <a:off x="9827090" y="1591970"/>
                <a:ext cx="528222" cy="369332"/>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矩形 41">
                <a:extLst>
                  <a:ext uri="{FF2B5EF4-FFF2-40B4-BE49-F238E27FC236}">
                    <a16:creationId xmlns="" xmlns:a16="http://schemas.microsoft.com/office/drawing/2014/main" id="{CD30F111-575D-4E92-A57F-07C5F881B48B}"/>
                  </a:ext>
                </a:extLst>
              </p:cNvPr>
              <p:cNvSpPr/>
              <p:nvPr/>
            </p:nvSpPr>
            <p:spPr>
              <a:xfrm>
                <a:off x="8884481" y="2465669"/>
                <a:ext cx="49084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a:solidFill>
                                <a:prstClr val="black"/>
                              </a:solidFill>
                              <a:latin typeface="Cambria Math"/>
                            </a:rPr>
                            <m:t>𝑌</m:t>
                          </m:r>
                        </m:e>
                        <m:sub>
                          <m:r>
                            <a:rPr lang="en-US" altLang="zh-CN" i="1" smtClean="0">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2" name="矩形 41">
                <a:extLst>
                  <a:ext uri="{FF2B5EF4-FFF2-40B4-BE49-F238E27FC236}">
                    <a16:creationId xmlns:a16="http://schemas.microsoft.com/office/drawing/2014/main" id="{CD30F111-575D-4E92-A57F-07C5F881B48B}"/>
                  </a:ext>
                </a:extLst>
              </p:cNvPr>
              <p:cNvSpPr>
                <a:spLocks noRot="1" noChangeAspect="1" noMove="1" noResize="1" noEditPoints="1" noAdjustHandles="1" noChangeArrowheads="1" noChangeShapeType="1" noTextEdit="1"/>
              </p:cNvSpPr>
              <p:nvPr/>
            </p:nvSpPr>
            <p:spPr>
              <a:xfrm>
                <a:off x="8884481" y="2465669"/>
                <a:ext cx="490840" cy="369332"/>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 xmlns:a16="http://schemas.microsoft.com/office/drawing/2014/main" id="{E7850455-1AED-43A8-8377-BC2B6E5A2F60}"/>
                  </a:ext>
                </a:extLst>
              </p:cNvPr>
              <p:cNvSpPr/>
              <p:nvPr/>
            </p:nvSpPr>
            <p:spPr>
              <a:xfrm>
                <a:off x="8991628" y="965225"/>
                <a:ext cx="5187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a:rPr>
                          </m:ctrlPr>
                        </m:sSubPr>
                        <m:e>
                          <m:r>
                            <a:rPr lang="en-US" altLang="zh-CN" i="1">
                              <a:solidFill>
                                <a:prstClr val="black"/>
                              </a:solidFill>
                              <a:latin typeface="Cambria Math"/>
                            </a:rPr>
                            <m:t>𝑍</m:t>
                          </m:r>
                        </m:e>
                        <m:sub>
                          <m:r>
                            <a:rPr lang="en-US" altLang="zh-CN" i="1">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3" name="矩形 42">
                <a:extLst>
                  <a:ext uri="{FF2B5EF4-FFF2-40B4-BE49-F238E27FC236}">
                    <a16:creationId xmlns:a16="http://schemas.microsoft.com/office/drawing/2014/main" id="{E7850455-1AED-43A8-8377-BC2B6E5A2F60}"/>
                  </a:ext>
                </a:extLst>
              </p:cNvPr>
              <p:cNvSpPr>
                <a:spLocks noRot="1" noChangeAspect="1" noMove="1" noResize="1" noEditPoints="1" noAdjustHandles="1" noChangeArrowheads="1" noChangeShapeType="1" noTextEdit="1"/>
              </p:cNvSpPr>
              <p:nvPr/>
            </p:nvSpPr>
            <p:spPr>
              <a:xfrm>
                <a:off x="8991628" y="965225"/>
                <a:ext cx="518795"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 xmlns:a16="http://schemas.microsoft.com/office/drawing/2014/main" id="{6B058D2A-AFDF-4D9B-BB9C-90A3E49AF7D8}"/>
                  </a:ext>
                </a:extLst>
              </p:cNvPr>
              <p:cNvSpPr/>
              <p:nvPr/>
            </p:nvSpPr>
            <p:spPr>
              <a:xfrm>
                <a:off x="8382036" y="1471817"/>
                <a:ext cx="52450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a:rPr>
                          </m:ctrlPr>
                        </m:sSubPr>
                        <m:e>
                          <m:r>
                            <a:rPr lang="en-US" altLang="zh-CN" i="1" smtClean="0">
                              <a:solidFill>
                                <a:prstClr val="black"/>
                              </a:solidFill>
                              <a:latin typeface="Cambria Math"/>
                            </a:rPr>
                            <m:t>𝑂</m:t>
                          </m:r>
                        </m:e>
                        <m:sub>
                          <m:r>
                            <a:rPr lang="en-US" altLang="zh-CN" i="1" smtClean="0">
                              <a:solidFill>
                                <a:prstClr val="black"/>
                              </a:solidFill>
                              <a:latin typeface="Cambria Math"/>
                            </a:rPr>
                            <m:t>𝑤</m:t>
                          </m:r>
                        </m:sub>
                      </m:sSub>
                    </m:oMath>
                  </m:oMathPara>
                </a14:m>
                <a:endParaRPr lang="zh-CN" altLang="en-US" dirty="0">
                  <a:solidFill>
                    <a:prstClr val="black"/>
                  </a:solidFill>
                  <a:latin typeface="Calibri"/>
                  <a:ea typeface="宋体" panose="02010600030101010101" pitchFamily="2" charset="-122"/>
                </a:endParaRPr>
              </a:p>
            </p:txBody>
          </p:sp>
        </mc:Choice>
        <mc:Fallback xmlns="">
          <p:sp>
            <p:nvSpPr>
              <p:cNvPr id="44" name="矩形 43">
                <a:extLst>
                  <a:ext uri="{FF2B5EF4-FFF2-40B4-BE49-F238E27FC236}">
                    <a16:creationId xmlns:a16="http://schemas.microsoft.com/office/drawing/2014/main" id="{6B058D2A-AFDF-4D9B-BB9C-90A3E49AF7D8}"/>
                  </a:ext>
                </a:extLst>
              </p:cNvPr>
              <p:cNvSpPr>
                <a:spLocks noRot="1" noChangeAspect="1" noMove="1" noResize="1" noEditPoints="1" noAdjustHandles="1" noChangeArrowheads="1" noChangeShapeType="1" noTextEdit="1"/>
              </p:cNvSpPr>
              <p:nvPr/>
            </p:nvSpPr>
            <p:spPr>
              <a:xfrm>
                <a:off x="8382036" y="1471817"/>
                <a:ext cx="524503" cy="369332"/>
              </a:xfrm>
              <a:prstGeom prst="rect">
                <a:avLst/>
              </a:prstGeom>
              <a:blipFill>
                <a:blip r:embed="rId17"/>
                <a:stretch>
                  <a:fillRect/>
                </a:stretch>
              </a:blipFill>
            </p:spPr>
            <p:txBody>
              <a:bodyPr/>
              <a:lstStyle/>
              <a:p>
                <a:r>
                  <a:rPr lang="zh-CN" altLang="en-US">
                    <a:noFill/>
                  </a:rPr>
                  <a:t> </a:t>
                </a:r>
              </a:p>
            </p:txBody>
          </p:sp>
        </mc:Fallback>
      </mc:AlternateContent>
      <p:pic>
        <p:nvPicPr>
          <p:cNvPr id="6" name="图片 5">
            <a:extLst>
              <a:ext uri="{FF2B5EF4-FFF2-40B4-BE49-F238E27FC236}">
                <a16:creationId xmlns="" xmlns:a16="http://schemas.microsoft.com/office/drawing/2014/main" id="{AA290C14-B8A1-417C-8D40-4919B8D10242}"/>
              </a:ext>
            </a:extLst>
          </p:cNvPr>
          <p:cNvPicPr>
            <a:picLocks noChangeAspect="1"/>
          </p:cNvPicPr>
          <p:nvPr/>
        </p:nvPicPr>
        <p:blipFill>
          <a:blip r:embed="rId18"/>
          <a:stretch>
            <a:fillRect/>
          </a:stretch>
        </p:blipFill>
        <p:spPr>
          <a:xfrm>
            <a:off x="9239250" y="0"/>
            <a:ext cx="2952750" cy="1038225"/>
          </a:xfrm>
          <a:prstGeom prst="rect">
            <a:avLst/>
          </a:prstGeom>
        </p:spPr>
      </p:pic>
    </p:spTree>
    <p:extLst>
      <p:ext uri="{BB962C8B-B14F-4D97-AF65-F5344CB8AC3E}">
        <p14:creationId xmlns:p14="http://schemas.microsoft.com/office/powerpoint/2010/main" val="268242816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3135</TotalTime>
  <Words>11807</Words>
  <Application>Microsoft Office PowerPoint</Application>
  <PresentationFormat>自定义</PresentationFormat>
  <Paragraphs>862</Paragraphs>
  <Slides>79</Slides>
  <Notes>41</Notes>
  <HiddenSlides>0</HiddenSlides>
  <MMClips>1</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79</vt:i4>
      </vt:variant>
    </vt:vector>
  </HeadingPairs>
  <TitlesOfParts>
    <vt:vector size="83" baseType="lpstr">
      <vt:lpstr>Office 主题​​</vt:lpstr>
      <vt:lpstr>Equation</vt:lpstr>
      <vt:lpstr>Visio</vt:lpstr>
      <vt:lpstr>Microsoft 公式 3.0</vt:lpstr>
      <vt:lpstr>视觉/惯导组合导航技术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视觉/INS紧组合滤波建模</vt:lpstr>
      <vt:lpstr>PowerPoint 演示文稿</vt:lpstr>
      <vt:lpstr>基于已知特征点的视觉/INS紧组合滤波模型 (绝对定位型)</vt:lpstr>
      <vt:lpstr>PowerPoint 演示文稿</vt:lpstr>
      <vt:lpstr>PowerPoint 演示文稿</vt:lpstr>
      <vt:lpstr>基于多状态约束的视觉/INS紧组合滤波模型（相对定位型）</vt:lpstr>
      <vt:lpstr>基于多状态约束的视觉/INS紧组合滤波模型</vt:lpstr>
      <vt:lpstr>PowerPoint 演示文稿</vt:lpstr>
      <vt:lpstr>PowerPoint 演示文稿</vt:lpstr>
      <vt:lpstr>PowerPoint 演示文稿</vt:lpstr>
      <vt:lpstr>PowerPoint 演示文稿</vt:lpstr>
      <vt:lpstr>PowerPoint 演示文稿</vt:lpstr>
      <vt:lpstr>RTK/INS紧组合与视觉/INS紧组合滤波模型的统一</vt:lpstr>
      <vt:lpstr>目录</vt:lpstr>
      <vt:lpstr>RTK/INS紧组合分类</vt:lpstr>
      <vt:lpstr>RTK/INS紧组合滤波模型（附加模糊度参数）</vt:lpstr>
      <vt:lpstr>RTK/INS紧组合滤波模型（独立解算模糊度参数）</vt:lpstr>
      <vt:lpstr>RTK/INS紧组合抗差模型(Fault Detection and exclusion)</vt:lpstr>
      <vt:lpstr>RTK/INS紧组合算法框图</vt:lpstr>
      <vt:lpstr>目录</vt:lpstr>
      <vt:lpstr>INS相对位置约束辅助模糊度固定模型</vt:lpstr>
      <vt:lpstr>INS相对位置约束辅助模糊度固定模型</vt:lpstr>
      <vt:lpstr>INS相对位置约束辅助模糊度固定模型</vt:lpstr>
      <vt:lpstr>INS相对位置约束辅助模糊度固定模型</vt:lpstr>
      <vt:lpstr>INS递推的相位增量进行周跳探测</vt:lpstr>
      <vt:lpstr>PowerPoint 演示文稿</vt:lpstr>
      <vt:lpstr>车载测试硬件平台与IMU性能参数</vt:lpstr>
      <vt:lpstr>车载测试轨迹</vt:lpstr>
      <vt:lpstr>测试场景与特征跟踪（FAST角点+LK光流跟踪）</vt:lpstr>
      <vt:lpstr>复杂环境下卫星可见性、卫星数与PDOP</vt:lpstr>
      <vt:lpstr>PowerPoint 演示文稿</vt:lpstr>
      <vt:lpstr>复杂环境下GNSS RTK定位误差</vt:lpstr>
      <vt:lpstr>PowerPoint 演示文稿</vt:lpstr>
      <vt:lpstr>PowerPoint 演示文稿</vt:lpstr>
      <vt:lpstr>PowerPoint 演示文稿</vt:lpstr>
      <vt:lpstr>PowerPoint 演示文稿</vt:lpstr>
      <vt:lpstr>小结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 da</dc:creator>
  <cp:lastModifiedBy>Administrator</cp:lastModifiedBy>
  <cp:revision>140</cp:revision>
  <dcterms:created xsi:type="dcterms:W3CDTF">2020-11-18T08:15:31Z</dcterms:created>
  <dcterms:modified xsi:type="dcterms:W3CDTF">2020-11-25T05:21:45Z</dcterms:modified>
</cp:coreProperties>
</file>